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77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5" r:id="rId21"/>
    <p:sldId id="276" r:id="rId22"/>
    <p:sldId id="273" r:id="rId23"/>
    <p:sldId id="274" r:id="rId24"/>
    <p:sldId id="279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18:30–18:32 · Apertura rapida: titolo, obiettivo generale e regola della serata.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Premessa e formula del manuale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18:32–18:36 · Perché tre serate: metodo, autonomia, fiducia e autostima.</a:t>
            </a:r>
          </a:p>
          <a:p>
            <a:endParaRPr/>
          </a:p>
          <a:p>
            <a:r>
              <a:t>Messaggio chiave: non vogliamo solo spiegare il ciclocross. Vogliamo costruire un metodo di lavoro: osservare, capire, modificare, riprovare e migliorare.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18:36–18:40 · Programma dei 60 minuti: spiegare che ogni blocco richiede partecipazione attiva.</a:t>
            </a:r>
          </a:p>
          <a:p>
            <a:endParaRPr/>
          </a:p>
          <a:p>
            <a:r>
              <a:t>Nota per il relatore: tenere alto il ritmo. Le schede tecniche sono supporto visivo, non una lezione di meccanica lunga.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18:40–18:43 · Obiettivo della call: posizione mobile, pneumatici/fondo, frenata e linea prima del settore.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Capitoli 6–8D; Parte 04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18:43–18:47 · Metodo comune: vedere, capire, scegliere, provare, verificare, correggere e riprovare.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Premessa; Parte 01; formula didattica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endParaRPr/>
          </a:p>
          <a:p>
            <a:r>
              <a:t>[Revisione didattica pag. 03]</a:t>
            </a:r>
          </a:p>
          <a:p>
            <a:r>
              <a:t>La spiegazione introduce il gesto, ma l’apprendimento nasce dal ciclo prova-ripetizione-modifica-riprova-verifica. Il miglioramento si riconosce dopo un’esecuzione riuscita: il gesto diventa più semplice, rapido, sicuro e naturale.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18:47–18:49 · Avvio tavole tecniche: leggere e controllare la bici prima del campo.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18:49–18:50 · Scheda 1: cockpit e comandi. Far nominare ai ragazzi i tre punti da controllare.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18:50–18:51 · Scheda 2: struttura e appoggi. Collegare sella, telaio e pedali alla stabilità.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18:51–18:52 · Scheda 3: ruota anteriore. Collegare direzione, grip e sicurezza.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18:52–18:53 · Scheda 4: impianto frenante. Richiamo su leva, pinza e disco.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18:53–18:54 · Scheda 5: trasmissione. Richiamo a catena, corona e pacco pignoni.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18:54–18:55 · Scheda 6: ruota posteriore. Collegare trazione e appoggio in uscita.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capitolo 8D e figura 8D-1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r>
              <a:t>- Vista pulita: massimo tre richiami tecnici, ordinati e senza incroci.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18:55–18:58 · Stop di sicurezza: fermarsi in allenamento per capire, correggere e ripartire meglio.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6; box Sicurezza didattica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18:58–19:06 · Gomme e pressione: la pressione la sente e governa chi è sulla bici; compromesso con percorso, grip, stabilità e sicurezza.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Capitoli 7 e 8B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19:06–19:08 · Quando interrompere la prova: sicurezza prima del grip.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7; box Stop immediato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19:08–19:13 · Posizione attiva: far imitare posizione rigida e mobile davanti alla webcam.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9; sequenza 015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endParaRPr/>
          </a:p>
          <a:p>
            <a:r>
              <a:t>Sequenza didattica ricostruita: posizione mobile con gomiti e ginocchia flessibili, sguardo avanti e bacino libero di assorbire il terreno. È una tecnica consigliata, non una prescrizione regolamentare.</a:t>
            </a:r>
          </a:p>
          <a:p>
            <a:endParaRPr/>
          </a:p>
          <a:p>
            <a:r>
              <a:t>[Sources]</a:t>
            </a:r>
          </a:p>
          <a:p>
            <a:r>
              <a:t>- UCI, Part V: Cyclo-cross, rules in force 08.06.2026: https://www.uci.org/regulations/3MyLDDrwJCJJ0BGGOFzOat</a:t>
            </a:r>
          </a:p>
          <a:p>
            <a:r>
              <a:t>- Federazione Ciclistica Italiana, Norme Attuative Ciclocross 2026-27: https://www.federciclismo.it/fuoristrada/fuoristradaregolamenti/</a:t>
            </a:r>
          </a:p>
          <a:p>
            <a:r>
              <a:t>- Belgian Cycling, regolamenti ciclocross: https://www.belgiancycling.be/fr/centre-de-connaissances/reglements-generaux/</a:t>
            </a:r>
          </a:p>
          <a:p>
            <a:r>
              <a:t>- KNWU, reglementen en jaarlijkse besluiten: https://kenniscentrum.knwu.nl/nl_NL/regelgeving/reglementen-en-jaarlijkse-besluiten</a:t>
            </a:r>
          </a:p>
          <a:p>
            <a:r>
              <a:t>- Fédération Française de Cyclisme, formazione Route/Cyclo-cross: https://inf.ffc.fr/choisir-sa-formation/diplomes-federaux/educateur-federal/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19:13–19:16 · Sguardo: chiedere dove guardare prima, dentro e dopo la curva.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10; sequenza 025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endParaRPr/>
          </a:p>
          <a:p>
            <a:r>
              <a:t>Sequenza didattica ricostruita: lo sguardo anticipa ingresso, apice e uscita; la testa ruota verso la traiettoria mentre la bici inclina in modo controllato. È una tecnica consigliata, non una prescrizione regolamentare.</a:t>
            </a:r>
          </a:p>
          <a:p>
            <a:endParaRPr/>
          </a:p>
          <a:p>
            <a:r>
              <a:t>[Sources]</a:t>
            </a:r>
          </a:p>
          <a:p>
            <a:r>
              <a:t>- UCI, Part V: Cyclo-cross, rules in force 08.06.2026: https://www.uci.org/regulations/3MyLDDrwJCJJ0BGGOFzOat</a:t>
            </a:r>
          </a:p>
          <a:p>
            <a:r>
              <a:t>- Federazione Ciclistica Italiana, Norme Attuative Ciclocross 2026-27: https://www.federciclismo.it/fuoristrada/fuoristradaregolamenti/</a:t>
            </a:r>
          </a:p>
          <a:p>
            <a:r>
              <a:t>- Belgian Cycling, regolamenti ciclocross: https://www.belgiancycling.be/fr/centre-de-connaissances/reglements-generaux/</a:t>
            </a:r>
          </a:p>
          <a:p>
            <a:r>
              <a:t>- KNWU, reglementen en jaarlijkse besluiten: https://kenniscentrum.knwu.nl/nl_NL/regelgeving/reglementen-en-jaarlijkse-besluiten</a:t>
            </a:r>
          </a:p>
          <a:p>
            <a:r>
              <a:t>- Fédération Française de Cyclisme, formazione Route/Cyclo-cross: https://inf.ffc.fr/choisir-sa-formation/diplomes-federaux/educateur-federal/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19:16–19:21 · Frenata: far indicare punto di frenata e punto di rilascio.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Capitolo 11; sequenza 031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  <a:p>
            <a:endParaRPr/>
          </a:p>
          <a:p>
            <a:r>
              <a:t>Sequenza didattica ricostruita: frenata progressiva con bici prevalentemente dritta prima dell'inserimento; in curva si rilascia o si modula senza bloccare le ruote. È una tecnica consigliata, non una prescrizione regolamentare.</a:t>
            </a:r>
          </a:p>
          <a:p>
            <a:endParaRPr/>
          </a:p>
          <a:p>
            <a:r>
              <a:t>[Sources]</a:t>
            </a:r>
          </a:p>
          <a:p>
            <a:r>
              <a:t>- UCI, Part V: Cyclo-cross, rules in force 08.06.2026: https://www.uci.org/regulations/3MyLDDrwJCJJ0BGGOFzOat</a:t>
            </a:r>
          </a:p>
          <a:p>
            <a:r>
              <a:t>- Federazione Ciclistica Italiana, Norme Attuative Ciclocross 2026-27: https://www.federciclismo.it/fuoristrada/fuoristradaregolamenti/</a:t>
            </a:r>
          </a:p>
          <a:p>
            <a:r>
              <a:t>- Belgian Cycling, regolamenti ciclocross: https://www.belgiancycling.be/fr/centre-de-connaissances/reglements-generaux/</a:t>
            </a:r>
          </a:p>
          <a:p>
            <a:r>
              <a:t>- KNWU, reglementen en jaarlijkse besluiten: https://kenniscentrum.knwu.nl/nl_NL/regelgeving/reglementen-en-jaarlijkse-besluiten</a:t>
            </a:r>
          </a:p>
          <a:p>
            <a:r>
              <a:t>- Fédération Française de Cyclisme, formazione Route/Cyclo-cross: https://inf.ffc.fr/choisir-sa-formation/diplomes-federaux/educateur-federal/</a:t>
            </a:r>
          </a:p>
          <a:p>
            <a:endParaRPr/>
          </a:p>
          <a:p>
            <a:endParaRPr/>
          </a:p>
          <a:p>
            <a:r>
              <a:t>Indicazione posturale: abbassare il baricentro mantenendo il bacino centrato e le braccia piegate; evitare arretramenti eccessivi che scarichino troppo la ruota anteriore.</a:t>
            </a:r>
          </a:p>
          <a:p>
            <a:endParaRPr/>
          </a:p>
          <a:p>
            <a:endParaRPr/>
          </a:p>
          <a:p>
            <a:r>
              <a:t>Indicazione posturale: abbassare il baricentro mantenendo il bacino centrato e le braccia piegate; evitare arretramenti eccessivi che scarichino troppo la ruota anteriore.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19:21–19:25 · Terreno: individuare grip, punto di frenata, linea sostenibile e cambiamento dopo molti passaggi.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Capitoli 18–23; lettura del terreno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19:25–19:27 · Scheda 7: pedali automatici e tacchetta; aggancio prevedibile e prova protetta.</a:t>
            </a:r>
          </a:p>
          <a:p>
            <a:endParaRPr/>
          </a:p>
          <a:p>
            <a:r>
              <a:t>Tecnica consigliata: allenare prima lo sgancio controllato e poi l’aggancio in accelerazione.</a:t>
            </a:r>
          </a:p>
          <a:p>
            <a:endParaRPr/>
          </a:p>
          <a:p>
            <a:r>
              <a:t>[Sources]</a:t>
            </a:r>
          </a:p>
          <a:p>
            <a:r>
              <a:t>- UCI, Part V Cyclo-cross: versione 08.06.2026, modifiche in vigore 01.07.2026: https://www.uci.org/regulations/3MyLDDrwJCJJ0BGGOFzOat</a:t>
            </a:r>
          </a:p>
          <a:p>
            <a:r>
              <a:t>- FCI, Norme Attuative Ciclocross 2026-27: https://www.federciclismo.it/fuoristrada/fuoristradaregolamenti/</a:t>
            </a:r>
          </a:p>
          <a:p>
            <a:r>
              <a:t>- Belgian Cycling, regolamenti ciclocross: https://www.belgiancycling.be/fr/centre-de-connaissances/reglements-generaux/</a:t>
            </a:r>
          </a:p>
          <a:p>
            <a:r>
              <a:t>- KNWU, regolamenti e decisioni annuali: https://kenniscentrum.knwu.nl/nl_NL/regelgeving/reglementen-en-jaarlijkse-besluiten</a:t>
            </a:r>
          </a:p>
          <a:p>
            <a:r>
              <a:t>- FFC, Titre IX École de vélo 2026: https://ffc.fr/app/uploads/sites/2/2025/01/Titre_IX_-_ECOLE_DE_VELO_2026_-_MAJ_Mai_2026_art._9.1.10.pdf</a:t>
            </a:r>
          </a:p>
          <a:p>
            <a:r>
              <a:t>[/Sources]</a:t>
            </a:r>
          </a:p>
          <a:p>
            <a:endParaRPr/>
          </a:p>
          <a:p>
            <a:endParaRPr/>
          </a:p>
          <a:p>
            <a:r>
              <a:t>Ricostruzione fotografica tecnica ravvicinata. La sequenza mostra un pedale automatico MTB/ciclocross a doppia faccia con tacchetta incassata a due viti. Tecnica consigliata: provare aggancio e sgancio in ambiente protetto; non è un obbligo regolamentare UCI.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19:27–19:28 · Scheda 8: scarpette e tacchetti/puntali; scelta prima di correre e controllo del serraggio.</a:t>
            </a:r>
          </a:p>
          <a:p>
            <a:endParaRPr/>
          </a:p>
          <a:p>
            <a:r>
              <a:t>Approfondimento tecnico · Scarpette e tacchetti/puntali.</a:t>
            </a:r>
          </a:p>
          <a:p>
            <a:r>
              <a:t>Messaggio didattico: la scelta va fatta dopo la lettura del terreno e prima della partenza; non esiste una configurazione universale. Distinguere sempre la tacchetta di aggancio al pedale dai puntali/tacchetti anteriori rimovibili della suola. Portare ricambi e utensile; verificare compatibilità, usura e serraggio secondo il costruttore.</a:t>
            </a:r>
          </a:p>
          <a:p>
            <a:endParaRPr/>
          </a:p>
          <a:p>
            <a:r>
              <a:t>[Sources]</a:t>
            </a:r>
          </a:p>
          <a:p>
            <a:r>
              <a:t>- Shimano SH-XC903: suola XC/ciclocross con opzione di tacchetti a forma di artiglio per trazione più aggressiva: https://bike.shimano.com/it-IT/products/apparel/pdp.P-SH-XC903.html</a:t>
            </a:r>
          </a:p>
          <a:p>
            <a:r>
              <a:t>- Shimano removable toe spikes: indicati per massima trazione su terreno fangoso/bagnato: https://bike.shimano.com/en-SG/products/apparel/pdp.P-SM-SHXC902MSK.html</a:t>
            </a:r>
          </a:p>
          <a:p>
            <a:r>
              <a:t>- Shimano tecnologia scarpe XC: disegno suola/tasselli per grip su terreni rocciosi, fangosi e ripidi: https://bike.shimano.com/it-IT/technologies/details/xc-footwear-technology.html</a:t>
            </a:r>
          </a:p>
          <a:p>
            <a:r>
              <a:t>- Gaerne G.DARE: due puntali anteriori rimovibili per aumentare trazione su terreni difficili e fangosi: https://gaerne.com/g-dare-matt-burgundy/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19:28–19:29 · Domande veloci: risposte brevi ma sempre motivate.</a:t>
            </a:r>
          </a:p>
          <a:p>
            <a:endParaRPr/>
          </a:p>
          <a:p>
            <a:r>
              <a:t>[Sources]</a:t>
            </a:r>
          </a:p>
          <a:p>
            <a:r>
              <a:t>- Manuale_Ciclocross_2026_REVISIONE_TECNICA_FINALE (3).docx · Sintesi capitoli 6–23</a:t>
            </a:r>
          </a:p>
          <a:p>
            <a:r>
              <a:t>- Immagini: atlante visivo incorporato nello stesso manuale.</a:t>
            </a:r>
          </a:p>
          <a:p>
            <a:r>
              <a:t>- Tecnici 3 GG · Bozza 10-08-26 · programma della call e raccordo con le schede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19:29–19:30 · Compito per il campo: compilare la scheda personale, scegliere una cosa da migliorare e portare un dubbio tecnico. La scheda serve come misura zero e come prova concreta del metodo: modifico, riprovo, verifico cosa è migliorato.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Slide di chiusura operativa: mostrare la scheda e spiegare che va compilata prima della giornata pratica. Non serve scrivere tanto: servono dati reali, una sensazione, un obiettivo e un dubbio tecnico. Il tecnico userà questi elementi per correggere il lavoro sul campo.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rcRect t="7312" b="7312"/>
          <a:stretch>
            <a:fillRect/>
          </a:stretch>
        </p:blipFill>
        <p:spPr>
          <a:xfrm>
            <a:off x="6191250" y="0"/>
            <a:ext cx="600075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7FE9317C-E818-45BE-B75A-2D019FA4A9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47650" cy="685800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5FC0730-7327-41E6-AA44-BBA6806FACFE}"/>
              </a:ext>
            </a:extLst>
          </p:cNvPr>
          <p:cNvSpPr>
            <a:spLocks noGrp="1"/>
          </p:cNvSpPr>
          <p:nvPr/>
        </p:nvSpPr>
        <p:spPr>
          <a:xfrm>
            <a:off x="704850" y="72390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75" b="1">
                <a:solidFill>
                  <a:srgbClr val="00A86B"/>
                </a:solidFill>
              </a:defRPr>
            </a:pPr>
            <a:r>
              <a:rPr sz="1275" b="1">
                <a:solidFill>
                  <a:srgbClr val="00A86B"/>
                </a:solidFill>
              </a:rPr>
              <a:t>CICLOCROSS GIOVANILE · 12–18 ANNI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27F75C5-465F-420D-B2F5-1D8670C54D84}"/>
              </a:ext>
            </a:extLst>
          </p:cNvPr>
          <p:cNvSpPr>
            <a:spLocks noGrp="1"/>
          </p:cNvSpPr>
          <p:nvPr/>
        </p:nvSpPr>
        <p:spPr>
          <a:xfrm>
            <a:off x="704850" y="1428750"/>
            <a:ext cx="4572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CALL 1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E2C82A7-54E5-47EE-B483-DD4D20DC1943}"/>
              </a:ext>
            </a:extLst>
          </p:cNvPr>
          <p:cNvSpPr>
            <a:spLocks noGrp="1"/>
          </p:cNvSpPr>
          <p:nvPr/>
        </p:nvSpPr>
        <p:spPr>
          <a:xfrm>
            <a:off x="704850" y="1952625"/>
            <a:ext cx="49530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4200" b="1">
                <a:solidFill>
                  <a:srgbClr val="FFFFFF"/>
                </a:solidFill>
              </a:defRPr>
            </a:pPr>
            <a:r>
              <a:rPr sz="4200" b="1">
                <a:solidFill>
                  <a:srgbClr val="FFFFFF"/>
                </a:solidFill>
              </a:rPr>
              <a:t>BICI + ASSETTO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3D5FA4B-89CB-472A-918A-89BE79A2F7E1}"/>
              </a:ext>
            </a:extLst>
          </p:cNvPr>
          <p:cNvSpPr>
            <a:spLocks noGrp="1"/>
          </p:cNvSpPr>
          <p:nvPr/>
        </p:nvSpPr>
        <p:spPr>
          <a:xfrm>
            <a:off x="704850" y="3314700"/>
            <a:ext cx="4762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EAF3F8"/>
                </a:solidFill>
              </a:defRPr>
            </a:pPr>
            <a:r>
              <a:rPr sz="2100" b="0">
                <a:solidFill>
                  <a:srgbClr val="EAF3F8"/>
                </a:solidFill>
              </a:rPr>
              <a:t>Pneumatici, frenata e lettura del terreno.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75B1F68-A290-46B5-8280-66E07A425F31}"/>
              </a:ext>
            </a:extLst>
          </p:cNvPr>
          <p:cNvSpPr>
            <a:spLocks noGrp="1"/>
          </p:cNvSpPr>
          <p:nvPr/>
        </p:nvSpPr>
        <p:spPr>
          <a:xfrm>
            <a:off x="704850" y="4495800"/>
            <a:ext cx="4762500" cy="190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79B8D34-7C9B-44E7-96EA-3C1C70E64F65}"/>
              </a:ext>
            </a:extLst>
          </p:cNvPr>
          <p:cNvSpPr>
            <a:spLocks noGrp="1"/>
          </p:cNvSpPr>
          <p:nvPr/>
        </p:nvSpPr>
        <p:spPr>
          <a:xfrm>
            <a:off x="704850" y="4724400"/>
            <a:ext cx="4762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LUNEDÌ 24 AGOSTO 2026 · 18:30–19:30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2E37D10-8754-4B5E-ADA2-8809059E4138}"/>
              </a:ext>
            </a:extLst>
          </p:cNvPr>
          <p:cNvSpPr>
            <a:spLocks noGrp="1"/>
          </p:cNvSpPr>
          <p:nvPr/>
        </p:nvSpPr>
        <p:spPr>
          <a:xfrm>
            <a:off x="704850" y="60198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050" b="1">
                <a:solidFill>
                  <a:srgbClr val="00A86B"/>
                </a:solidFill>
              </a:defRPr>
            </a:pPr>
            <a:r>
              <a:rPr sz="1050" b="1">
                <a:solidFill>
                  <a:srgbClr val="00A86B"/>
                </a:solidFill>
              </a:rPr>
              <a:t>VEDO → CAPISCO → SCELGO → ESEGUO → VERIFICO → CORREGGO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C3D7E1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7113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397000"/>
            <a:ext cx="5200000" cy="2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00A86B"/>
                </a:solidFill>
                <a:latin typeface="Aptos"/>
              </a:defRPr>
            </a:pPr>
            <a:r>
              <a:t>PERCHÉ TRE SERATE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60000"/>
            <a:ext cx="8500000" cy="47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50" b="1">
                <a:solidFill>
                  <a:srgbClr val="073B5C"/>
                </a:solidFill>
                <a:latin typeface="Aptos"/>
              </a:defRPr>
            </a:pPr>
            <a:r>
              <a:t>Tre serate per imparare a migliorarsi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85000"/>
            <a:ext cx="8200000" cy="2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516A78"/>
                </a:solidFill>
                <a:latin typeface="Aptos"/>
              </a:defRPr>
            </a:pPr>
            <a:r>
              <a:t>Tecnica · Metodo · Consapevolezza · Autostima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750000"/>
            <a:ext cx="6500000" cy="6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102A3A"/>
                </a:solidFill>
                <a:latin typeface="Aptos"/>
              </a:defRPr>
            </a:pPr>
            <a:r>
              <a:t>Il ciclocross non si impara solo guardando o ascoltando. Quello è l’inizio.</a:t>
            </a:r>
            <a:br/>
            <a:r>
              <a:t>La crescita nasce quando provi, ricevi un richiamo tecnico, modifichi il gesto e riprovi meglio.</a:t>
            </a:r>
          </a:p>
        </p:txBody>
      </p:sp>
      <p:sp>
        <p:nvSpPr>
          <p:cNvPr id="7" name="Rectangle 6"/>
          <p:cNvSpPr/>
          <p:nvPr/>
        </p:nvSpPr>
        <p:spPr>
          <a:xfrm>
            <a:off x="994000" y="2740000"/>
            <a:ext cx="26000" cy="2620000"/>
          </a:xfrm>
          <a:prstGeom prst="rect">
            <a:avLst/>
          </a:prstGeom>
          <a:solidFill>
            <a:srgbClr val="E7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40000" y="269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0000" y="273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0000" y="2620000"/>
            <a:ext cx="5100000" cy="21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02A3A"/>
                </a:solidFill>
                <a:latin typeface="Aptos"/>
              </a:defRPr>
            </a:pPr>
            <a:r>
              <a:t>CAPISCO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0000" y="2855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50" b="0">
                <a:solidFill>
                  <a:srgbClr val="516A78"/>
                </a:solidFill>
                <a:latin typeface="Aptos"/>
              </a:defRPr>
            </a:pPr>
            <a:r>
              <a:t>leggo bici, terreno e mio gesto: non parto a caso.</a:t>
            </a:r>
          </a:p>
        </p:txBody>
      </p:sp>
      <p:sp>
        <p:nvSpPr>
          <p:cNvPr id="12" name="Oval 11"/>
          <p:cNvSpPr/>
          <p:nvPr/>
        </p:nvSpPr>
        <p:spPr>
          <a:xfrm>
            <a:off x="840000" y="338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0000" y="342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0000" y="3310000"/>
            <a:ext cx="5100000" cy="21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02A3A"/>
                </a:solidFill>
                <a:latin typeface="Aptos"/>
              </a:defRPr>
            </a:pPr>
            <a:r>
              <a:t>CORREGGO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0000" y="3545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50" b="0">
                <a:solidFill>
                  <a:srgbClr val="516A78"/>
                </a:solidFill>
                <a:latin typeface="Aptos"/>
              </a:defRPr>
            </a:pPr>
            <a:r>
              <a:t>modifico una cosa alla volta, senza ripetere lo stesso errore.</a:t>
            </a:r>
          </a:p>
        </p:txBody>
      </p:sp>
      <p:sp>
        <p:nvSpPr>
          <p:cNvPr id="16" name="Oval 15"/>
          <p:cNvSpPr/>
          <p:nvPr/>
        </p:nvSpPr>
        <p:spPr>
          <a:xfrm>
            <a:off x="840000" y="407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0000" y="411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0000" y="4000000"/>
            <a:ext cx="5100000" cy="21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02A3A"/>
                </a:solidFill>
                <a:latin typeface="Aptos"/>
              </a:defRPr>
            </a:pPr>
            <a:r>
              <a:t>MIGLIORO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10000" y="4235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50" b="0">
                <a:solidFill>
                  <a:srgbClr val="516A78"/>
                </a:solidFill>
                <a:latin typeface="Aptos"/>
              </a:defRPr>
            </a:pPr>
            <a:r>
              <a:t>rendo il gesto più semplice, veloce, sicuro e naturale.</a:t>
            </a:r>
          </a:p>
        </p:txBody>
      </p:sp>
      <p:sp>
        <p:nvSpPr>
          <p:cNvPr id="20" name="Oval 19"/>
          <p:cNvSpPr/>
          <p:nvPr/>
        </p:nvSpPr>
        <p:spPr>
          <a:xfrm>
            <a:off x="840000" y="476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0000" y="480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0000" y="4690000"/>
            <a:ext cx="5100000" cy="21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1">
                <a:solidFill>
                  <a:srgbClr val="102A3A"/>
                </a:solidFill>
                <a:latin typeface="Aptos"/>
              </a:defRPr>
            </a:pPr>
            <a:r>
              <a:t>CRESCO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0000" y="4925000"/>
            <a:ext cx="5400000" cy="3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50" b="0">
                <a:solidFill>
                  <a:srgbClr val="516A78"/>
                </a:solidFill>
                <a:latin typeface="Aptos"/>
              </a:defRPr>
            </a:pPr>
            <a:r>
              <a:t>aumento autonomia, fiducia nelle mie capacità e autostima.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40000" y="1900000"/>
            <a:ext cx="3500000" cy="3380000"/>
          </a:xfrm>
          <a:prstGeom prst="roundRect">
            <a:avLst/>
          </a:prstGeom>
          <a:solidFill>
            <a:srgbClr val="F1F8F5"/>
          </a:solidFill>
          <a:ln w="15875">
            <a:solidFill>
              <a:srgbClr val="00A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750000" y="2190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00A86B"/>
                </a:solidFill>
                <a:latin typeface="Aptos"/>
              </a:defRPr>
            </a:pPr>
            <a:r>
              <a:t>IL PRINCIPIO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0000" y="2700000"/>
            <a:ext cx="2980000" cy="8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100" b="1">
                <a:solidFill>
                  <a:srgbClr val="073B5C"/>
                </a:solidFill>
                <a:latin typeface="Aptos"/>
              </a:defRPr>
            </a:pPr>
            <a:r>
              <a:t>Non cerchiamo una ripetizione perfetta.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30000" y="3700000"/>
            <a:ext cx="294000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750" b="1">
                <a:solidFill>
                  <a:srgbClr val="102A3A"/>
                </a:solidFill>
                <a:latin typeface="Aptos"/>
              </a:defRPr>
            </a:pPr>
            <a:r>
              <a:t>Cerchiamo una ripetizione migliore della precedente.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0" y="4700000"/>
            <a:ext cx="318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516A78"/>
                </a:solidFill>
                <a:latin typeface="Aptos"/>
              </a:defRPr>
            </a:pPr>
            <a:r>
              <a:t>OGGI MEGLIO DI IERI · DOMANI MEGLIO DI OGGI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" y="5880000"/>
            <a:ext cx="10800000" cy="428000"/>
          </a:xfrm>
          <a:prstGeom prst="round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0000" y="5960000"/>
            <a:ext cx="10700000" cy="27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OSSERVA → CAPISCI → MODIFICA → RIPROVA → MIGLIORA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400000"/>
            <a:ext cx="5200000" cy="2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00A86B"/>
                </a:solidFill>
                <a:latin typeface="Aptos"/>
              </a:defRPr>
            </a:pPr>
            <a:r>
              <a:t>PROGRAMMA CALL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45000"/>
            <a:ext cx="7000000" cy="47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073B5C"/>
                </a:solidFill>
                <a:latin typeface="Aptos"/>
              </a:defRPr>
            </a:pPr>
            <a:r>
              <a:t>60 minuti, ritmo alto, ragazzi coinvolti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60000"/>
            <a:ext cx="82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516A78"/>
                </a:solidFill>
                <a:latin typeface="Aptos"/>
              </a:defRPr>
            </a:pPr>
            <a:r>
              <a:t>Ogni blocco deve far osservare, rispondere, scegliere o correggere: niente lezione passiva.</a:t>
            </a:r>
          </a:p>
        </p:txBody>
      </p:sp>
      <p:sp>
        <p:nvSpPr>
          <p:cNvPr id="6" name="Rectangle 5"/>
          <p:cNvSpPr/>
          <p:nvPr/>
        </p:nvSpPr>
        <p:spPr>
          <a:xfrm>
            <a:off x="940000" y="2035000"/>
            <a:ext cx="22000" cy="1720000"/>
          </a:xfrm>
          <a:prstGeom prst="rect">
            <a:avLst/>
          </a:prstGeom>
          <a:solidFill>
            <a:srgbClr val="E7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40000" y="2035000"/>
            <a:ext cx="22000" cy="1720000"/>
          </a:xfrm>
          <a:prstGeom prst="rect">
            <a:avLst/>
          </a:prstGeom>
          <a:solidFill>
            <a:srgbClr val="E7F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00000" y="197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00000" y="201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000" y="193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18:30–18:36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00000" y="192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Perché tre serate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0000" y="214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Metodo, crescita personale e autostima.</a:t>
            </a:r>
          </a:p>
        </p:txBody>
      </p:sp>
      <p:sp>
        <p:nvSpPr>
          <p:cNvPr id="13" name="Oval 12"/>
          <p:cNvSpPr/>
          <p:nvPr/>
        </p:nvSpPr>
        <p:spPr>
          <a:xfrm>
            <a:off x="800000" y="249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0000" y="253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0000" y="245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18:36–18:40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00000" y="244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Il metodo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0000" y="266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Vedo, capisco, provo, verifico, modifico, riprovo.</a:t>
            </a:r>
          </a:p>
        </p:txBody>
      </p:sp>
      <p:sp>
        <p:nvSpPr>
          <p:cNvPr id="18" name="Oval 17"/>
          <p:cNvSpPr/>
          <p:nvPr/>
        </p:nvSpPr>
        <p:spPr>
          <a:xfrm>
            <a:off x="800000" y="301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0000" y="305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0000" y="297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18:40–18:52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00000" y="296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Bici e stop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0000" y="318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Controlli essenziali; fermarsi per capire e ripartire meglio.</a:t>
            </a:r>
          </a:p>
        </p:txBody>
      </p:sp>
      <p:sp>
        <p:nvSpPr>
          <p:cNvPr id="23" name="Oval 22"/>
          <p:cNvSpPr/>
          <p:nvPr/>
        </p:nvSpPr>
        <p:spPr>
          <a:xfrm>
            <a:off x="800000" y="353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0000" y="357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0000" y="349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18:52–19:00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00000" y="348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Gomme e pressione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00000" y="370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La pressione la sente chi guida: compromesso tra percorso, grip e sicurezza.</a:t>
            </a:r>
          </a:p>
        </p:txBody>
      </p:sp>
      <p:sp>
        <p:nvSpPr>
          <p:cNvPr id="28" name="Oval 27"/>
          <p:cNvSpPr/>
          <p:nvPr/>
        </p:nvSpPr>
        <p:spPr>
          <a:xfrm>
            <a:off x="6100000" y="197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100000" y="201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00000" y="193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19:00–19:09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800000" y="192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Corpo e sguardo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00000" y="214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Posizione mobile, occhi avanti, bici libera sotto di te.</a:t>
            </a:r>
          </a:p>
        </p:txBody>
      </p:sp>
      <p:sp>
        <p:nvSpPr>
          <p:cNvPr id="33" name="Oval 32"/>
          <p:cNvSpPr/>
          <p:nvPr/>
        </p:nvSpPr>
        <p:spPr>
          <a:xfrm>
            <a:off x="6100000" y="249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100000" y="253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00000" y="245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19:09–19:20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00000" y="244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Frenata e terreno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00000" y="266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Punto di frenata, rilascio, linea, grip e cambiamento del fondo.</a:t>
            </a:r>
          </a:p>
        </p:txBody>
      </p:sp>
      <p:sp>
        <p:nvSpPr>
          <p:cNvPr id="38" name="Oval 37"/>
          <p:cNvSpPr/>
          <p:nvPr/>
        </p:nvSpPr>
        <p:spPr>
          <a:xfrm>
            <a:off x="6100000" y="301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100000" y="305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00000" y="297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19:20–19:24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00000" y="296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Pedali, scarpette, tacchetti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00000" y="318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Configurazione decisa prima di correre e sempre provata.</a:t>
            </a:r>
          </a:p>
        </p:txBody>
      </p:sp>
      <p:sp>
        <p:nvSpPr>
          <p:cNvPr id="43" name="Oval 42"/>
          <p:cNvSpPr/>
          <p:nvPr/>
        </p:nvSpPr>
        <p:spPr>
          <a:xfrm>
            <a:off x="6100000" y="3530000"/>
            <a:ext cx="280000" cy="280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100000" y="3575000"/>
            <a:ext cx="280000" cy="1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00000" y="3490000"/>
            <a:ext cx="124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1">
                <a:solidFill>
                  <a:srgbClr val="00A86B"/>
                </a:solidFill>
                <a:latin typeface="Aptos"/>
              </a:defRPr>
            </a:pPr>
            <a:r>
              <a:t>19:24–19:30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00000" y="3482000"/>
            <a:ext cx="3200000" cy="19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50" b="1">
                <a:solidFill>
                  <a:srgbClr val="102A3A"/>
                </a:solidFill>
                <a:latin typeface="Aptos"/>
              </a:defRPr>
            </a:pPr>
            <a:r>
              <a:t>Quiz e sfida personale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00000" y="3705000"/>
            <a:ext cx="4850000" cy="25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30" b="0">
                <a:solidFill>
                  <a:srgbClr val="516A78"/>
                </a:solidFill>
                <a:latin typeface="Aptos"/>
              </a:defRPr>
            </a:pPr>
            <a:r>
              <a:t>Rispondere spiegando il perché; scegliere una cosa da migliorare sul campo.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09600" y="5980000"/>
            <a:ext cx="10800000" cy="385000"/>
          </a:xfrm>
          <a:prstGeom prst="round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80000" y="6050000"/>
            <a:ext cx="10600000" cy="2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50" b="1">
                <a:solidFill>
                  <a:srgbClr val="FFFFFF"/>
                </a:solidFill>
                <a:latin typeface="Aptos"/>
              </a:defRPr>
            </a:pPr>
            <a:r>
              <a:t>CHIUSURA: ogni ragazzo sceglie UNA cosa da migliorare nella prima giornata sul campo.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DF4CC68E-F295-4A75-BA70-74914BFBF0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414201D-1C8F-45EB-8B01-8D03965B9F4C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OBIETTIVO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AEA75B9-B0FC-4167-AFCC-7B86E32796F8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Osserva la bici. Adattala al terreno.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661D784-7C48-484D-83A2-3D098AB54E54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0">
                <a:solidFill>
                  <a:srgbClr val="516A78"/>
                </a:solidFill>
              </a:defRPr>
            </a:pPr>
            <a:r>
              <a:rPr sz="1500" b="0">
                <a:solidFill>
                  <a:srgbClr val="516A78"/>
                </a:solidFill>
              </a:rPr>
              <a:t>Assetto, pressione e frenata costruiscono controllo prima della velocità.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5FD17C1-EAAD-431E-9E05-9345C10CB67D}"/>
              </a:ext>
            </a:extLst>
          </p:cNvPr>
          <p:cNvSpPr>
            <a:spLocks noGrp="1"/>
          </p:cNvSpPr>
          <p:nvPr/>
        </p:nvSpPr>
        <p:spPr>
          <a:xfrm>
            <a:off x="838200" y="24003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866B2B0-EE0C-4339-BECF-97CF30ECF499}"/>
              </a:ext>
            </a:extLst>
          </p:cNvPr>
          <p:cNvSpPr>
            <a:spLocks noGrp="1"/>
          </p:cNvSpPr>
          <p:nvPr/>
        </p:nvSpPr>
        <p:spPr>
          <a:xfrm>
            <a:off x="1104900" y="2324100"/>
            <a:ext cx="5638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l">
              <a:spcAft>
                <a:spcPts val="200"/>
              </a:spcAft>
              <a:buNone/>
              <a:defRPr sz="2175" b="0">
                <a:solidFill>
                  <a:srgbClr val="102A3A"/>
                </a:solidFill>
              </a:defRPr>
            </a:pPr>
            <a:r>
              <a:rPr sz="1750" b="1">
                <a:solidFill>
                  <a:srgbClr val="102A3A"/>
                </a:solidFill>
              </a:rPr>
              <a:t>Riconoscere una posizione mobile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16A78"/>
                </a:solidFill>
              </a:rPr>
              <a:t>Corpo attivo e non rigido: gomiti, ginocchia e bacino assorbono il terreno e mantengono controllo.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6C4E09F-0937-477D-A97B-1890BBBEBCBD}"/>
              </a:ext>
            </a:extLst>
          </p:cNvPr>
          <p:cNvSpPr>
            <a:spLocks noGrp="1"/>
          </p:cNvSpPr>
          <p:nvPr/>
        </p:nvSpPr>
        <p:spPr>
          <a:xfrm>
            <a:off x="838200" y="32766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3074456-F7B6-4EA0-B1A6-E86D8A4D1306}"/>
              </a:ext>
            </a:extLst>
          </p:cNvPr>
          <p:cNvSpPr>
            <a:spLocks noGrp="1"/>
          </p:cNvSpPr>
          <p:nvPr/>
        </p:nvSpPr>
        <p:spPr>
          <a:xfrm>
            <a:off x="1104900" y="3200400"/>
            <a:ext cx="5638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l">
              <a:spcAft>
                <a:spcPts val="200"/>
              </a:spcAft>
              <a:buNone/>
              <a:defRPr sz="2175" b="0">
                <a:solidFill>
                  <a:srgbClr val="102A3A"/>
                </a:solidFill>
              </a:defRPr>
            </a:pPr>
            <a:r>
              <a:rPr sz="1750" b="1">
                <a:solidFill>
                  <a:srgbClr val="102A3A"/>
                </a:solidFill>
              </a:rPr>
              <a:t>Collegare pneumatici e fondo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16A78"/>
                </a:solidFill>
              </a:rPr>
              <a:t>Capire come terreno e pressione cambiano grip, scorrevolezza e stabilità della bici.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063721B2-5DF8-4EC5-A1A7-405D704A92AD}"/>
              </a:ext>
            </a:extLst>
          </p:cNvPr>
          <p:cNvSpPr>
            <a:spLocks noGrp="1"/>
          </p:cNvSpPr>
          <p:nvPr/>
        </p:nvSpPr>
        <p:spPr>
          <a:xfrm>
            <a:off x="838200" y="41529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781386A-519B-4B0C-B6E2-CD677A958D46}"/>
              </a:ext>
            </a:extLst>
          </p:cNvPr>
          <p:cNvSpPr>
            <a:spLocks noGrp="1"/>
          </p:cNvSpPr>
          <p:nvPr/>
        </p:nvSpPr>
        <p:spPr>
          <a:xfrm>
            <a:off x="1104900" y="4076700"/>
            <a:ext cx="56388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/>
          <a:lstStyle/>
          <a:p>
            <a:pPr algn="l">
              <a:spcAft>
                <a:spcPts val="200"/>
              </a:spcAft>
              <a:buNone/>
              <a:defRPr sz="2175" b="0">
                <a:solidFill>
                  <a:srgbClr val="102A3A"/>
                </a:solidFill>
              </a:defRPr>
            </a:pPr>
            <a:r>
              <a:rPr sz="1750" b="1">
                <a:solidFill>
                  <a:srgbClr val="102A3A"/>
                </a:solidFill>
              </a:rPr>
              <a:t>Frenare e scegliere la linea prima del settore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16A78"/>
                </a:solidFill>
              </a:rPr>
              <a:t>Leggere in anticipo il tratto: dove rallentare, dove lasciare correre e quale traiettoria scegliere.</a:t>
            </a: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3"/>
          <a:srcRect t="6423" b="6423"/>
          <a:stretch>
            <a:fillRect/>
          </a:stretch>
        </p:blipFill>
        <p:spPr>
          <a:xfrm>
            <a:off x="7543800" y="1981200"/>
            <a:ext cx="3429000" cy="4000500"/>
          </a:xfrm>
          <a:prstGeom prst="roundRect">
            <a:avLst>
              <a:gd name="adj" fmla="val 3333"/>
            </a:avLst>
          </a:prstGeom>
        </p:spPr>
      </p:pic>
      <p:sp>
        <p:nvSpPr>
          <p:cNvPr id="29" name="TextBox 28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52129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FA6EBAE-39DD-4635-BE25-F84CF098BA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4718FCF-974D-463E-894E-CEE2FFD59334}"/>
              </a:ext>
            </a:extLst>
          </p:cNvPr>
          <p:cNvSpPr>
            <a:spLocks noGrp="1"/>
          </p:cNvSpPr>
          <p:nvPr/>
        </p:nvSpPr>
        <p:spPr>
          <a:xfrm>
            <a:off x="609600" y="495300"/>
            <a:ext cx="7620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75" b="1">
                <a:solidFill>
                  <a:srgbClr val="00A86B"/>
                </a:solidFill>
              </a:defRPr>
            </a:pPr>
            <a:r>
              <a:rPr sz="1275" b="1">
                <a:solidFill>
                  <a:srgbClr val="00A86B"/>
                </a:solidFill>
              </a:rPr>
              <a:t>IL METODO DELLE TRE CALL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1033271"/>
            <a:ext cx="1083564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50" b="1">
                <a:solidFill>
                  <a:srgbClr val="FFFFFF"/>
                </a:solidFill>
              </a:rPr>
              <a:t>Una tecnica non si impara solo spiegandola.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1572768"/>
            <a:ext cx="1083564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20" b="0">
                <a:solidFill>
                  <a:srgbClr val="EAF3F8"/>
                </a:solidFill>
              </a:rPr>
              <a:t>Si costruisce provando, ripetendo, modificando e verificando ciò che cambia.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" y="2157984"/>
            <a:ext cx="19202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70" b="1">
                <a:solidFill>
                  <a:srgbClr val="00A86B"/>
                </a:solidFill>
              </a:rPr>
              <a:t>PRIMA DI AGIRE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" y="2487168"/>
            <a:ext cx="1389888" cy="475488"/>
          </a:xfrm>
          <a:prstGeom prst="roundRect">
            <a:avLst/>
          </a:prstGeom>
          <a:solidFill>
            <a:srgbClr val="0A3655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550" b="1">
                <a:solidFill>
                  <a:srgbClr val="FFFFFF"/>
                </a:solidFill>
              </a:rPr>
              <a:t>VEDO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29968" y="2478024"/>
            <a:ext cx="265176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331720" y="2487168"/>
            <a:ext cx="1389888" cy="475488"/>
          </a:xfrm>
          <a:prstGeom prst="roundRect">
            <a:avLst/>
          </a:prstGeom>
          <a:solidFill>
            <a:srgbClr val="0A3655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550" b="1">
                <a:solidFill>
                  <a:srgbClr val="FFFFFF"/>
                </a:solidFill>
              </a:rPr>
              <a:t>CAPISCO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9039" y="2478024"/>
            <a:ext cx="265176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050791" y="2487168"/>
            <a:ext cx="1389888" cy="475488"/>
          </a:xfrm>
          <a:prstGeom prst="roundRect">
            <a:avLst/>
          </a:prstGeom>
          <a:solidFill>
            <a:srgbClr val="0A3655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550" b="1">
                <a:solidFill>
                  <a:srgbClr val="FFFFFF"/>
                </a:solidFill>
              </a:rPr>
              <a:t>SCELGO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0992" y="2487168"/>
            <a:ext cx="384048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44184" y="2487168"/>
            <a:ext cx="1536192" cy="475488"/>
          </a:xfrm>
          <a:prstGeom prst="roundRect">
            <a:avLst/>
          </a:prstGeom>
          <a:solidFill>
            <a:srgbClr val="087A56"/>
          </a:solidFill>
          <a:ln w="14604">
            <a:solidFill>
              <a:srgbClr val="00A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550" b="1">
                <a:solidFill>
                  <a:srgbClr val="FFFFFF"/>
                </a:solidFill>
              </a:rPr>
              <a:t>PROVO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" y="3227832"/>
            <a:ext cx="214884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70" b="1">
                <a:solidFill>
                  <a:srgbClr val="00A86B"/>
                </a:solidFill>
              </a:rPr>
              <a:t>PER MIGLIORARE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2648" y="3547872"/>
            <a:ext cx="1389888" cy="512064"/>
          </a:xfrm>
          <a:prstGeom prst="roundRect">
            <a:avLst/>
          </a:prstGeom>
          <a:solidFill>
            <a:srgbClr val="087A56"/>
          </a:solidFill>
          <a:ln w="14604">
            <a:solidFill>
              <a:srgbClr val="00A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440" b="1">
                <a:solidFill>
                  <a:srgbClr val="FFFFFF"/>
                </a:solidFill>
              </a:rPr>
              <a:t>PROVO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020824" y="3547872"/>
            <a:ext cx="2834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331720" y="3547872"/>
            <a:ext cx="1389888" cy="512064"/>
          </a:xfrm>
          <a:prstGeom prst="roundRect">
            <a:avLst/>
          </a:prstGeom>
          <a:solidFill>
            <a:srgbClr val="0D4B70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440" b="1">
                <a:solidFill>
                  <a:srgbClr val="FFFFFF"/>
                </a:solidFill>
              </a:rPr>
              <a:t>RIPETO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39896" y="3547872"/>
            <a:ext cx="2834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050791" y="3547872"/>
            <a:ext cx="1536192" cy="512064"/>
          </a:xfrm>
          <a:prstGeom prst="roundRect">
            <a:avLst/>
          </a:prstGeom>
          <a:solidFill>
            <a:srgbClr val="0D4B70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440" b="1">
                <a:solidFill>
                  <a:srgbClr val="FFFFFF"/>
                </a:solidFill>
              </a:rPr>
              <a:t>MODIFICO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05271" y="3547872"/>
            <a:ext cx="2834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16168" y="3547872"/>
            <a:ext cx="1536192" cy="512064"/>
          </a:xfrm>
          <a:prstGeom prst="roundRect">
            <a:avLst/>
          </a:prstGeom>
          <a:solidFill>
            <a:srgbClr val="0D4B70"/>
          </a:solidFill>
          <a:ln w="14604">
            <a:solidFill>
              <a:srgbClr val="4582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440" b="1">
                <a:solidFill>
                  <a:srgbClr val="FFFFFF"/>
                </a:solidFill>
              </a:rPr>
              <a:t>RIPROVO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70648" y="3547872"/>
            <a:ext cx="283464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>
                <a:solidFill>
                  <a:srgbClr val="EAF3F8"/>
                </a:solidFill>
              </a:rPr>
              <a:t>→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781544" y="3547872"/>
            <a:ext cx="1536192" cy="512064"/>
          </a:xfrm>
          <a:prstGeom prst="roundRect">
            <a:avLst/>
          </a:prstGeom>
          <a:solidFill>
            <a:srgbClr val="087A56"/>
          </a:solidFill>
          <a:ln w="14604">
            <a:solidFill>
              <a:srgbClr val="00A8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18288" rIns="73152" bIns="18288" rtlCol="0" anchor="ctr"/>
          <a:lstStyle/>
          <a:p>
            <a:pPr algn="ctr"/>
            <a:r>
              <a:rPr sz="1440" b="1">
                <a:solidFill>
                  <a:srgbClr val="FFFFFF"/>
                </a:solidFill>
              </a:rPr>
              <a:t>VERIFICO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8048" y="3538728"/>
            <a:ext cx="1828800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60" b="1">
                <a:solidFill>
                  <a:srgbClr val="00A86B"/>
                </a:solidFill>
              </a:rPr>
              <a:t>↺  SE SERVE,
MODIFICO E RIPROVO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2648" y="4443984"/>
            <a:ext cx="10771632" cy="1298448"/>
          </a:xfrm>
          <a:prstGeom prst="roundRect">
            <a:avLst/>
          </a:prstGeom>
          <a:solidFill>
            <a:srgbClr val="0B3A59"/>
          </a:solidFill>
          <a:ln w="12700">
            <a:solidFill>
              <a:srgbClr val="1C5B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59536" y="4608576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0" b="1">
                <a:solidFill>
                  <a:srgbClr val="00A86B"/>
                </a:solidFill>
              </a:rPr>
              <a:t>IL MIGLIORAMENTO LO RICONOSCI DOPO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9536" y="4901184"/>
            <a:ext cx="100126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10" b="0">
                <a:solidFill>
                  <a:srgbClr val="FFFFFF"/>
                </a:solidFill>
              </a:rPr>
              <a:t>Quando l’azione riesce meglio, capisci che hai portato il gesto a un livello superiore.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" y="5330952"/>
            <a:ext cx="100126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80" b="1">
                <a:solidFill>
                  <a:srgbClr val="EAF3F8"/>
                </a:solidFill>
              </a:rPr>
              <a:t>PIÙ SEMPLICE  ·  PIÙ VELOCE  ·  PIÙ SICURO  ·  PIÙ NATURALE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C3D7E1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5731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COMPONENTI E CONTROLLI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B4265"/>
                </a:solidFill>
              </a:rPr>
              <a:t>La bici da ciclocross</a:t>
            </a: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37984" y="1466850"/>
            <a:ext cx="8716033" cy="490537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9600" y="1300000"/>
            <a:ext cx="9200000" cy="3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>
                <a:solidFill>
                  <a:srgbClr val="323232"/>
                </a:solidFill>
              </a:rPr>
              <a:t>Da qui: schede tecniche numerate per leggere, controllare e preparare la bici prima del campo.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1 · CONTROLLO E GUIDA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Cockpit e comandi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64148" y="1762125"/>
            <a:ext cx="7197328" cy="4429125"/>
          </a:xfrm>
          <a:prstGeom prst="rect">
            <a:avLst/>
          </a:prstGeom>
        </p:spPr>
      </p:pic>
      <p:sp>
        <p:nvSpPr>
          <p:cNvPr id="22" name="target-5-0">
            <a:extLst>
              <a:ext uri="{FF2B5EF4-FFF2-40B4-BE49-F238E27FC236}">
                <a16:creationId xmlns:a16="http://schemas.microsoft.com/office/drawing/2014/main" id="{89581751-7B8C-4C90-A704-C0048A372C67}"/>
              </a:ext>
            </a:extLst>
          </p:cNvPr>
          <p:cNvSpPr>
            <a:spLocks noGrp="1"/>
          </p:cNvSpPr>
          <p:nvPr/>
        </p:nvSpPr>
        <p:spPr>
          <a:xfrm>
            <a:off x="8524875" y="257175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5-0">
            <a:extLst>
              <a:ext uri="{FF2B5EF4-FFF2-40B4-BE49-F238E27FC236}">
                <a16:creationId xmlns:a16="http://schemas.microsoft.com/office/drawing/2014/main" id="{356D6D0B-6498-4F3E-ADDF-91AA692E6A0F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Leve freno/cambio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>
            <a:off x="2895600" y="2400300"/>
            <a:ext cx="5629275" cy="21907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5-1">
            <a:extLst>
              <a:ext uri="{FF2B5EF4-FFF2-40B4-BE49-F238E27FC236}">
                <a16:creationId xmlns:a16="http://schemas.microsoft.com/office/drawing/2014/main" id="{2B6ED7E4-94E1-4A71-8189-CB78CC2EE0B0}"/>
              </a:ext>
            </a:extLst>
          </p:cNvPr>
          <p:cNvSpPr>
            <a:spLocks noGrp="1"/>
          </p:cNvSpPr>
          <p:nvPr/>
        </p:nvSpPr>
        <p:spPr>
          <a:xfrm>
            <a:off x="8286750" y="36671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5-1">
            <a:extLst>
              <a:ext uri="{FF2B5EF4-FFF2-40B4-BE49-F238E27FC236}">
                <a16:creationId xmlns:a16="http://schemas.microsoft.com/office/drawing/2014/main" id="{ED19221D-D8CE-40DD-932D-966736521F9A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Manubrio e nastro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>
            <a:off x="2895600" y="3543300"/>
            <a:ext cx="5391150" cy="1714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5-2">
            <a:extLst>
              <a:ext uri="{FF2B5EF4-FFF2-40B4-BE49-F238E27FC236}">
                <a16:creationId xmlns:a16="http://schemas.microsoft.com/office/drawing/2014/main" id="{196B07BD-441E-4D2C-B8C9-997B1E22BA9F}"/>
              </a:ext>
            </a:extLst>
          </p:cNvPr>
          <p:cNvSpPr>
            <a:spLocks noGrp="1"/>
          </p:cNvSpPr>
          <p:nvPr/>
        </p:nvSpPr>
        <p:spPr>
          <a:xfrm>
            <a:off x="6905625" y="29813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5-2">
            <a:extLst>
              <a:ext uri="{FF2B5EF4-FFF2-40B4-BE49-F238E27FC236}">
                <a16:creationId xmlns:a16="http://schemas.microsoft.com/office/drawing/2014/main" id="{0A0FBD14-B2F2-4390-914B-73287CB60836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Attacco e serie sterzo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 flipV="1">
            <a:off x="2895600" y="3028950"/>
            <a:ext cx="4010025" cy="16573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2 · STRUTTURA E APPOGGI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Telaio e punti di contatto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76750" y="1600216"/>
            <a:ext cx="5715000" cy="4705317"/>
          </a:xfrm>
          <a:prstGeom prst="rect">
            <a:avLst/>
          </a:prstGeom>
        </p:spPr>
      </p:pic>
      <p:sp>
        <p:nvSpPr>
          <p:cNvPr id="22" name="target-6-0">
            <a:extLst>
              <a:ext uri="{FF2B5EF4-FFF2-40B4-BE49-F238E27FC236}">
                <a16:creationId xmlns:a16="http://schemas.microsoft.com/office/drawing/2014/main" id="{F38E4907-C6DC-4CEC-A5D9-7D14790E4A5B}"/>
              </a:ext>
            </a:extLst>
          </p:cNvPr>
          <p:cNvSpPr>
            <a:spLocks noGrp="1"/>
          </p:cNvSpPr>
          <p:nvPr/>
        </p:nvSpPr>
        <p:spPr>
          <a:xfrm>
            <a:off x="6143625" y="200025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6-0">
            <a:extLst>
              <a:ext uri="{FF2B5EF4-FFF2-40B4-BE49-F238E27FC236}">
                <a16:creationId xmlns:a16="http://schemas.microsoft.com/office/drawing/2014/main" id="{3B13B84B-D916-44E6-B0B5-7697B6C3ECCA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Sella e reggisella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 flipV="1">
            <a:off x="2895600" y="2047875"/>
            <a:ext cx="3248025" cy="35242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6-1">
            <a:extLst>
              <a:ext uri="{FF2B5EF4-FFF2-40B4-BE49-F238E27FC236}">
                <a16:creationId xmlns:a16="http://schemas.microsoft.com/office/drawing/2014/main" id="{944B1643-548F-4747-A19F-4F7DFAB339EA}"/>
              </a:ext>
            </a:extLst>
          </p:cNvPr>
          <p:cNvSpPr>
            <a:spLocks noGrp="1"/>
          </p:cNvSpPr>
          <p:nvPr/>
        </p:nvSpPr>
        <p:spPr>
          <a:xfrm>
            <a:off x="7191375" y="314325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6-1">
            <a:extLst>
              <a:ext uri="{FF2B5EF4-FFF2-40B4-BE49-F238E27FC236}">
                <a16:creationId xmlns:a16="http://schemas.microsoft.com/office/drawing/2014/main" id="{427689DE-70EC-42AC-8791-86B41A611F63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Telaio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 flipV="1">
            <a:off x="2895600" y="3190875"/>
            <a:ext cx="4295775" cy="35242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6-2">
            <a:extLst>
              <a:ext uri="{FF2B5EF4-FFF2-40B4-BE49-F238E27FC236}">
                <a16:creationId xmlns:a16="http://schemas.microsoft.com/office/drawing/2014/main" id="{9468F58F-9A99-4607-9264-7E7BBAE9FA51}"/>
              </a:ext>
            </a:extLst>
          </p:cNvPr>
          <p:cNvSpPr>
            <a:spLocks noGrp="1"/>
          </p:cNvSpPr>
          <p:nvPr/>
        </p:nvSpPr>
        <p:spPr>
          <a:xfrm>
            <a:off x="7953375" y="581025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6-2">
            <a:extLst>
              <a:ext uri="{FF2B5EF4-FFF2-40B4-BE49-F238E27FC236}">
                <a16:creationId xmlns:a16="http://schemas.microsoft.com/office/drawing/2014/main" id="{9D337167-4C9A-4DB9-9A30-E27051801429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Pedali automatici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>
            <a:off x="2895600" y="4686300"/>
            <a:ext cx="5057775" cy="117157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3 · DIREZIONE E SCORRIMENTO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Ruota anteriore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0" y="1476375"/>
            <a:ext cx="4857750" cy="4857750"/>
          </a:xfrm>
          <a:prstGeom prst="rect">
            <a:avLst/>
          </a:prstGeom>
        </p:spPr>
      </p:pic>
      <p:sp>
        <p:nvSpPr>
          <p:cNvPr id="22" name="target-7-0">
            <a:extLst>
              <a:ext uri="{FF2B5EF4-FFF2-40B4-BE49-F238E27FC236}">
                <a16:creationId xmlns:a16="http://schemas.microsoft.com/office/drawing/2014/main" id="{656FB991-90AE-4C3A-B2DD-51708A16C485}"/>
              </a:ext>
            </a:extLst>
          </p:cNvPr>
          <p:cNvSpPr>
            <a:spLocks noGrp="1"/>
          </p:cNvSpPr>
          <p:nvPr/>
        </p:nvSpPr>
        <p:spPr>
          <a:xfrm>
            <a:off x="7477125" y="190500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7-0">
            <a:extLst>
              <a:ext uri="{FF2B5EF4-FFF2-40B4-BE49-F238E27FC236}">
                <a16:creationId xmlns:a16="http://schemas.microsoft.com/office/drawing/2014/main" id="{64C7BAD2-1F49-4A6B-B8E9-319C9B1C244A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Copertone tassellato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 flipV="1">
            <a:off x="2895600" y="1952625"/>
            <a:ext cx="4581525" cy="44767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7-1">
            <a:extLst>
              <a:ext uri="{FF2B5EF4-FFF2-40B4-BE49-F238E27FC236}">
                <a16:creationId xmlns:a16="http://schemas.microsoft.com/office/drawing/2014/main" id="{D32AE165-3F47-4E5C-B245-99D6D71ED2DA}"/>
              </a:ext>
            </a:extLst>
          </p:cNvPr>
          <p:cNvSpPr>
            <a:spLocks noGrp="1"/>
          </p:cNvSpPr>
          <p:nvPr/>
        </p:nvSpPr>
        <p:spPr>
          <a:xfrm>
            <a:off x="7572375" y="280987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7-1">
            <a:extLst>
              <a:ext uri="{FF2B5EF4-FFF2-40B4-BE49-F238E27FC236}">
                <a16:creationId xmlns:a16="http://schemas.microsoft.com/office/drawing/2014/main" id="{CA123434-73B6-40A7-A067-3E62B26C3A8A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Cerchio e raggi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 flipV="1">
            <a:off x="2895600" y="2857500"/>
            <a:ext cx="4676775" cy="68580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7-2">
            <a:extLst>
              <a:ext uri="{FF2B5EF4-FFF2-40B4-BE49-F238E27FC236}">
                <a16:creationId xmlns:a16="http://schemas.microsoft.com/office/drawing/2014/main" id="{F33014C8-922B-4D2D-B93C-1DCEC16733F7}"/>
              </a:ext>
            </a:extLst>
          </p:cNvPr>
          <p:cNvSpPr>
            <a:spLocks noGrp="1"/>
          </p:cNvSpPr>
          <p:nvPr/>
        </p:nvSpPr>
        <p:spPr>
          <a:xfrm>
            <a:off x="7172325" y="38576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7-2">
            <a:extLst>
              <a:ext uri="{FF2B5EF4-FFF2-40B4-BE49-F238E27FC236}">
                <a16:creationId xmlns:a16="http://schemas.microsoft.com/office/drawing/2014/main" id="{DF8219A5-ED97-4A4A-A48A-DD0ECE058DCB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Mozzo e perno passante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 flipV="1">
            <a:off x="2895600" y="3905250"/>
            <a:ext cx="4276725" cy="7810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4 · CONTROLLO DELLA VELOCITÀ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Impianto frenante a disco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0" y="1476375"/>
            <a:ext cx="4857750" cy="4857750"/>
          </a:xfrm>
          <a:prstGeom prst="rect">
            <a:avLst/>
          </a:prstGeom>
        </p:spPr>
      </p:pic>
      <p:sp>
        <p:nvSpPr>
          <p:cNvPr id="22" name="target-8-0">
            <a:extLst>
              <a:ext uri="{FF2B5EF4-FFF2-40B4-BE49-F238E27FC236}">
                <a16:creationId xmlns:a16="http://schemas.microsoft.com/office/drawing/2014/main" id="{D37449DD-840F-4BBC-93FB-B4FBDAA19EF1}"/>
              </a:ext>
            </a:extLst>
          </p:cNvPr>
          <p:cNvSpPr>
            <a:spLocks noGrp="1"/>
          </p:cNvSpPr>
          <p:nvPr/>
        </p:nvSpPr>
        <p:spPr>
          <a:xfrm>
            <a:off x="6657975" y="30956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8-0">
            <a:extLst>
              <a:ext uri="{FF2B5EF4-FFF2-40B4-BE49-F238E27FC236}">
                <a16:creationId xmlns:a16="http://schemas.microsoft.com/office/drawing/2014/main" id="{2A55C9D7-B6B4-455B-9520-2077879A19AE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Tubazione idraulica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>
            <a:off x="2895600" y="2400300"/>
            <a:ext cx="3762375" cy="7429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8-1">
            <a:extLst>
              <a:ext uri="{FF2B5EF4-FFF2-40B4-BE49-F238E27FC236}">
                <a16:creationId xmlns:a16="http://schemas.microsoft.com/office/drawing/2014/main" id="{8A9F643E-55F4-49A6-B74C-DC177001007D}"/>
              </a:ext>
            </a:extLst>
          </p:cNvPr>
          <p:cNvSpPr>
            <a:spLocks noGrp="1"/>
          </p:cNvSpPr>
          <p:nvPr/>
        </p:nvSpPr>
        <p:spPr>
          <a:xfrm>
            <a:off x="6810375" y="342900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8-1">
            <a:extLst>
              <a:ext uri="{FF2B5EF4-FFF2-40B4-BE49-F238E27FC236}">
                <a16:creationId xmlns:a16="http://schemas.microsoft.com/office/drawing/2014/main" id="{2790EF4C-21B5-4186-96CE-5CB79A6B2AD5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Pinza freno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 flipV="1">
            <a:off x="2895600" y="3476625"/>
            <a:ext cx="3914775" cy="6667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8-2">
            <a:extLst>
              <a:ext uri="{FF2B5EF4-FFF2-40B4-BE49-F238E27FC236}">
                <a16:creationId xmlns:a16="http://schemas.microsoft.com/office/drawing/2014/main" id="{F69C1C87-45A8-4686-BABF-1F92CF04901B}"/>
              </a:ext>
            </a:extLst>
          </p:cNvPr>
          <p:cNvSpPr>
            <a:spLocks noGrp="1"/>
          </p:cNvSpPr>
          <p:nvPr/>
        </p:nvSpPr>
        <p:spPr>
          <a:xfrm>
            <a:off x="7439025" y="360045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8-2">
            <a:extLst>
              <a:ext uri="{FF2B5EF4-FFF2-40B4-BE49-F238E27FC236}">
                <a16:creationId xmlns:a16="http://schemas.microsoft.com/office/drawing/2014/main" id="{084E91D8-3E51-49C9-A7DC-CF9FA8022015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Disco freno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 flipV="1">
            <a:off x="2895600" y="3648075"/>
            <a:ext cx="4543425" cy="103822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5 · TRASMISSIONE 1×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Trasmissione e cambio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86125" y="1815405"/>
            <a:ext cx="7953375" cy="4274939"/>
          </a:xfrm>
          <a:prstGeom prst="rect">
            <a:avLst/>
          </a:prstGeom>
        </p:spPr>
      </p:pic>
      <p:sp>
        <p:nvSpPr>
          <p:cNvPr id="22" name="target-9-0">
            <a:extLst>
              <a:ext uri="{FF2B5EF4-FFF2-40B4-BE49-F238E27FC236}">
                <a16:creationId xmlns:a16="http://schemas.microsoft.com/office/drawing/2014/main" id="{6A9970E0-D74C-4C31-BA0E-DB447850929B}"/>
              </a:ext>
            </a:extLst>
          </p:cNvPr>
          <p:cNvSpPr>
            <a:spLocks noGrp="1"/>
          </p:cNvSpPr>
          <p:nvPr/>
        </p:nvSpPr>
        <p:spPr>
          <a:xfrm>
            <a:off x="5143500" y="300037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9-0">
            <a:extLst>
              <a:ext uri="{FF2B5EF4-FFF2-40B4-BE49-F238E27FC236}">
                <a16:creationId xmlns:a16="http://schemas.microsoft.com/office/drawing/2014/main" id="{B3F24F80-A22C-4C78-B881-17E6273CD7D4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Pacco pignoni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>
            <a:off x="2895600" y="2400300"/>
            <a:ext cx="2247900" cy="64770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9-1">
            <a:extLst>
              <a:ext uri="{FF2B5EF4-FFF2-40B4-BE49-F238E27FC236}">
                <a16:creationId xmlns:a16="http://schemas.microsoft.com/office/drawing/2014/main" id="{6E6DB877-3A5B-4633-B130-4D13BF742B56}"/>
              </a:ext>
            </a:extLst>
          </p:cNvPr>
          <p:cNvSpPr>
            <a:spLocks noGrp="1"/>
          </p:cNvSpPr>
          <p:nvPr/>
        </p:nvSpPr>
        <p:spPr>
          <a:xfrm>
            <a:off x="6953250" y="32861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9-1">
            <a:extLst>
              <a:ext uri="{FF2B5EF4-FFF2-40B4-BE49-F238E27FC236}">
                <a16:creationId xmlns:a16="http://schemas.microsoft.com/office/drawing/2014/main" id="{397BE5A3-D760-48C3-807D-F8D17246A7BF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Catena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 flipV="1">
            <a:off x="2895600" y="3333750"/>
            <a:ext cx="4057650" cy="2095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9-2">
            <a:extLst>
              <a:ext uri="{FF2B5EF4-FFF2-40B4-BE49-F238E27FC236}">
                <a16:creationId xmlns:a16="http://schemas.microsoft.com/office/drawing/2014/main" id="{7F269126-6A11-43C6-B16F-3800C0140E9F}"/>
              </a:ext>
            </a:extLst>
          </p:cNvPr>
          <p:cNvSpPr>
            <a:spLocks noGrp="1"/>
          </p:cNvSpPr>
          <p:nvPr/>
        </p:nvSpPr>
        <p:spPr>
          <a:xfrm>
            <a:off x="8524875" y="395287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9-2">
            <a:extLst>
              <a:ext uri="{FF2B5EF4-FFF2-40B4-BE49-F238E27FC236}">
                <a16:creationId xmlns:a16="http://schemas.microsoft.com/office/drawing/2014/main" id="{A6D6B6CD-4F33-4869-909A-691F0B3CC572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Guarnitura e corona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 flipV="1">
            <a:off x="2895600" y="4000500"/>
            <a:ext cx="5629275" cy="68580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E024E743-B65C-4DA9-937E-176F175FEE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DA4CFD1-5D85-4F68-BFD8-51E5D1D13B27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50" b="1">
                <a:solidFill>
                  <a:srgbClr val="00A86B"/>
                </a:solidFill>
              </a:rPr>
              <a:t>SCHEDA TECNICA N° 6 · TRAZIONE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68D951-DD1F-4DC5-A482-38CE20EBE5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Ruota posteriore</a:t>
            </a:r>
          </a:p>
        </p:txBody>
      </p:sp>
      <p:pic>
        <p:nvPicPr>
          <p:cNvPr id="116" name="Immagine 1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2500" y="1528165"/>
            <a:ext cx="5095875" cy="4754169"/>
          </a:xfrm>
          <a:prstGeom prst="rect">
            <a:avLst/>
          </a:prstGeom>
        </p:spPr>
      </p:pic>
      <p:sp>
        <p:nvSpPr>
          <p:cNvPr id="22" name="target-10-0">
            <a:extLst>
              <a:ext uri="{FF2B5EF4-FFF2-40B4-BE49-F238E27FC236}">
                <a16:creationId xmlns:a16="http://schemas.microsoft.com/office/drawing/2014/main" id="{80968AFC-C450-43B4-B5E7-2783E3D41D08}"/>
              </a:ext>
            </a:extLst>
          </p:cNvPr>
          <p:cNvSpPr>
            <a:spLocks noGrp="1"/>
          </p:cNvSpPr>
          <p:nvPr/>
        </p:nvSpPr>
        <p:spPr>
          <a:xfrm>
            <a:off x="7143750" y="22193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label-10-0">
            <a:extLst>
              <a:ext uri="{FF2B5EF4-FFF2-40B4-BE49-F238E27FC236}">
                <a16:creationId xmlns:a16="http://schemas.microsoft.com/office/drawing/2014/main" id="{9931BB6B-33A0-4FB6-88EC-BF62BDBB8828}"/>
              </a:ext>
            </a:extLst>
          </p:cNvPr>
          <p:cNvSpPr>
            <a:spLocks noGrp="1"/>
          </p:cNvSpPr>
          <p:nvPr/>
        </p:nvSpPr>
        <p:spPr>
          <a:xfrm>
            <a:off x="533400" y="2143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Copertone e cerchio</a:t>
            </a:r>
          </a:p>
        </p:txBody>
      </p:sp>
      <p:cxnSp>
        <p:nvCxnSpPr>
          <p:cNvPr id="119" name="Connettore a gomito 118"/>
          <p:cNvCxnSpPr>
            <a:stCxn id="23" idx="3"/>
            <a:endCxn id="22" idx="2"/>
          </p:cNvCxnSpPr>
          <p:nvPr/>
        </p:nvCxnSpPr>
        <p:spPr>
          <a:xfrm flipV="1">
            <a:off x="2895600" y="2266950"/>
            <a:ext cx="4248150" cy="1333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5" name="target-10-1">
            <a:extLst>
              <a:ext uri="{FF2B5EF4-FFF2-40B4-BE49-F238E27FC236}">
                <a16:creationId xmlns:a16="http://schemas.microsoft.com/office/drawing/2014/main" id="{5CD89713-FDF4-48E4-BA6E-770F2F4693E0}"/>
              </a:ext>
            </a:extLst>
          </p:cNvPr>
          <p:cNvSpPr>
            <a:spLocks noGrp="1"/>
          </p:cNvSpPr>
          <p:nvPr/>
        </p:nvSpPr>
        <p:spPr>
          <a:xfrm>
            <a:off x="7191375" y="3286125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label-10-1">
            <a:extLst>
              <a:ext uri="{FF2B5EF4-FFF2-40B4-BE49-F238E27FC236}">
                <a16:creationId xmlns:a16="http://schemas.microsoft.com/office/drawing/2014/main" id="{1BF9AF74-CA6F-43D1-B9A4-AEE33642821C}"/>
              </a:ext>
            </a:extLst>
          </p:cNvPr>
          <p:cNvSpPr>
            <a:spLocks noGrp="1"/>
          </p:cNvSpPr>
          <p:nvPr/>
        </p:nvSpPr>
        <p:spPr>
          <a:xfrm>
            <a:off x="533400" y="3286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Raggi</a:t>
            </a:r>
          </a:p>
        </p:txBody>
      </p:sp>
      <p:cxnSp>
        <p:nvCxnSpPr>
          <p:cNvPr id="122" name="Connettore a gomito 121"/>
          <p:cNvCxnSpPr>
            <a:stCxn id="26" idx="3"/>
            <a:endCxn id="25" idx="2"/>
          </p:cNvCxnSpPr>
          <p:nvPr/>
        </p:nvCxnSpPr>
        <p:spPr>
          <a:xfrm flipV="1">
            <a:off x="2895600" y="3333750"/>
            <a:ext cx="4295775" cy="209550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28" name="target-10-2">
            <a:extLst>
              <a:ext uri="{FF2B5EF4-FFF2-40B4-BE49-F238E27FC236}">
                <a16:creationId xmlns:a16="http://schemas.microsoft.com/office/drawing/2014/main" id="{D6873D4C-AC8E-42E3-A56A-CD27B17F9F5B}"/>
              </a:ext>
            </a:extLst>
          </p:cNvPr>
          <p:cNvSpPr>
            <a:spLocks noGrp="1"/>
          </p:cNvSpPr>
          <p:nvPr/>
        </p:nvSpPr>
        <p:spPr>
          <a:xfrm>
            <a:off x="7191375" y="3810000"/>
            <a:ext cx="95250" cy="95250"/>
          </a:xfrm>
          <a:prstGeom prst="ellipse">
            <a:avLst/>
          </a:prstGeom>
          <a:solidFill>
            <a:srgbClr val="00A87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label-10-2">
            <a:extLst>
              <a:ext uri="{FF2B5EF4-FFF2-40B4-BE49-F238E27FC236}">
                <a16:creationId xmlns:a16="http://schemas.microsoft.com/office/drawing/2014/main" id="{475188E8-A68E-49B8-B086-594ED7E89469}"/>
              </a:ext>
            </a:extLst>
          </p:cNvPr>
          <p:cNvSpPr>
            <a:spLocks noGrp="1"/>
          </p:cNvSpPr>
          <p:nvPr/>
        </p:nvSpPr>
        <p:spPr>
          <a:xfrm>
            <a:off x="533400" y="4429125"/>
            <a:ext cx="2362200" cy="514350"/>
          </a:xfrm>
          <a:prstGeom prst="roundRect">
            <a:avLst>
              <a:gd name="adj" fmla="val 18519"/>
            </a:avLst>
          </a:prstGeom>
          <a:solidFill>
            <a:srgbClr val="FFFFFF"/>
          </a:solidFill>
          <a:ln w="19050">
            <a:solidFill>
              <a:srgbClr val="00A87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anchor="ctr"/>
          <a:lstStyle/>
          <a:p>
            <a:pPr algn="ctr">
              <a:buNone/>
              <a:defRPr sz="1275" b="1">
                <a:solidFill>
                  <a:srgbClr val="123A54"/>
                </a:solidFill>
              </a:defRPr>
            </a:pPr>
            <a:r>
              <a:rPr sz="1275" b="1">
                <a:solidFill>
                  <a:srgbClr val="123A54"/>
                </a:solidFill>
              </a:rPr>
              <a:t>Pacco pignoni</a:t>
            </a:r>
          </a:p>
        </p:txBody>
      </p:sp>
      <p:cxnSp>
        <p:nvCxnSpPr>
          <p:cNvPr id="125" name="Connettore a gomito 124"/>
          <p:cNvCxnSpPr>
            <a:stCxn id="29" idx="3"/>
            <a:endCxn id="28" idx="2"/>
          </p:cNvCxnSpPr>
          <p:nvPr/>
        </p:nvCxnSpPr>
        <p:spPr>
          <a:xfrm flipV="1">
            <a:off x="2895600" y="3857625"/>
            <a:ext cx="4295775" cy="828675"/>
          </a:xfrm>
          <a:prstGeom prst="bentConnector3">
            <a:avLst>
              <a:gd name="adj1" fmla="val 50000"/>
            </a:avLst>
          </a:prstGeom>
          <a:ln w="23813">
            <a:solidFill>
              <a:srgbClr val="00A873"/>
            </a:solidFill>
            <a:prstDash val="solid"/>
            <a:tailEnd type="triangle" w="sm" len="sm"/>
          </a:ln>
        </p:spPr>
      </p:cxnSp>
      <p:sp>
        <p:nvSpPr>
          <p:cNvPr id="126" name="TextBox 1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5584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E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9AE7F827-9C2F-44FE-9A0E-59C456DD2B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3BE9917-34FA-471A-8D7D-E1B99D2C4461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STOP DI SICUREZZA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8959FEF-35EB-4DEC-B955-A980A6A12837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Fermarsi è una scelta tecnica corretta</a:t>
            </a: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/>
          <a:srcRect t="12648" b="12648"/>
          <a:stretch>
            <a:fillRect/>
          </a:stretch>
        </p:blipFill>
        <p:spPr>
          <a:xfrm>
            <a:off x="609600" y="1924050"/>
            <a:ext cx="3905250" cy="3905250"/>
          </a:xfrm>
          <a:prstGeom prst="roundRect">
            <a:avLst>
              <a:gd name="adj" fmla="val 2927"/>
            </a:avLst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42501DE-FCF3-40A9-86D6-904B920E6D53}"/>
              </a:ext>
            </a:extLst>
          </p:cNvPr>
          <p:cNvSpPr>
            <a:spLocks noGrp="1"/>
          </p:cNvSpPr>
          <p:nvPr/>
        </p:nvSpPr>
        <p:spPr>
          <a:xfrm>
            <a:off x="5143500" y="20383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D73B512-635A-4BCD-A6E9-45346BC49EDB}"/>
              </a:ext>
            </a:extLst>
          </p:cNvPr>
          <p:cNvSpPr>
            <a:spLocks noGrp="1"/>
          </p:cNvSpPr>
          <p:nvPr/>
        </p:nvSpPr>
        <p:spPr>
          <a:xfrm>
            <a:off x="5410200" y="1962150"/>
            <a:ext cx="592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0">
                <a:solidFill>
                  <a:srgbClr val="102A3A"/>
                </a:solidFill>
              </a:defRPr>
            </a:pPr>
            <a:r>
              <a:rPr sz="1800" b="0">
                <a:solidFill>
                  <a:srgbClr val="102A3A"/>
                </a:solidFill>
              </a:rPr>
              <a:t>Leva freno irregolare o poco efficace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7E4417A-EFCC-4D00-9AB9-3A22D58A1570}"/>
              </a:ext>
            </a:extLst>
          </p:cNvPr>
          <p:cNvSpPr>
            <a:spLocks noGrp="1"/>
          </p:cNvSpPr>
          <p:nvPr/>
        </p:nvSpPr>
        <p:spPr>
          <a:xfrm>
            <a:off x="5143500" y="27622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57F6BD2-1999-42D7-A454-CE1BC2D47E52}"/>
              </a:ext>
            </a:extLst>
          </p:cNvPr>
          <p:cNvSpPr>
            <a:spLocks noGrp="1"/>
          </p:cNvSpPr>
          <p:nvPr/>
        </p:nvSpPr>
        <p:spPr>
          <a:xfrm>
            <a:off x="5410200" y="2686050"/>
            <a:ext cx="592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0">
                <a:solidFill>
                  <a:srgbClr val="102A3A"/>
                </a:solidFill>
              </a:defRPr>
            </a:pPr>
            <a:r>
              <a:rPr sz="1800" b="0">
                <a:solidFill>
                  <a:srgbClr val="102A3A"/>
                </a:solidFill>
              </a:rPr>
              <a:t>Gioco nello sterzo o ruota non fissata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3638955-D098-465E-8117-02A4CBC213D6}"/>
              </a:ext>
            </a:extLst>
          </p:cNvPr>
          <p:cNvSpPr>
            <a:spLocks noGrp="1"/>
          </p:cNvSpPr>
          <p:nvPr/>
        </p:nvSpPr>
        <p:spPr>
          <a:xfrm>
            <a:off x="5143500" y="34861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CADCB10-6D15-4E85-8273-E13D83D7A4B6}"/>
              </a:ext>
            </a:extLst>
          </p:cNvPr>
          <p:cNvSpPr>
            <a:spLocks noGrp="1"/>
          </p:cNvSpPr>
          <p:nvPr/>
        </p:nvSpPr>
        <p:spPr>
          <a:xfrm>
            <a:off x="5410200" y="3409950"/>
            <a:ext cx="592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0">
                <a:solidFill>
                  <a:srgbClr val="102A3A"/>
                </a:solidFill>
              </a:defRPr>
            </a:pPr>
            <a:r>
              <a:rPr sz="1800" b="0">
                <a:solidFill>
                  <a:srgbClr val="102A3A"/>
                </a:solidFill>
              </a:rPr>
              <a:t>Catena o cambio che non lavorano bene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ADA02E5-FD19-4C17-826F-BC5B3B11C62F}"/>
              </a:ext>
            </a:extLst>
          </p:cNvPr>
          <p:cNvSpPr>
            <a:spLocks noGrp="1"/>
          </p:cNvSpPr>
          <p:nvPr/>
        </p:nvSpPr>
        <p:spPr>
          <a:xfrm>
            <a:off x="5143500" y="42100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FDD763C-4DD6-4E13-A307-FE2495F8A4B2}"/>
              </a:ext>
            </a:extLst>
          </p:cNvPr>
          <p:cNvSpPr>
            <a:spLocks noGrp="1"/>
          </p:cNvSpPr>
          <p:nvPr/>
        </p:nvSpPr>
        <p:spPr>
          <a:xfrm>
            <a:off x="5410200" y="4133850"/>
            <a:ext cx="592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0">
                <a:solidFill>
                  <a:srgbClr val="102A3A"/>
                </a:solidFill>
              </a:defRPr>
            </a:pPr>
            <a:r>
              <a:rPr sz="1800" b="0">
                <a:solidFill>
                  <a:srgbClr val="102A3A"/>
                </a:solidFill>
              </a:rPr>
              <a:t>Pneumatico danneggiato o instabile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C57F12C-107C-403F-8197-11D90DA72988}"/>
              </a:ext>
            </a:extLst>
          </p:cNvPr>
          <p:cNvSpPr>
            <a:spLocks noGrp="1"/>
          </p:cNvSpPr>
          <p:nvPr/>
        </p:nvSpPr>
        <p:spPr>
          <a:xfrm>
            <a:off x="5143500" y="49339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FCDA937-E82D-4578-A28A-24F07B24F23C}"/>
              </a:ext>
            </a:extLst>
          </p:cNvPr>
          <p:cNvSpPr>
            <a:spLocks noGrp="1"/>
          </p:cNvSpPr>
          <p:nvPr/>
        </p:nvSpPr>
        <p:spPr>
          <a:xfrm>
            <a:off x="5410200" y="4857750"/>
            <a:ext cx="59245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0">
                <a:solidFill>
                  <a:srgbClr val="102A3A"/>
                </a:solidFill>
              </a:defRPr>
            </a:pPr>
            <a:r>
              <a:rPr sz="1800" b="0">
                <a:solidFill>
                  <a:srgbClr val="102A3A"/>
                </a:solidFill>
              </a:rPr>
              <a:t>Casco non regolato correttamente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" y="1335024"/>
            <a:ext cx="107442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60" b="1">
                <a:solidFill>
                  <a:srgbClr val="00A86B"/>
                </a:solidFill>
              </a:rPr>
              <a:t>IN ALLENAMENTO, OGNI STOP È UN PUNTO DI CONTROLLO:</a:t>
            </a:r>
            <a:r>
              <a:rPr sz="1260" b="0">
                <a:solidFill>
                  <a:srgbClr val="516A78"/>
                </a:solidFill>
              </a:rPr>
              <a:t> capisco il processo, verifico lo stato di avanzamento, correggo e riparto.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8431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A0D584D4-5FCF-4186-ACA6-EAE07C18F6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DDFD5DD-CD62-4578-8A36-0C064E917D89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GOMME E PRESSIONE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CAE4B6-1192-458A-A18A-4FCCC44CDC3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Non esiste un numero magico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37D3190-E31A-4C75-A730-BE3604C6382D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10287000" cy="6217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500" b="0">
                <a:solidFill>
                  <a:srgbClr val="516A78"/>
                </a:solidFill>
              </a:defRPr>
            </a:pPr>
            <a:r>
              <a:rPr sz="1700">
                <a:solidFill>
                  <a:srgbClr val="4D606F"/>
                </a:solidFill>
                <a:latin typeface="Aptos"/>
              </a:rPr>
              <a:t>La pressione la segui tu che sei sulla bici: devi sentirla, governarla e trovare il compromesso tra percorso, grip, scorrevolezza, stabilità e sicurezza.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651D54B-F443-4115-A08D-8F9EFD1F8759}"/>
              </a:ext>
            </a:extLst>
          </p:cNvPr>
          <p:cNvSpPr>
            <a:spLocks noGrp="1"/>
          </p:cNvSpPr>
          <p:nvPr/>
        </p:nvSpPr>
        <p:spPr>
          <a:xfrm>
            <a:off x="723900" y="2266950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1">
                <a:solidFill>
                  <a:srgbClr val="00A86B"/>
                </a:solidFill>
              </a:defRPr>
            </a:pPr>
            <a:r>
              <a:rPr sz="2100" b="1">
                <a:solidFill>
                  <a:srgbClr val="00A86B"/>
                </a:solidFill>
              </a:rPr>
              <a:t>PARTI PRUDENTE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90A143F-14F4-419B-9F00-12942C77C3B0}"/>
              </a:ext>
            </a:extLst>
          </p:cNvPr>
          <p:cNvSpPr>
            <a:spLocks noGrp="1"/>
          </p:cNvSpPr>
          <p:nvPr/>
        </p:nvSpPr>
        <p:spPr>
          <a:xfrm>
            <a:off x="723900" y="2800350"/>
            <a:ext cx="4476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950" b="0">
                <a:solidFill>
                  <a:srgbClr val="102A3A"/>
                </a:solidFill>
              </a:defRPr>
            </a:pPr>
            <a:r>
              <a:rPr sz="1950" b="0">
                <a:solidFill>
                  <a:srgbClr val="102A3A"/>
                </a:solidFill>
              </a:rPr>
              <a:t>Prova un settore breve con curva, frenata e piccola asperità.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03F765E-725A-482E-98A6-8834686ABD32}"/>
              </a:ext>
            </a:extLst>
          </p:cNvPr>
          <p:cNvSpPr>
            <a:spLocks noGrp="1"/>
          </p:cNvSpPr>
          <p:nvPr/>
        </p:nvSpPr>
        <p:spPr>
          <a:xfrm>
            <a:off x="723900" y="4038600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1">
                <a:solidFill>
                  <a:srgbClr val="0B5D91"/>
                </a:solidFill>
              </a:defRPr>
            </a:pPr>
            <a:r>
              <a:rPr sz="2100" b="1">
                <a:solidFill>
                  <a:srgbClr val="0B5D91"/>
                </a:solidFill>
              </a:rPr>
              <a:t>CAMBIA UNA SOLA COSA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D33A4B-3D16-46B7-B608-F6DBB5137BDB}"/>
              </a:ext>
            </a:extLst>
          </p:cNvPr>
          <p:cNvSpPr>
            <a:spLocks noGrp="1"/>
          </p:cNvSpPr>
          <p:nvPr/>
        </p:nvSpPr>
        <p:spPr>
          <a:xfrm>
            <a:off x="723900" y="4572000"/>
            <a:ext cx="4667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950" b="0">
                <a:solidFill>
                  <a:srgbClr val="102A3A"/>
                </a:solidFill>
              </a:defRPr>
            </a:pPr>
            <a:r>
              <a:rPr sz="1950" b="0">
                <a:solidFill>
                  <a:srgbClr val="102A3A"/>
                </a:solidFill>
              </a:rPr>
              <a:t>Descrivi grip, rimbalzo, deriva e stabilità. Poi registra il risultato.</a:t>
            </a: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/>
          <a:srcRect t="17417" b="17417"/>
          <a:stretch>
            <a:fillRect/>
          </a:stretch>
        </p:blipFill>
        <p:spPr>
          <a:xfrm>
            <a:off x="6419850" y="1981200"/>
            <a:ext cx="4476750" cy="3905250"/>
          </a:xfrm>
          <a:prstGeom prst="roundRect">
            <a:avLst>
              <a:gd name="adj" fmla="val 2927"/>
            </a:avLst>
          </a:prstGeom>
        </p:spPr>
      </p:pic>
      <p:sp>
        <p:nvSpPr>
          <p:cNvPr id="25" name="TextBox 24"/>
          <p:cNvSpPr txBox="1"/>
          <p:nvPr/>
        </p:nvSpPr>
        <p:spPr>
          <a:xfrm>
            <a:off x="685800" y="5513832"/>
            <a:ext cx="5074920" cy="502920"/>
          </a:xfrm>
          <a:prstGeom prst="rect">
            <a:avLst/>
          </a:prstGeom>
          <a:noFill/>
        </p:spPr>
        <p:txBody>
          <a:bodyPr wrap="square" lIns="0" tIns="0" rIns="0" bIns="0"/>
          <a:lstStyle/>
          <a:p>
            <a:pPr algn="l"/>
            <a:r>
              <a:rPr sz="1350" b="1">
                <a:solidFill>
                  <a:srgbClr val="00A66C"/>
                </a:solidFill>
                <a:latin typeface="Aptos Display"/>
              </a:rPr>
              <a:t>IL COMPROMESSO LO COSTRUISCI TU</a:t>
            </a:r>
          </a:p>
          <a:p>
            <a:pPr algn="l">
              <a:spcBef>
                <a:spcPts val="200"/>
              </a:spcBef>
            </a:pPr>
            <a:r>
              <a:rPr sz="1320">
                <a:solidFill>
                  <a:srgbClr val="103046"/>
                </a:solidFill>
                <a:latin typeface="Aptos"/>
              </a:rPr>
              <a:t>Leggi il percorso, prova, ascolta la bici e registra il risultato.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5966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EED0183A-11D2-41C3-AF2F-2EB32201B6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DDEFA1C-FA89-4BAF-8426-86F94C8B61CF}"/>
              </a:ext>
            </a:extLst>
          </p:cNvPr>
          <p:cNvSpPr>
            <a:spLocks noGrp="1"/>
          </p:cNvSpPr>
          <p:nvPr/>
        </p:nvSpPr>
        <p:spPr>
          <a:xfrm>
            <a:off x="666750" y="628650"/>
            <a:ext cx="8763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QUANDO INTERROMPERE LA PROVA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C3E3FFE-91C4-4894-A619-947F2694C4C8}"/>
              </a:ext>
            </a:extLst>
          </p:cNvPr>
          <p:cNvSpPr>
            <a:spLocks noGrp="1"/>
          </p:cNvSpPr>
          <p:nvPr/>
        </p:nvSpPr>
        <p:spPr>
          <a:xfrm>
            <a:off x="666750" y="1409700"/>
            <a:ext cx="57150" cy="4095750"/>
          </a:xfrm>
          <a:prstGeom prst="rect">
            <a:avLst/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0845CEDE-A2E1-42D8-AE5E-1F9D3DAFACED}"/>
              </a:ext>
            </a:extLst>
          </p:cNvPr>
          <p:cNvSpPr>
            <a:spLocks noGrp="1"/>
          </p:cNvSpPr>
          <p:nvPr/>
        </p:nvSpPr>
        <p:spPr>
          <a:xfrm>
            <a:off x="1028700" y="16764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7C11347-2144-427A-A596-8EA37C57A93E}"/>
              </a:ext>
            </a:extLst>
          </p:cNvPr>
          <p:cNvSpPr>
            <a:spLocks noGrp="1"/>
          </p:cNvSpPr>
          <p:nvPr/>
        </p:nvSpPr>
        <p:spPr>
          <a:xfrm>
            <a:off x="1295400" y="1600200"/>
            <a:ext cx="8686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Il pneumatico collassa lateralmente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B0BEC1E-6B33-424B-B8B3-F228E9C7A89F}"/>
              </a:ext>
            </a:extLst>
          </p:cNvPr>
          <p:cNvSpPr>
            <a:spLocks noGrp="1"/>
          </p:cNvSpPr>
          <p:nvPr/>
        </p:nvSpPr>
        <p:spPr>
          <a:xfrm>
            <a:off x="1028700" y="24193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307B274-F06E-4CE9-9CE5-2C1DC58B38AF}"/>
              </a:ext>
            </a:extLst>
          </p:cNvPr>
          <p:cNvSpPr>
            <a:spLocks noGrp="1"/>
          </p:cNvSpPr>
          <p:nvPr/>
        </p:nvSpPr>
        <p:spPr>
          <a:xfrm>
            <a:off x="1295400" y="2343150"/>
            <a:ext cx="8686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Il cerchio tocca il terreno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446C1740-7827-4B8F-8745-B71B4F116328}"/>
              </a:ext>
            </a:extLst>
          </p:cNvPr>
          <p:cNvSpPr>
            <a:spLocks noGrp="1"/>
          </p:cNvSpPr>
          <p:nvPr/>
        </p:nvSpPr>
        <p:spPr>
          <a:xfrm>
            <a:off x="1028700" y="31623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0A97A06-B063-40BD-BC92-9B22D0AFEFDF}"/>
              </a:ext>
            </a:extLst>
          </p:cNvPr>
          <p:cNvSpPr>
            <a:spLocks noGrp="1"/>
          </p:cNvSpPr>
          <p:nvPr/>
        </p:nvSpPr>
        <p:spPr>
          <a:xfrm>
            <a:off x="1295400" y="3086100"/>
            <a:ext cx="8686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La gomma perde tenuta sul cerchio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5FB3981-3D58-4261-A1A3-0932D679B181}"/>
              </a:ext>
            </a:extLst>
          </p:cNvPr>
          <p:cNvSpPr>
            <a:spLocks noGrp="1"/>
          </p:cNvSpPr>
          <p:nvPr/>
        </p:nvSpPr>
        <p:spPr>
          <a:xfrm>
            <a:off x="1028700" y="39052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A99B1E0-F5CF-4607-BA99-224C5E46CFFE}"/>
              </a:ext>
            </a:extLst>
          </p:cNvPr>
          <p:cNvSpPr>
            <a:spLocks noGrp="1"/>
          </p:cNvSpPr>
          <p:nvPr/>
        </p:nvSpPr>
        <p:spPr>
          <a:xfrm>
            <a:off x="1295400" y="3829050"/>
            <a:ext cx="8686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La bici diventa instabile e non gestibile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ADA4B0A6-8FBA-47BC-A989-1BB00F952415}"/>
              </a:ext>
            </a:extLst>
          </p:cNvPr>
          <p:cNvSpPr>
            <a:spLocks noGrp="1"/>
          </p:cNvSpPr>
          <p:nvPr/>
        </p:nvSpPr>
        <p:spPr>
          <a:xfrm>
            <a:off x="1028700" y="46482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D7363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AAE7F1C-BAD6-46BA-95F7-EB67FFC395E0}"/>
              </a:ext>
            </a:extLst>
          </p:cNvPr>
          <p:cNvSpPr>
            <a:spLocks noGrp="1"/>
          </p:cNvSpPr>
          <p:nvPr/>
        </p:nvSpPr>
        <p:spPr>
          <a:xfrm>
            <a:off x="1295400" y="4572000"/>
            <a:ext cx="86868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FFFFFF"/>
                </a:solidFill>
              </a:defRPr>
            </a:pPr>
            <a:r>
              <a:rPr sz="2100" b="0">
                <a:solidFill>
                  <a:srgbClr val="FFFFFF"/>
                </a:solidFill>
              </a:rPr>
              <a:t>Il sistema esce dai limiti del costruttore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79B78FF-95A6-4DA9-B807-3E49DA3AEBD7}"/>
              </a:ext>
            </a:extLst>
          </p:cNvPr>
          <p:cNvSpPr>
            <a:spLocks noGrp="1"/>
          </p:cNvSpPr>
          <p:nvPr/>
        </p:nvSpPr>
        <p:spPr>
          <a:xfrm>
            <a:off x="1028700" y="5600700"/>
            <a:ext cx="9525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1">
                <a:solidFill>
                  <a:srgbClr val="00A86B"/>
                </a:solidFill>
              </a:defRPr>
            </a:pPr>
            <a:r>
              <a:rPr sz="1875" b="1">
                <a:solidFill>
                  <a:srgbClr val="00A86B"/>
                </a:solidFill>
              </a:rPr>
              <a:t>Più grip non giustifica mai una pressione insicura.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C3D7E1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FFFFFF"/>
                </a:solidFill>
                <a:latin typeface="Aptos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27494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E9AE4F86-8F89-491A-AF13-C024120A75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64F41D2-B1E6-4CA2-9CE8-48FBD7099CE6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POSIZIONE ATTIVA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33DF572-753F-4405-A2EB-F38B56680CEB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Il corpo non è una statua</a:t>
            </a: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99579" y="1571625"/>
            <a:ext cx="7192843" cy="4048125"/>
          </a:xfrm>
          <a:prstGeom prst="roundRect">
            <a:avLst>
              <a:gd name="adj" fmla="val 3125"/>
            </a:avLst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68679BE6-360B-4447-B678-4434F969A124}"/>
              </a:ext>
            </a:extLst>
          </p:cNvPr>
          <p:cNvSpPr>
            <a:spLocks noGrp="1"/>
          </p:cNvSpPr>
          <p:nvPr/>
        </p:nvSpPr>
        <p:spPr>
          <a:xfrm>
            <a:off x="762000" y="5676900"/>
            <a:ext cx="2476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1">
                <a:solidFill>
                  <a:srgbClr val="00A86B"/>
                </a:solidFill>
              </a:defRPr>
            </a:pPr>
            <a:r>
              <a:rPr sz="1650" b="1">
                <a:solidFill>
                  <a:srgbClr val="00A86B"/>
                </a:solidFill>
              </a:rPr>
              <a:t>OCCHI AVANTI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61992CD-73CE-4DF3-A47B-28850E837299}"/>
              </a:ext>
            </a:extLst>
          </p:cNvPr>
          <p:cNvSpPr>
            <a:spLocks noGrp="1"/>
          </p:cNvSpPr>
          <p:nvPr/>
        </p:nvSpPr>
        <p:spPr>
          <a:xfrm>
            <a:off x="3695700" y="56769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1">
                <a:solidFill>
                  <a:srgbClr val="0B5D91"/>
                </a:solidFill>
              </a:defRPr>
            </a:pPr>
            <a:r>
              <a:rPr sz="1650" b="1">
                <a:solidFill>
                  <a:srgbClr val="0B5D91"/>
                </a:solidFill>
              </a:rPr>
              <a:t>GOMITI E GINOCCHIA MORBIDI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EBD34B-6F05-45DA-8260-CC1A775E5DBA}"/>
              </a:ext>
            </a:extLst>
          </p:cNvPr>
          <p:cNvSpPr>
            <a:spLocks noGrp="1"/>
          </p:cNvSpPr>
          <p:nvPr/>
        </p:nvSpPr>
        <p:spPr>
          <a:xfrm>
            <a:off x="8096250" y="5676900"/>
            <a:ext cx="3333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1">
                <a:solidFill>
                  <a:srgbClr val="073B5C"/>
                </a:solidFill>
              </a:defRPr>
            </a:pPr>
            <a:r>
              <a:rPr sz="1650" b="1">
                <a:solidFill>
                  <a:srgbClr val="073B5C"/>
                </a:solidFill>
              </a:rPr>
              <a:t>BACINO LIBERO DI MUOVERSI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260000"/>
            <a:ext cx="11000000" cy="38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516A78"/>
                </a:solidFill>
              </a:rPr>
              <a:t>Nel ciclocross la posizione cambia di continuo: il corpo assorbe il terreno, corregge l’equilibrio e prepara il gesto successivo.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6100000"/>
            <a:ext cx="10668000" cy="300000"/>
          </a:xfrm>
          <a:prstGeom prst="roundRect">
            <a:avLst/>
          </a:prstGeom>
          <a:solidFill>
            <a:srgbClr val="E8F6EF"/>
          </a:solidFill>
          <a:ln>
            <a:solidFill>
              <a:srgbClr val="E8F6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0000" tIns="40000" rIns="120000" bIns="4000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087A56"/>
                </a:solidFill>
              </a:rPr>
              <a:t>RIGIDO = SUBISCI IL TERRENO  ·  MOBILE = LO LEGGI, LO ASSORBI E RESTI IN CONTROLLO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64329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63A55F6F-AC33-4067-A56D-058856BB37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D29CDAF-1599-43EE-ABB3-15653DF52450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SGUARDO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A6FAE1F-CA78-4E98-A49B-4A32C6D23EE9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La bici tende ad andare dove guardi</a:t>
            </a:r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499579" y="1571625"/>
            <a:ext cx="7192843" cy="4048125"/>
          </a:xfrm>
          <a:prstGeom prst="roundRect">
            <a:avLst>
              <a:gd name="adj" fmla="val 3125"/>
            </a:avLst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9FC4DF4E-2EDF-4CB6-9493-AFED829AA387}"/>
              </a:ext>
            </a:extLst>
          </p:cNvPr>
          <p:cNvSpPr>
            <a:spLocks noGrp="1"/>
          </p:cNvSpPr>
          <p:nvPr/>
        </p:nvSpPr>
        <p:spPr>
          <a:xfrm>
            <a:off x="914400" y="5619750"/>
            <a:ext cx="10096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800" b="1">
                <a:solidFill>
                  <a:srgbClr val="073B5C"/>
                </a:solidFill>
              </a:defRPr>
            </a:pPr>
            <a:r>
              <a:rPr sz="1800" b="1">
                <a:solidFill>
                  <a:srgbClr val="073B5C"/>
                </a:solidFill>
              </a:rPr>
              <a:t>Alterna vicino e lontano. Non fissarti sulla ruota, sul cono o sul punto di possibile caduta.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867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C4CCA05B-1F15-4A58-8D96-1A36B4313C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7E88BF9F-4367-4A32-A1A6-316B1603A36B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FRENATA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DC71E0-2D40-46A3-B4E9-1FD1FDA65568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Riduci la velocità prima. Poi lascia scorrere.</a:t>
            </a:r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47875" y="1775114"/>
            <a:ext cx="8096250" cy="3641148"/>
          </a:xfrm>
          <a:prstGeom prst="roundRect">
            <a:avLst>
              <a:gd name="adj" fmla="val 3125"/>
            </a:avLst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8A48225E-8094-419F-848E-D52D34330618}"/>
              </a:ext>
            </a:extLst>
          </p:cNvPr>
          <p:cNvSpPr>
            <a:spLocks noGrp="1"/>
          </p:cNvSpPr>
          <p:nvPr/>
        </p:nvSpPr>
        <p:spPr>
          <a:xfrm>
            <a:off x="1333500" y="5581650"/>
            <a:ext cx="9525000" cy="619125"/>
          </a:xfrm>
          <a:prstGeom prst="rect">
            <a:avLst/>
          </a:prstGeom>
          <a:solidFill>
            <a:srgbClr val="F5F9F7"/>
          </a:solidFill>
          <a:ln w="0">
            <a:solidFill>
              <a:srgbClr val="F5F9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AF1DEBCB-5D93-4C1A-800A-B625D64A3169}"/>
              </a:ext>
            </a:extLst>
          </p:cNvPr>
          <p:cNvSpPr>
            <a:spLocks noGrp="1"/>
          </p:cNvSpPr>
          <p:nvPr/>
        </p:nvSpPr>
        <p:spPr>
          <a:xfrm>
            <a:off x="4229100" y="1885950"/>
            <a:ext cx="1381125" cy="257175"/>
          </a:xfrm>
          <a:prstGeom prst="roundRect">
            <a:avLst>
              <a:gd name="adj" fmla="val 25926"/>
            </a:avLst>
          </a:prstGeom>
          <a:solidFill>
            <a:srgbClr val="0B4265"/>
          </a:solidFill>
          <a:ln w="0">
            <a:noFill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2  BASSO + FRENA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12D1A82-DEAE-460E-91F8-D0CFA59D92FA}"/>
              </a:ext>
            </a:extLst>
          </p:cNvPr>
          <p:cNvSpPr>
            <a:spLocks noGrp="1"/>
          </p:cNvSpPr>
          <p:nvPr/>
        </p:nvSpPr>
        <p:spPr>
          <a:xfrm>
            <a:off x="6248400" y="1885950"/>
            <a:ext cx="1381125" cy="257175"/>
          </a:xfrm>
          <a:prstGeom prst="roundRect">
            <a:avLst>
              <a:gd name="adj" fmla="val 25926"/>
            </a:avLst>
          </a:prstGeom>
          <a:solidFill>
            <a:srgbClr val="0B4265"/>
          </a:solidFill>
          <a:ln w="0">
            <a:noFill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3  RILASCIA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AC9B3F3-A44B-43E1-9332-6FB5C8C5B2E8}"/>
              </a:ext>
            </a:extLst>
          </p:cNvPr>
          <p:cNvSpPr>
            <a:spLocks noGrp="1"/>
          </p:cNvSpPr>
          <p:nvPr/>
        </p:nvSpPr>
        <p:spPr>
          <a:xfrm>
            <a:off x="8267700" y="1885950"/>
            <a:ext cx="1381125" cy="257175"/>
          </a:xfrm>
          <a:prstGeom prst="roundRect">
            <a:avLst>
              <a:gd name="adj" fmla="val 25926"/>
            </a:avLst>
          </a:prstGeom>
          <a:solidFill>
            <a:srgbClr val="00A876"/>
          </a:solidFill>
          <a:ln w="0">
            <a:noFill/>
          </a:ln>
        </p:spPr>
        <p:txBody>
          <a:bodyPr anchor="ctr"/>
          <a:lstStyle/>
          <a:p>
            <a:pPr algn="ct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4  CURVA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667511E-CBD4-4266-B31E-DDC5F0077882}"/>
              </a:ext>
            </a:extLst>
          </p:cNvPr>
          <p:cNvSpPr>
            <a:spLocks noGrp="1"/>
          </p:cNvSpPr>
          <p:nvPr/>
        </p:nvSpPr>
        <p:spPr>
          <a:xfrm>
            <a:off x="1333500" y="5581650"/>
            <a:ext cx="9525000" cy="619125"/>
          </a:xfrm>
          <a:prstGeom prst="rect">
            <a:avLst/>
          </a:prstGeom>
          <a:solidFill>
            <a:srgbClr val="F5F9F7"/>
          </a:solidFill>
          <a:ln w="0">
            <a:solidFill>
              <a:srgbClr val="F5F9F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4182F80-C7DE-4A69-BEEC-B541DD096F8D}"/>
              </a:ext>
            </a:extLst>
          </p:cNvPr>
          <p:cNvSpPr>
            <a:spLocks noGrp="1"/>
          </p:cNvSpPr>
          <p:nvPr/>
        </p:nvSpPr>
        <p:spPr>
          <a:xfrm>
            <a:off x="1476375" y="5657850"/>
            <a:ext cx="923925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425">
                <a:solidFill>
                  <a:srgbClr val="233946"/>
                </a:solidFill>
              </a:defRPr>
            </a:pPr>
            <a:r>
              <a:rPr sz="1425">
                <a:solidFill>
                  <a:srgbClr val="233946"/>
                </a:solidFill>
              </a:rPr>
              <a:t>Bacino basso e centrato, braccia piegate. Frena soprattutto con la bici più verticale; rilascia pressione prima della piega.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123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4410D5F5-E1DF-4426-8644-BF9192EFF6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B5730AD-40F0-41F1-BAC5-D9D53E7FC524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TERRENO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87F00D5-39B5-46DD-9A61-CE7B859D399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Il fondo cambia la scelta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9AD9004-78D8-46FB-BABA-2AAB17ED20D7}"/>
              </a:ext>
            </a:extLst>
          </p:cNvPr>
          <p:cNvSpPr>
            <a:spLocks noGrp="1"/>
          </p:cNvSpPr>
          <p:nvPr/>
        </p:nvSpPr>
        <p:spPr>
          <a:xfrm>
            <a:off x="609600" y="13525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500" b="0">
                <a:solidFill>
                  <a:srgbClr val="516A78"/>
                </a:solidFill>
              </a:defRPr>
            </a:pPr>
            <a:r>
              <a:rPr sz="1500" b="0">
                <a:solidFill>
                  <a:srgbClr val="516A78"/>
                </a:solidFill>
              </a:rPr>
              <a:t>Secco, erba, fango, sabbia e fondo irregolare non chiedono la stessa pressione né la stessa linea.</a:t>
            </a:r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3"/>
          <a:srcRect t="10350" b="10350"/>
          <a:stretch>
            <a:fillRect/>
          </a:stretch>
        </p:blipFill>
        <p:spPr>
          <a:xfrm>
            <a:off x="609600" y="1847850"/>
            <a:ext cx="3714750" cy="3943350"/>
          </a:xfrm>
          <a:prstGeom prst="roundRect">
            <a:avLst>
              <a:gd name="adj" fmla="val 3077"/>
            </a:avLst>
          </a:prstGeom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875EF6D-6B27-4467-B61E-7354730F2768}"/>
              </a:ext>
            </a:extLst>
          </p:cNvPr>
          <p:cNvSpPr>
            <a:spLocks noGrp="1"/>
          </p:cNvSpPr>
          <p:nvPr/>
        </p:nvSpPr>
        <p:spPr>
          <a:xfrm>
            <a:off x="5048250" y="21526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C9DAF2B-A273-4C63-B1EF-E2371F5E7396}"/>
              </a:ext>
            </a:extLst>
          </p:cNvPr>
          <p:cNvSpPr>
            <a:spLocks noGrp="1"/>
          </p:cNvSpPr>
          <p:nvPr/>
        </p:nvSpPr>
        <p:spPr>
          <a:xfrm>
            <a:off x="5314950" y="2076450"/>
            <a:ext cx="57340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0">
                <a:solidFill>
                  <a:srgbClr val="102A3A"/>
                </a:solidFill>
              </a:defRPr>
            </a:pPr>
            <a:r>
              <a:rPr sz="2025" b="0">
                <a:solidFill>
                  <a:srgbClr val="102A3A"/>
                </a:solidFill>
              </a:rPr>
              <a:t>Dove trovo grip?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3B4F288-5CAC-47AB-9246-28C8268D755F}"/>
              </a:ext>
            </a:extLst>
          </p:cNvPr>
          <p:cNvSpPr>
            <a:spLocks noGrp="1"/>
          </p:cNvSpPr>
          <p:nvPr/>
        </p:nvSpPr>
        <p:spPr>
          <a:xfrm>
            <a:off x="5048250" y="29718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EE59D45-1E42-4BF4-9098-66DABB8A8A66}"/>
              </a:ext>
            </a:extLst>
          </p:cNvPr>
          <p:cNvSpPr>
            <a:spLocks noGrp="1"/>
          </p:cNvSpPr>
          <p:nvPr/>
        </p:nvSpPr>
        <p:spPr>
          <a:xfrm>
            <a:off x="5314950" y="2895600"/>
            <a:ext cx="57340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0">
                <a:solidFill>
                  <a:srgbClr val="102A3A"/>
                </a:solidFill>
              </a:defRPr>
            </a:pPr>
            <a:r>
              <a:rPr sz="2025" b="0">
                <a:solidFill>
                  <a:srgbClr val="102A3A"/>
                </a:solidFill>
              </a:rPr>
              <a:t>Dove posso frenare dritto?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7388799-9C08-4AF3-84C0-DC5540E467E1}"/>
              </a:ext>
            </a:extLst>
          </p:cNvPr>
          <p:cNvSpPr>
            <a:spLocks noGrp="1"/>
          </p:cNvSpPr>
          <p:nvPr/>
        </p:nvSpPr>
        <p:spPr>
          <a:xfrm>
            <a:off x="5048250" y="37909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91DE672-16C6-4085-8942-ECDBC0619D39}"/>
              </a:ext>
            </a:extLst>
          </p:cNvPr>
          <p:cNvSpPr>
            <a:spLocks noGrp="1"/>
          </p:cNvSpPr>
          <p:nvPr/>
        </p:nvSpPr>
        <p:spPr>
          <a:xfrm>
            <a:off x="5314950" y="3714750"/>
            <a:ext cx="57340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0">
                <a:solidFill>
                  <a:srgbClr val="102A3A"/>
                </a:solidFill>
              </a:defRPr>
            </a:pPr>
            <a:r>
              <a:rPr sz="2025" b="0">
                <a:solidFill>
                  <a:srgbClr val="102A3A"/>
                </a:solidFill>
              </a:rPr>
              <a:t>Quale linea resta sostenibile?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C072E045-B448-4DDB-A047-06B67F672790}"/>
              </a:ext>
            </a:extLst>
          </p:cNvPr>
          <p:cNvSpPr>
            <a:spLocks noGrp="1"/>
          </p:cNvSpPr>
          <p:nvPr/>
        </p:nvSpPr>
        <p:spPr>
          <a:xfrm>
            <a:off x="5048250" y="461010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76F77BC-A065-4208-B767-AA1DBA65A677}"/>
              </a:ext>
            </a:extLst>
          </p:cNvPr>
          <p:cNvSpPr>
            <a:spLocks noGrp="1"/>
          </p:cNvSpPr>
          <p:nvPr/>
        </p:nvSpPr>
        <p:spPr>
          <a:xfrm>
            <a:off x="5314950" y="4533900"/>
            <a:ext cx="57340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025" b="0">
                <a:solidFill>
                  <a:srgbClr val="102A3A"/>
                </a:solidFill>
              </a:defRPr>
            </a:pPr>
            <a:r>
              <a:rPr sz="2025" b="0">
                <a:solidFill>
                  <a:srgbClr val="102A3A"/>
                </a:solidFill>
              </a:rPr>
              <a:t>Cosa cambierà dopo molti passaggi?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7876DA5-15FC-4ACC-A8CE-A380F1B8F47F}"/>
              </a:ext>
            </a:extLst>
          </p:cNvPr>
          <p:cNvSpPr>
            <a:spLocks noGrp="1"/>
          </p:cNvSpPr>
          <p:nvPr/>
        </p:nvSpPr>
        <p:spPr>
          <a:xfrm>
            <a:off x="5048250" y="5505450"/>
            <a:ext cx="5905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00" b="1">
                <a:solidFill>
                  <a:srgbClr val="00A86B"/>
                </a:solidFill>
              </a:defRPr>
            </a:pPr>
            <a:r>
              <a:rPr sz="1800" b="1">
                <a:solidFill>
                  <a:srgbClr val="00A86B"/>
                </a:solidFill>
              </a:rPr>
              <a:t>Leggi il settore prima di entrarci.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553947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89CF17EC-8770-4AB3-BA14-E19F5202A6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00A56A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16124F2-A529-43CC-AECF-1295DC675EF3}"/>
              </a:ext>
            </a:extLst>
          </p:cNvPr>
          <p:cNvSpPr>
            <a:spLocks noGrp="1"/>
          </p:cNvSpPr>
          <p:nvPr/>
        </p:nvSpPr>
        <p:spPr>
          <a:xfrm>
            <a:off x="647700" y="38100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buNone/>
              <a:defRPr sz="1125" b="1">
                <a:solidFill>
                  <a:srgbClr val="087A56"/>
                </a:solidFill>
              </a:defRPr>
            </a:pPr>
            <a:r>
              <a:rPr sz="1200" b="1">
                <a:solidFill>
                  <a:srgbClr val="087A56"/>
                </a:solidFill>
              </a:rPr>
              <a:t>SCHEDA TECNICA N° 7 · PEDALI AUTOMATICI + TACCHETTA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C70B827-F261-4B71-9CBD-7F72CF2036CA}"/>
              </a:ext>
            </a:extLst>
          </p:cNvPr>
          <p:cNvSpPr>
            <a:spLocks noGrp="1"/>
          </p:cNvSpPr>
          <p:nvPr/>
        </p:nvSpPr>
        <p:spPr>
          <a:xfrm>
            <a:off x="647700" y="7429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buNone/>
              <a:defRPr sz="2550" b="1">
                <a:solidFill>
                  <a:srgbClr val="0B4265"/>
                </a:solidFill>
              </a:defRPr>
            </a:pPr>
            <a:r>
              <a:rPr sz="2550" b="1">
                <a:solidFill>
                  <a:srgbClr val="0B4265"/>
                </a:solidFill>
              </a:rPr>
              <a:t>Aggancio prevedibile, sguardo avanti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DA949B2-BAFF-46BF-9FA2-343360AD1242}"/>
              </a:ext>
            </a:extLst>
          </p:cNvPr>
          <p:cNvSpPr>
            <a:spLocks noGrp="1"/>
          </p:cNvSpPr>
          <p:nvPr/>
        </p:nvSpPr>
        <p:spPr>
          <a:xfrm>
            <a:off x="666750" y="1304925"/>
            <a:ext cx="10668000" cy="323850"/>
          </a:xfrm>
          <a:prstGeom prst="rect">
            <a:avLst/>
          </a:prstGeom>
          <a:noFill/>
          <a:ln w="0">
            <a:noFill/>
          </a:ln>
        </p:spPr>
        <p:txBody>
          <a:bodyPr wrap="square"/>
          <a:lstStyle/>
          <a:p>
            <a:pPr>
              <a:buNone/>
              <a:defRPr sz="1275">
                <a:solidFill>
                  <a:srgbClr val="5B6D78"/>
                </a:solidFill>
              </a:defRPr>
            </a:pPr>
            <a:r>
              <a:rPr sz="1275">
                <a:solidFill>
                  <a:srgbClr val="5B6D78"/>
                </a:solidFill>
              </a:rPr>
              <a:t>La tacchetta incassata deve agganciare e sganciare in modo preciso e prevedibile: prova prima in ambiente protetto.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765788A-AC8D-47BF-B023-CBF7CF04D4EF}"/>
              </a:ext>
            </a:extLst>
          </p:cNvPr>
          <p:cNvSpPr>
            <a:spLocks noGrp="1"/>
          </p:cNvSpPr>
          <p:nvPr/>
        </p:nvSpPr>
        <p:spPr>
          <a:xfrm>
            <a:off x="647700" y="5943600"/>
            <a:ext cx="10896600" cy="419100"/>
          </a:xfrm>
          <a:prstGeom prst="roundRect">
            <a:avLst>
              <a:gd name="adj" fmla="val 14286"/>
            </a:avLst>
          </a:prstGeom>
          <a:solidFill>
            <a:srgbClr val="E7F5E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BD49277-8987-44D2-BBBD-9C0B344B0CE8}"/>
              </a:ext>
            </a:extLst>
          </p:cNvPr>
          <p:cNvSpPr>
            <a:spLocks noGrp="1"/>
          </p:cNvSpPr>
          <p:nvPr/>
        </p:nvSpPr>
        <p:spPr>
          <a:xfrm>
            <a:off x="876300" y="6057900"/>
            <a:ext cx="10382250" cy="228600"/>
          </a:xfrm>
          <a:prstGeom prst="rect">
            <a:avLst/>
          </a:prstGeom>
          <a:noFill/>
          <a:ln w="0">
            <a:noFill/>
          </a:ln>
        </p:spPr>
        <p:txBody>
          <a:bodyPr wrap="square"/>
          <a:lstStyle/>
          <a:p>
            <a:pPr>
              <a:buNone/>
              <a:defRPr sz="1050" b="1">
                <a:solidFill>
                  <a:srgbClr val="087A56"/>
                </a:solidFill>
              </a:defRPr>
            </a:pPr>
            <a:r>
              <a:rPr sz="950" b="1">
                <a:solidFill>
                  <a:srgbClr val="087A56"/>
                </a:solidFill>
              </a:rPr>
              <a:t>TACCHETTA = INTERFACCIA COL PEDALE.  SCARPETTA = GRIP A TERRA QUANDO SCENDI DALLA BICI.</a:t>
            </a:r>
          </a:p>
        </p:txBody>
      </p:sp>
      <p:sp>
        <p:nvSpPr>
          <p:cNvPr id="13" name="copertura-sequenza-pedali-precedente">
            <a:extLst>
              <a:ext uri="{FF2B5EF4-FFF2-40B4-BE49-F238E27FC236}">
                <a16:creationId xmlns:a16="http://schemas.microsoft.com/office/drawing/2014/main" id="{02F1E945-7DE1-48DC-BBEE-FAD668991AE5}"/>
              </a:ext>
            </a:extLst>
          </p:cNvPr>
          <p:cNvSpPr>
            <a:spLocks noGrp="1"/>
          </p:cNvSpPr>
          <p:nvPr/>
        </p:nvSpPr>
        <p:spPr>
          <a:xfrm>
            <a:off x="647700" y="1752600"/>
            <a:ext cx="8001000" cy="400050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9525">
            <a:solidFill>
              <a:srgbClr val="D4E4DD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4" name="Immagine 3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2066459"/>
            <a:ext cx="7924800" cy="3372782"/>
          </a:xfrm>
          <a:prstGeom prst="roundRect">
            <a:avLst>
              <a:gd name="adj" fmla="val 2000"/>
            </a:avLst>
          </a:prstGeom>
        </p:spPr>
      </p:pic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15F79E4-82FF-4D38-9537-CA128DDC23A2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1219200" cy="266700"/>
          </a:xfrm>
          <a:prstGeom prst="roundRect">
            <a:avLst>
              <a:gd name="adj" fmla="val 25000"/>
            </a:avLst>
          </a:prstGeom>
          <a:solidFill>
            <a:srgbClr val="0B4265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1  CERCA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DD070702-111D-4D04-9288-FC4CBBD7DD84}"/>
              </a:ext>
            </a:extLst>
          </p:cNvPr>
          <p:cNvSpPr>
            <a:spLocks noGrp="1"/>
          </p:cNvSpPr>
          <p:nvPr/>
        </p:nvSpPr>
        <p:spPr>
          <a:xfrm>
            <a:off x="2733675" y="1952625"/>
            <a:ext cx="1219200" cy="266700"/>
          </a:xfrm>
          <a:prstGeom prst="roundRect">
            <a:avLst>
              <a:gd name="adj" fmla="val 25000"/>
            </a:avLst>
          </a:prstGeom>
          <a:solidFill>
            <a:srgbClr val="0B4265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2  CONTATTO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C41F262-A088-42C7-8F4A-90C37D3D3A08}"/>
              </a:ext>
            </a:extLst>
          </p:cNvPr>
          <p:cNvSpPr>
            <a:spLocks noGrp="1"/>
          </p:cNvSpPr>
          <p:nvPr/>
        </p:nvSpPr>
        <p:spPr>
          <a:xfrm>
            <a:off x="4686300" y="1952625"/>
            <a:ext cx="1219200" cy="266700"/>
          </a:xfrm>
          <a:prstGeom prst="roundRect">
            <a:avLst>
              <a:gd name="adj" fmla="val 25000"/>
            </a:avLst>
          </a:prstGeom>
          <a:solidFill>
            <a:srgbClr val="0B4265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3  PREMI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9FCD6F6-9C1E-4A79-ADCB-8BFF86C3A83D}"/>
              </a:ext>
            </a:extLst>
          </p:cNvPr>
          <p:cNvSpPr>
            <a:spLocks noGrp="1"/>
          </p:cNvSpPr>
          <p:nvPr/>
        </p:nvSpPr>
        <p:spPr>
          <a:xfrm>
            <a:off x="6638925" y="1952625"/>
            <a:ext cx="1219200" cy="266700"/>
          </a:xfrm>
          <a:prstGeom prst="roundRect">
            <a:avLst>
              <a:gd name="adj" fmla="val 25000"/>
            </a:avLst>
          </a:prstGeom>
          <a:solidFill>
            <a:srgbClr val="00A876"/>
          </a:solidFill>
          <a:ln w="0">
            <a:noFill/>
          </a:ln>
        </p:spPr>
        <p:txBody>
          <a:bodyPr anchor="ctr"/>
          <a:lstStyle/>
          <a:p>
            <a:pPr algn="ctr"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4  AGGANCIATO</a:t>
            </a:r>
          </a:p>
        </p:txBody>
      </p:sp>
      <p:sp>
        <p:nvSpPr>
          <p:cNvPr id="19" name="copertura-ordine-pedali">
            <a:extLst>
              <a:ext uri="{FF2B5EF4-FFF2-40B4-BE49-F238E27FC236}">
                <a16:creationId xmlns:a16="http://schemas.microsoft.com/office/drawing/2014/main" id="{2A329959-C938-4A6F-A755-26C560F07E30}"/>
              </a:ext>
            </a:extLst>
          </p:cNvPr>
          <p:cNvSpPr>
            <a:spLocks noGrp="1"/>
          </p:cNvSpPr>
          <p:nvPr/>
        </p:nvSpPr>
        <p:spPr>
          <a:xfrm>
            <a:off x="9144000" y="2038350"/>
            <a:ext cx="2190750" cy="2714625"/>
          </a:xfrm>
          <a:prstGeom prst="rect">
            <a:avLst/>
          </a:prstGeom>
          <a:solidFill>
            <a:srgbClr val="FFFFFF"/>
          </a:solidFill>
          <a:ln w="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ordine-aggancio-dettaglio">
            <a:extLst>
              <a:ext uri="{FF2B5EF4-FFF2-40B4-BE49-F238E27FC236}">
                <a16:creationId xmlns:a16="http://schemas.microsoft.com/office/drawing/2014/main" id="{DD526639-8FB1-4C9B-8AC5-DC6CBF217E1B}"/>
              </a:ext>
            </a:extLst>
          </p:cNvPr>
          <p:cNvSpPr>
            <a:spLocks noGrp="1"/>
          </p:cNvSpPr>
          <p:nvPr/>
        </p:nvSpPr>
        <p:spPr>
          <a:xfrm>
            <a:off x="9296400" y="2190750"/>
            <a:ext cx="1952625" cy="23812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buNone/>
              <a:defRPr sz="1275">
                <a:solidFill>
                  <a:srgbClr val="233946"/>
                </a:solidFill>
              </a:defRPr>
            </a:pPr>
            <a:r>
              <a:rPr sz="1275">
                <a:solidFill>
                  <a:srgbClr val="233946"/>
                </a:solidFill>
              </a:rPr>
              <a:t>ORDINE DEL GESTO</a:t>
            </a:r>
          </a:p>
          <a:p>
            <a:endParaRPr sz="1275">
              <a:solidFill>
                <a:srgbClr val="233946"/>
              </a:solidFill>
            </a:endParaRPr>
          </a:p>
          <a:p>
            <a:pPr>
              <a:buNone/>
              <a:defRPr sz="1275">
                <a:solidFill>
                  <a:srgbClr val="233946"/>
                </a:solidFill>
              </a:defRPr>
            </a:pPr>
            <a:r>
              <a:rPr sz="1275">
                <a:solidFill>
                  <a:srgbClr val="233946"/>
                </a:solidFill>
              </a:rPr>
              <a:t>1  Cerca il pedale</a:t>
            </a:r>
          </a:p>
          <a:p>
            <a:endParaRPr sz="1275">
              <a:solidFill>
                <a:srgbClr val="233946"/>
              </a:solidFill>
            </a:endParaRPr>
          </a:p>
          <a:p>
            <a:pPr>
              <a:buNone/>
              <a:defRPr sz="1275">
                <a:solidFill>
                  <a:srgbClr val="233946"/>
                </a:solidFill>
              </a:defRPr>
            </a:pPr>
            <a:r>
              <a:rPr sz="1275">
                <a:solidFill>
                  <a:srgbClr val="233946"/>
                </a:solidFill>
              </a:rPr>
              <a:t>2  Appoggia la tacchetta</a:t>
            </a:r>
          </a:p>
          <a:p>
            <a:endParaRPr sz="1275">
              <a:solidFill>
                <a:srgbClr val="233946"/>
              </a:solidFill>
            </a:endParaRPr>
          </a:p>
          <a:p>
            <a:pPr>
              <a:buNone/>
              <a:defRPr sz="1275">
                <a:solidFill>
                  <a:srgbClr val="233946"/>
                </a:solidFill>
              </a:defRPr>
            </a:pPr>
            <a:r>
              <a:rPr sz="1275">
                <a:solidFill>
                  <a:srgbClr val="233946"/>
                </a:solidFill>
              </a:rPr>
              <a:t>3  Premi e aggancia</a:t>
            </a:r>
          </a:p>
          <a:p>
            <a:endParaRPr sz="1275">
              <a:solidFill>
                <a:srgbClr val="233946"/>
              </a:solidFill>
            </a:endParaRPr>
          </a:p>
          <a:p>
            <a:pPr>
              <a:buNone/>
              <a:defRPr sz="1275">
                <a:solidFill>
                  <a:srgbClr val="233946"/>
                </a:solidFill>
              </a:defRPr>
            </a:pPr>
            <a:r>
              <a:rPr sz="1275">
                <a:solidFill>
                  <a:srgbClr val="233946"/>
                </a:solidFill>
              </a:rPr>
              <a:t>4  Conferma l’appoggio stabile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64287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9224" y="384048"/>
            <a:ext cx="71323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087A56"/>
                </a:solidFill>
              </a:rPr>
              <a:t>SCHEDA TECNICA N° 8 · SCARPETTE + TACCHETTI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9224" y="74066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550" b="1">
                <a:solidFill>
                  <a:srgbClr val="0B4265"/>
                </a:solidFill>
              </a:rPr>
              <a:t>La scarpetta si decide prima di correre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1307592"/>
            <a:ext cx="106527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40" b="0">
                <a:solidFill>
                  <a:srgbClr val="5B6D78"/>
                </a:solidFill>
              </a:rPr>
              <a:t>Nel ciclocross devi pedalare, sganciare, correre e ripartire: anche il grip a piedi va scelto e provato prima.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9224" y="1783080"/>
            <a:ext cx="3977639" cy="396849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4E4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993392"/>
            <a:ext cx="3529584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>
                <a:solidFill>
                  <a:srgbClr val="0B4265"/>
                </a:solidFill>
              </a:rPr>
              <a:t>DUE FUNZIONI DIVERSE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70432" y="2487168"/>
            <a:ext cx="1143000" cy="2615184"/>
          </a:xfrm>
          <a:prstGeom prst="roundRect">
            <a:avLst/>
          </a:prstGeom>
          <a:solidFill>
            <a:srgbClr val="25343D"/>
          </a:solidFill>
          <a:ln>
            <a:solidFill>
              <a:srgbClr val="2534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261872" y="2377440"/>
            <a:ext cx="960120" cy="502920"/>
          </a:xfrm>
          <a:prstGeom prst="ellipse">
            <a:avLst/>
          </a:prstGeom>
          <a:solidFill>
            <a:srgbClr val="25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325880" y="4910328"/>
            <a:ext cx="832104" cy="393192"/>
          </a:xfrm>
          <a:prstGeom prst="ellipse">
            <a:avLst/>
          </a:prstGeom>
          <a:solidFill>
            <a:srgbClr val="253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298448" y="2697480"/>
            <a:ext cx="274320" cy="201168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874519" y="2697480"/>
            <a:ext cx="274320" cy="201168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271016" y="3090672"/>
            <a:ext cx="310896" cy="219456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856231" y="3090672"/>
            <a:ext cx="310896" cy="219456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280160" y="4224528"/>
            <a:ext cx="310896" cy="219456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847088" y="4224528"/>
            <a:ext cx="310896" cy="219456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307592" y="4590288"/>
            <a:ext cx="274320" cy="201168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837943" y="4590288"/>
            <a:ext cx="274320" cy="201168"/>
          </a:xfrm>
          <a:prstGeom prst="roundRect">
            <a:avLst/>
          </a:prstGeom>
          <a:solidFill>
            <a:srgbClr val="6476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472184" y="3429000"/>
            <a:ext cx="521207" cy="530352"/>
          </a:xfrm>
          <a:prstGeom prst="roundRect">
            <a:avLst/>
          </a:prstGeom>
          <a:solidFill>
            <a:srgbClr val="C7D0D4"/>
          </a:solidFill>
          <a:ln>
            <a:solidFill>
              <a:srgbClr val="7C8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505456" y="3355848"/>
            <a:ext cx="17830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0B4265"/>
                </a:solidFill>
              </a:rPr>
              <a:t>TACCHETTA
PEDALE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75104" y="3657600"/>
            <a:ext cx="438912" cy="22860"/>
          </a:xfrm>
          <a:prstGeom prst="rect">
            <a:avLst/>
          </a:prstGeom>
          <a:solidFill>
            <a:srgbClr val="0B42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Isosceles Triangle 21"/>
          <p:cNvSpPr/>
          <p:nvPr/>
        </p:nvSpPr>
        <p:spPr>
          <a:xfrm rot="10800000">
            <a:off x="1353312" y="2267712"/>
            <a:ext cx="182880" cy="310896"/>
          </a:xfrm>
          <a:prstGeom prst="triangl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Isosceles Triangle 22"/>
          <p:cNvSpPr/>
          <p:nvPr/>
        </p:nvSpPr>
        <p:spPr>
          <a:xfrm rot="10800000">
            <a:off x="1929384" y="2267712"/>
            <a:ext cx="182880" cy="310896"/>
          </a:xfrm>
          <a:prstGeom prst="triangl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505456" y="2340864"/>
            <a:ext cx="1783080" cy="7498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30" b="1">
                <a:solidFill>
                  <a:srgbClr val="087A56"/>
                </a:solidFill>
              </a:rPr>
              <a:t>PUNTALI /
TACCHETTI ANTERIORI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75104" y="2542032"/>
            <a:ext cx="438912" cy="2286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50976" y="5321808"/>
            <a:ext cx="3401568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30" b="1">
                <a:solidFill>
                  <a:srgbClr val="516A78"/>
                </a:solidFill>
              </a:rPr>
              <a:t>Non confonderli: uno aggancia, gli altri fanno presa a terra.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92040" y="1828800"/>
            <a:ext cx="2084831" cy="1581912"/>
          </a:xfrm>
          <a:prstGeom prst="roundRect">
            <a:avLst/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056631" y="1993392"/>
            <a:ext cx="175564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>
                <a:solidFill>
                  <a:srgbClr val="087A56"/>
                </a:solidFill>
              </a:rPr>
              <a:t>1  LEGGI IL TERRENO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56631" y="2386584"/>
            <a:ext cx="1755648" cy="813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60" b="0">
                <a:solidFill>
                  <a:srgbClr val="102A3A"/>
                </a:solidFill>
              </a:rPr>
              <a:t>Secco, erba umida, fango, rampe e tratti da correre richiedono grip diverso.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50608" y="1828800"/>
            <a:ext cx="2084831" cy="1581912"/>
          </a:xfrm>
          <a:prstGeom prst="roundRect">
            <a:avLst/>
          </a:prstGeom>
          <a:solidFill>
            <a:srgbClr val="E9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315200" y="1993392"/>
            <a:ext cx="175564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>
                <a:solidFill>
                  <a:srgbClr val="0B5D91"/>
                </a:solidFill>
              </a:rPr>
              <a:t>2  SCEGLI PRIMA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0" y="2386584"/>
            <a:ext cx="1755648" cy="813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60" b="0">
                <a:solidFill>
                  <a:srgbClr val="102A3A"/>
                </a:solidFill>
              </a:rPr>
              <a:t>Se la scarpa prevede puntali rimovibili, scegli profilo/lunghezza compatibili prima della partenza.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409176" y="1828800"/>
            <a:ext cx="2084831" cy="1581912"/>
          </a:xfrm>
          <a:prstGeom prst="roundRect">
            <a:avLst/>
          </a:prstGeom>
          <a:solidFill>
            <a:srgbClr val="F1EC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573767" y="1993392"/>
            <a:ext cx="175564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>
                <a:solidFill>
                  <a:srgbClr val="0B4265"/>
                </a:solidFill>
              </a:rPr>
              <a:t>3  PROVA + CONTROLLA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73767" y="2386584"/>
            <a:ext cx="1755648" cy="813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60" b="0">
                <a:solidFill>
                  <a:srgbClr val="102A3A"/>
                </a:solidFill>
              </a:rPr>
              <a:t>Cammina/corri su un tratto, prova aggancio e sgancio, poi verifica il serraggio.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92040" y="3657600"/>
            <a:ext cx="6583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50" b="1">
                <a:solidFill>
                  <a:srgbClr val="0B4265"/>
                </a:solidFill>
              </a:rPr>
              <a:t>CRITERIO PRATICO</a:t>
            </a:r>
          </a:p>
        </p:txBody>
      </p:sp>
      <p:sp>
        <p:nvSpPr>
          <p:cNvPr id="37" name="Oval 36"/>
          <p:cNvSpPr/>
          <p:nvPr/>
        </p:nvSpPr>
        <p:spPr>
          <a:xfrm>
            <a:off x="4919472" y="4059936"/>
            <a:ext cx="118872" cy="118872"/>
          </a:xfrm>
          <a:prstGeom prst="ellipse">
            <a:avLst/>
          </a:prstGeom>
          <a:solidFill>
            <a:srgbClr val="0B5D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138928" y="4023360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30" b="1">
                <a:solidFill>
                  <a:srgbClr val="102A3A"/>
                </a:solidFill>
              </a:rPr>
              <a:t>SECCO / COMPATTO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67728" y="4023360"/>
            <a:ext cx="43434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19" b="0">
                <a:solidFill>
                  <a:srgbClr val="516A78"/>
                </a:solidFill>
              </a:rPr>
              <a:t>priorità a stabilità e appoggio pulito; evita sporgenze inutili.</a:t>
            </a:r>
          </a:p>
        </p:txBody>
      </p:sp>
      <p:sp>
        <p:nvSpPr>
          <p:cNvPr id="40" name="Oval 39"/>
          <p:cNvSpPr/>
          <p:nvPr/>
        </p:nvSpPr>
        <p:spPr>
          <a:xfrm>
            <a:off x="4919472" y="4553712"/>
            <a:ext cx="118872" cy="118872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138928" y="4517136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30" b="1">
                <a:solidFill>
                  <a:srgbClr val="102A3A"/>
                </a:solidFill>
              </a:rPr>
              <a:t>ERBA UMIDA / TERRA MORBIDA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67728" y="4517136"/>
            <a:ext cx="43434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19" b="0">
                <a:solidFill>
                  <a:srgbClr val="516A78"/>
                </a:solidFill>
              </a:rPr>
              <a:t>serve più presa quando scendi dalla bici: valuta puntali più aggressivi.</a:t>
            </a:r>
          </a:p>
        </p:txBody>
      </p:sp>
      <p:sp>
        <p:nvSpPr>
          <p:cNvPr id="43" name="Oval 42"/>
          <p:cNvSpPr/>
          <p:nvPr/>
        </p:nvSpPr>
        <p:spPr>
          <a:xfrm>
            <a:off x="4919472" y="5047488"/>
            <a:ext cx="118872" cy="118872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5138928" y="5010912"/>
            <a:ext cx="193852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30" b="1">
                <a:solidFill>
                  <a:srgbClr val="102A3A"/>
                </a:solidFill>
              </a:rPr>
              <a:t>FANGO / RAMPE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67728" y="5010912"/>
            <a:ext cx="43434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19" b="0">
                <a:solidFill>
                  <a:srgbClr val="516A78"/>
                </a:solidFill>
              </a:rPr>
              <a:t>massimo grip compatibile con scarpa, terreno e gesto; prova prima di correre.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49224" y="5907024"/>
            <a:ext cx="10899648" cy="438912"/>
          </a:xfrm>
          <a:prstGeom prst="roundRect">
            <a:avLst/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77824" y="6007608"/>
            <a:ext cx="1037844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30" b="1">
                <a:solidFill>
                  <a:srgbClr val="087A56"/>
                </a:solidFill>
              </a:rPr>
              <a:t>NEL BORSONE: più misure/profili compatibili + ricambi + chiave.  LEGGI → SCEGLI → MONTA → PROVA → CONTROLLA.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AC6CB559-3638-4BDE-8CDF-8471F23927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853C7E0-C9E0-41B3-904A-2BAE809B61C5}"/>
              </a:ext>
            </a:extLst>
          </p:cNvPr>
          <p:cNvSpPr>
            <a:spLocks noGrp="1"/>
          </p:cNvSpPr>
          <p:nvPr/>
        </p:nvSpPr>
        <p:spPr>
          <a:xfrm>
            <a:off x="609600" y="400050"/>
            <a:ext cx="857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200" b="1">
                <a:solidFill>
                  <a:srgbClr val="00A86B"/>
                </a:solidFill>
              </a:defRPr>
            </a:pPr>
            <a:r>
              <a:rPr sz="1200" b="1">
                <a:solidFill>
                  <a:srgbClr val="00A86B"/>
                </a:solidFill>
              </a:rPr>
              <a:t>DOMANDE VELOCI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DE45F34-EDE4-41E9-B69D-24A9646B25B7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50" b="1">
                <a:solidFill>
                  <a:srgbClr val="073B5C"/>
                </a:solidFill>
              </a:defRPr>
            </a:pPr>
            <a:r>
              <a:rPr sz="2850" b="1">
                <a:solidFill>
                  <a:srgbClr val="073B5C"/>
                </a:solidFill>
              </a:rPr>
              <a:t>Controlliamo se il metodo è chiaro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915CAA48-14EE-48B9-9024-D0FF850F0D60}"/>
              </a:ext>
            </a:extLst>
          </p:cNvPr>
          <p:cNvSpPr>
            <a:spLocks noGrp="1"/>
          </p:cNvSpPr>
          <p:nvPr/>
        </p:nvSpPr>
        <p:spPr>
          <a:xfrm>
            <a:off x="1047750" y="20764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43F49BA-C39D-43F2-8E84-85F6CEE4F974}"/>
              </a:ext>
            </a:extLst>
          </p:cNvPr>
          <p:cNvSpPr>
            <a:spLocks noGrp="1"/>
          </p:cNvSpPr>
          <p:nvPr/>
        </p:nvSpPr>
        <p:spPr>
          <a:xfrm>
            <a:off x="1314450" y="2000250"/>
            <a:ext cx="954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102A3A"/>
                </a:solidFill>
              </a:defRPr>
            </a:pPr>
            <a:r>
              <a:rPr sz="2175" b="0">
                <a:solidFill>
                  <a:srgbClr val="102A3A"/>
                </a:solidFill>
              </a:rPr>
              <a:t>Una pressione più bassa è sempre migliore?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E1E25BC-2A1E-4D4D-A8F7-59DEC13440A1}"/>
              </a:ext>
            </a:extLst>
          </p:cNvPr>
          <p:cNvSpPr>
            <a:spLocks noGrp="1"/>
          </p:cNvSpPr>
          <p:nvPr/>
        </p:nvSpPr>
        <p:spPr>
          <a:xfrm>
            <a:off x="1047750" y="29146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FFC2CF8-A190-4FE2-B3D6-658315790248}"/>
              </a:ext>
            </a:extLst>
          </p:cNvPr>
          <p:cNvSpPr>
            <a:spLocks noGrp="1"/>
          </p:cNvSpPr>
          <p:nvPr/>
        </p:nvSpPr>
        <p:spPr>
          <a:xfrm>
            <a:off x="1314450" y="2838450"/>
            <a:ext cx="954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102A3A"/>
                </a:solidFill>
              </a:defRPr>
            </a:pPr>
            <a:r>
              <a:rPr sz="2175" b="0">
                <a:solidFill>
                  <a:srgbClr val="102A3A"/>
                </a:solidFill>
              </a:rPr>
              <a:t>Dove guardi entrando in curva?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47CB151-7D4D-4104-A82D-3D4C09E905AA}"/>
              </a:ext>
            </a:extLst>
          </p:cNvPr>
          <p:cNvSpPr>
            <a:spLocks noGrp="1"/>
          </p:cNvSpPr>
          <p:nvPr/>
        </p:nvSpPr>
        <p:spPr>
          <a:xfrm>
            <a:off x="1047750" y="37528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6B056D-D99D-464F-86FA-1B192581D2B7}"/>
              </a:ext>
            </a:extLst>
          </p:cNvPr>
          <p:cNvSpPr>
            <a:spLocks noGrp="1"/>
          </p:cNvSpPr>
          <p:nvPr/>
        </p:nvSpPr>
        <p:spPr>
          <a:xfrm>
            <a:off x="1314450" y="3676650"/>
            <a:ext cx="954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102A3A"/>
                </a:solidFill>
              </a:defRPr>
            </a:pPr>
            <a:r>
              <a:rPr sz="2175" b="0">
                <a:solidFill>
                  <a:srgbClr val="102A3A"/>
                </a:solidFill>
              </a:rPr>
              <a:t>Quando costruisci la maggior parte della frenata?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7AAD4CC-D827-49B7-8EAE-8D670869A6A8}"/>
              </a:ext>
            </a:extLst>
          </p:cNvPr>
          <p:cNvSpPr>
            <a:spLocks noGrp="1"/>
          </p:cNvSpPr>
          <p:nvPr/>
        </p:nvSpPr>
        <p:spPr>
          <a:xfrm>
            <a:off x="1047750" y="45910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B5D91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1BAE5A2-AB65-4963-B807-CB09D197FDD9}"/>
              </a:ext>
            </a:extLst>
          </p:cNvPr>
          <p:cNvSpPr>
            <a:spLocks noGrp="1"/>
          </p:cNvSpPr>
          <p:nvPr/>
        </p:nvSpPr>
        <p:spPr>
          <a:xfrm>
            <a:off x="1314450" y="4514850"/>
            <a:ext cx="95440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102A3A"/>
                </a:solidFill>
              </a:defRPr>
            </a:pPr>
            <a:r>
              <a:rPr sz="2175" b="0">
                <a:solidFill>
                  <a:srgbClr val="102A3A"/>
                </a:solidFill>
              </a:rPr>
              <a:t>Se la leva freno cambia corsa, inizi comunque l’esercizio?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8BF6B5A-230D-425E-ADC1-8B7CDAC5452B}"/>
              </a:ext>
            </a:extLst>
          </p:cNvPr>
          <p:cNvSpPr>
            <a:spLocks noGrp="1"/>
          </p:cNvSpPr>
          <p:nvPr/>
        </p:nvSpPr>
        <p:spPr>
          <a:xfrm>
            <a:off x="1047750" y="5619750"/>
            <a:ext cx="990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725" b="1">
                <a:solidFill>
                  <a:srgbClr val="00A86B"/>
                </a:solidFill>
              </a:defRPr>
            </a:pPr>
            <a:r>
              <a:rPr sz="1725" b="1">
                <a:solidFill>
                  <a:srgbClr val="00A86B"/>
                </a:solidFill>
              </a:rPr>
              <a:t>Rispondi e spiega il perché: una parola giusta senza motivo non basta.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894049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B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257AB98-BE06-4A5C-B45E-7A463EB7E5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9C20F12-1C1C-4871-BAA3-3EB143C7331A}"/>
              </a:ext>
            </a:extLst>
          </p:cNvPr>
          <p:cNvSpPr>
            <a:spLocks noGrp="1"/>
          </p:cNvSpPr>
          <p:nvPr/>
        </p:nvSpPr>
        <p:spPr>
          <a:xfrm>
            <a:off x="647700" y="590550"/>
            <a:ext cx="857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A86B"/>
                </a:solidFill>
              </a:defRPr>
            </a:pPr>
            <a:r>
              <a:rPr sz="1350" b="1">
                <a:solidFill>
                  <a:srgbClr val="00A86B"/>
                </a:solidFill>
              </a:rPr>
              <a:t>COMPITO PRIMA DEL CAMPO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CE6D906-5126-4523-8FCD-3F453AB742BF}"/>
              </a:ext>
            </a:extLst>
          </p:cNvPr>
          <p:cNvSpPr>
            <a:spLocks noGrp="1"/>
          </p:cNvSpPr>
          <p:nvPr/>
        </p:nvSpPr>
        <p:spPr>
          <a:xfrm>
            <a:off x="647700" y="1238250"/>
            <a:ext cx="6858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800" b="1">
                <a:solidFill>
                  <a:srgbClr val="FFFFFF"/>
                </a:solidFill>
                <a:latin typeface="Aptos"/>
              </a:defRPr>
            </a:pPr>
            <a:r>
              <a:t>Compila la scheda personale</a:t>
            </a:r>
            <a:br/>
            <a:r>
              <a:t>e porta un dubbio al tecnico.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63F75BCF-9032-40B8-993B-ABD845695CFE}"/>
              </a:ext>
            </a:extLst>
          </p:cNvPr>
          <p:cNvSpPr>
            <a:spLocks noGrp="1"/>
          </p:cNvSpPr>
          <p:nvPr/>
        </p:nvSpPr>
        <p:spPr>
          <a:xfrm>
            <a:off x="857250" y="30289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4039EC1-EAAD-4F51-B2CF-8E409267707C}"/>
              </a:ext>
            </a:extLst>
          </p:cNvPr>
          <p:cNvSpPr>
            <a:spLocks noGrp="1"/>
          </p:cNvSpPr>
          <p:nvPr/>
        </p:nvSpPr>
        <p:spPr>
          <a:xfrm>
            <a:off x="1123950" y="2952750"/>
            <a:ext cx="6781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 algn="l">
              <a:buNone/>
              <a:defRPr sz="1875" b="0">
                <a:solidFill>
                  <a:srgbClr val="FFFFFF"/>
                </a:solidFill>
              </a:defRPr>
            </a:pPr>
            <a:r>
              <a:t>Bici, pneumatici, pressione e terreno previsto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D63EE89-376F-4C42-A502-93865578F48D}"/>
              </a:ext>
            </a:extLst>
          </p:cNvPr>
          <p:cNvSpPr>
            <a:spLocks noGrp="1"/>
          </p:cNvSpPr>
          <p:nvPr/>
        </p:nvSpPr>
        <p:spPr>
          <a:xfrm>
            <a:off x="857250" y="37147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0B40240-0D19-4038-A456-5829141EBAD6}"/>
              </a:ext>
            </a:extLst>
          </p:cNvPr>
          <p:cNvSpPr>
            <a:spLocks noGrp="1"/>
          </p:cNvSpPr>
          <p:nvPr/>
        </p:nvSpPr>
        <p:spPr>
          <a:xfrm>
            <a:off x="1123950" y="3638550"/>
            <a:ext cx="6781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0">
                <a:solidFill>
                  <a:srgbClr val="FFFFFF"/>
                </a:solidFill>
              </a:defRPr>
            </a:pPr>
            <a:r>
              <a:t>Scarpette, tacchetti/puntali e ricambi disponibili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B5F1ED8-E5C7-4D9A-9E24-38D38BDFAB31}"/>
              </a:ext>
            </a:extLst>
          </p:cNvPr>
          <p:cNvSpPr>
            <a:spLocks noGrp="1"/>
          </p:cNvSpPr>
          <p:nvPr/>
        </p:nvSpPr>
        <p:spPr>
          <a:xfrm>
            <a:off x="857250" y="44005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7278BA3-A19B-4D22-A60A-56F2F1AF4FE1}"/>
              </a:ext>
            </a:extLst>
          </p:cNvPr>
          <p:cNvSpPr>
            <a:spLocks noGrp="1"/>
          </p:cNvSpPr>
          <p:nvPr/>
        </p:nvSpPr>
        <p:spPr>
          <a:xfrm>
            <a:off x="1123950" y="4324350"/>
            <a:ext cx="6781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0">
                <a:solidFill>
                  <a:srgbClr val="FFFFFF"/>
                </a:solidFill>
              </a:defRPr>
            </a:pPr>
            <a:r>
              <a:t>Una sensazione da verificare: grip, rimbalzo, deriva o stabilità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5F2F4DD-F984-4ED1-AFE9-480780755B48}"/>
              </a:ext>
            </a:extLst>
          </p:cNvPr>
          <p:cNvSpPr>
            <a:spLocks noGrp="1"/>
          </p:cNvSpPr>
          <p:nvPr/>
        </p:nvSpPr>
        <p:spPr>
          <a:xfrm>
            <a:off x="857250" y="5086350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0A86B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ADCDD2E-229B-4080-B582-2EF5CBAE4479}"/>
              </a:ext>
            </a:extLst>
          </p:cNvPr>
          <p:cNvSpPr>
            <a:spLocks noGrp="1"/>
          </p:cNvSpPr>
          <p:nvPr/>
        </p:nvSpPr>
        <p:spPr>
          <a:xfrm>
            <a:off x="1123950" y="5010150"/>
            <a:ext cx="67818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0">
                <a:solidFill>
                  <a:srgbClr val="FFFFFF"/>
                </a:solidFill>
              </a:defRPr>
            </a:pPr>
            <a:r>
              <a:t>Un dubbio concreto da portare al tecnico</a:t>
            </a:r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>
          <a:blip r:embed="rId3"/>
          <a:srcRect l="231" r="231"/>
          <a:stretch>
            <a:fillRect/>
          </a:stretch>
        </p:blipFill>
        <p:spPr>
          <a:xfrm>
            <a:off x="8572500" y="1847850"/>
            <a:ext cx="2762250" cy="3714750"/>
          </a:xfrm>
          <a:prstGeom prst="roundRect">
            <a:avLst>
              <a:gd name="adj" fmla="val 4138"/>
            </a:avLst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AEF39C93-BEF1-4FCC-9410-EF0A12F13F72}"/>
              </a:ext>
            </a:extLst>
          </p:cNvPr>
          <p:cNvSpPr>
            <a:spLocks noGrp="1"/>
          </p:cNvSpPr>
          <p:nvPr/>
        </p:nvSpPr>
        <p:spPr>
          <a:xfrm>
            <a:off x="647700" y="5962650"/>
            <a:ext cx="742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/>
          <a:lstStyle/>
          <a:p>
            <a:pPr>
              <a:defRPr sz="930">
                <a:solidFill>
                  <a:srgbClr val="FFFFFF"/>
                </a:solidFill>
                <a:latin typeface="Aptos"/>
              </a:defRPr>
            </a:pPr>
            <a:r>
              <a:t>Porta sul campo la scheda compilata: è la tua “misura zero”. Dopo il lavoro tecnico scriverai cosa hai modificato e cosa è migliorato.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C3D7E1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FFFFFF"/>
                </a:solidFill>
                <a:latin typeface="Aptos"/>
              </a:defRPr>
            </a:pPr>
            <a: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885282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397000"/>
            <a:ext cx="5200000" cy="2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00" b="1">
                <a:solidFill>
                  <a:srgbClr val="00A86B"/>
                </a:solidFill>
                <a:latin typeface="Aptos"/>
              </a:defRPr>
            </a:pPr>
            <a:r>
              <a:t>SCHEDA OPERATIVA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60000"/>
            <a:ext cx="6400000" cy="4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073B5C"/>
                </a:solidFill>
                <a:latin typeface="Aptos"/>
              </a:defRPr>
            </a:pPr>
            <a:r>
              <a:t>Bici + porta un dubbio al tecnico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45000"/>
            <a:ext cx="6400000" cy="33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516A78"/>
                </a:solidFill>
                <a:latin typeface="Aptos"/>
              </a:defRPr>
            </a:pPr>
            <a:r>
              <a:t>Non è un modulo burocratico: è il punto di partenza del tuo miglioramento.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0000" y="1770000"/>
            <a:ext cx="6200000" cy="3300000"/>
          </a:xfrm>
          <a:prstGeom prst="roundRect">
            <a:avLst/>
          </a:prstGeom>
          <a:solidFill>
            <a:srgbClr val="F1F8F5"/>
          </a:solidFill>
          <a:ln w="12700">
            <a:solidFill>
              <a:srgbClr val="E7F3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0000" y="2020000"/>
            <a:ext cx="5600000" cy="3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1">
                <a:solidFill>
                  <a:srgbClr val="00A86B"/>
                </a:solidFill>
                <a:latin typeface="Aptos"/>
              </a:defRPr>
            </a:pPr>
            <a:r>
              <a:t>DA COMPILARE PRIMA DEL CAMPO</a:t>
            </a:r>
          </a:p>
        </p:txBody>
      </p:sp>
      <p:sp>
        <p:nvSpPr>
          <p:cNvPr id="8" name="Oval 7"/>
          <p:cNvSpPr/>
          <p:nvPr/>
        </p:nvSpPr>
        <p:spPr>
          <a:xfrm>
            <a:off x="790000" y="2590000"/>
            <a:ext cx="105000" cy="105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5000" y="2490000"/>
            <a:ext cx="5400000" cy="3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102A3A"/>
                </a:solidFill>
                <a:latin typeface="Aptos"/>
              </a:defRPr>
            </a:pPr>
            <a:r>
              <a:t>Fotografa la tua situazione iniziale: bici, gomme, pressione, terreno.</a:t>
            </a:r>
          </a:p>
        </p:txBody>
      </p:sp>
      <p:sp>
        <p:nvSpPr>
          <p:cNvPr id="10" name="Oval 9"/>
          <p:cNvSpPr/>
          <p:nvPr/>
        </p:nvSpPr>
        <p:spPr>
          <a:xfrm>
            <a:off x="790000" y="3060000"/>
            <a:ext cx="105000" cy="105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25000" y="2960000"/>
            <a:ext cx="5400000" cy="3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102A3A"/>
                </a:solidFill>
                <a:latin typeface="Aptos"/>
              </a:defRPr>
            </a:pPr>
            <a:r>
              <a:t>Scrivi una sensazione reale: cosa senti quando guidi?</a:t>
            </a:r>
          </a:p>
        </p:txBody>
      </p:sp>
      <p:sp>
        <p:nvSpPr>
          <p:cNvPr id="12" name="Oval 11"/>
          <p:cNvSpPr/>
          <p:nvPr/>
        </p:nvSpPr>
        <p:spPr>
          <a:xfrm>
            <a:off x="790000" y="3530000"/>
            <a:ext cx="105000" cy="105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5000" y="3430000"/>
            <a:ext cx="5400000" cy="3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102A3A"/>
                </a:solidFill>
                <a:latin typeface="Aptos"/>
              </a:defRPr>
            </a:pPr>
            <a:r>
              <a:t>Indica scarpette, tacchetti/puntali e ricambi disponibili.</a:t>
            </a:r>
          </a:p>
        </p:txBody>
      </p:sp>
      <p:sp>
        <p:nvSpPr>
          <p:cNvPr id="14" name="Oval 13"/>
          <p:cNvSpPr/>
          <p:nvPr/>
        </p:nvSpPr>
        <p:spPr>
          <a:xfrm>
            <a:off x="790000" y="4000000"/>
            <a:ext cx="105000" cy="105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25000" y="3900000"/>
            <a:ext cx="5400000" cy="3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102A3A"/>
                </a:solidFill>
                <a:latin typeface="Aptos"/>
              </a:defRPr>
            </a:pPr>
            <a:r>
              <a:t>Scegli un obiettivo personale: una cosa da migliorare.</a:t>
            </a:r>
          </a:p>
        </p:txBody>
      </p:sp>
      <p:sp>
        <p:nvSpPr>
          <p:cNvPr id="16" name="Oval 15"/>
          <p:cNvSpPr/>
          <p:nvPr/>
        </p:nvSpPr>
        <p:spPr>
          <a:xfrm>
            <a:off x="790000" y="4470000"/>
            <a:ext cx="105000" cy="105000"/>
          </a:xfrm>
          <a:prstGeom prst="ellipse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25000" y="4370000"/>
            <a:ext cx="5400000" cy="3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50" b="0">
                <a:solidFill>
                  <a:srgbClr val="102A3A"/>
                </a:solidFill>
                <a:latin typeface="Aptos"/>
              </a:defRPr>
            </a:pPr>
            <a:r>
              <a:t>Porta un dubbio concreto: il tecnico ti aiuta a trasformarlo in esercizio.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5350000"/>
            <a:ext cx="6200000" cy="470000"/>
          </a:xfrm>
          <a:prstGeom prst="roundRect">
            <a:avLst/>
          </a:prstGeom>
          <a:solidFill>
            <a:srgbClr val="00A8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00000" y="5460000"/>
            <a:ext cx="6020000" cy="22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220" b="1">
                <a:solidFill>
                  <a:srgbClr val="FFFFFF"/>
                </a:solidFill>
                <a:latin typeface="Aptos"/>
              </a:defRPr>
            </a:pPr>
            <a:r>
              <a:t>COMPILO → PROVO → MODIFICO → RIPROVO → VERIFICO COSA È MIGLIORATO</a:t>
            </a:r>
          </a:p>
        </p:txBody>
      </p:sp>
      <p:pic>
        <p:nvPicPr>
          <p:cNvPr id="20" name="Picture 19" descr="p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000" y="830000"/>
            <a:ext cx="3676964" cy="5200000"/>
          </a:xfrm>
          <a:prstGeom prst="rect">
            <a:avLst/>
          </a:prstGeom>
          <a:ln w="15875">
            <a:solidFill>
              <a:srgbClr val="00A86B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533400" y="6457950"/>
            <a:ext cx="4000500" cy="2095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75" b="1">
                <a:solidFill>
                  <a:srgbClr val="516A78"/>
                </a:solidFill>
                <a:latin typeface="Aptos"/>
              </a:defRPr>
            </a:pPr>
            <a:r>
              <a:t>CALL 1 · 24 AGO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87100" y="6429375"/>
            <a:ext cx="571500" cy="2476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 b="1">
                <a:solidFill>
                  <a:srgbClr val="073B5C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4242</Words>
  <Application>Microsoft Office PowerPoint</Application>
  <DocSecurity>0</DocSecurity>
  <PresentationFormat>Widescreen</PresentationFormat>
  <Paragraphs>470</Paragraphs>
  <Slides>24</Slides>
  <Notes>24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fabio sgarzi</cp:lastModifiedBy>
  <cp:revision>1</cp:revision>
  <dcterms:created xsi:type="dcterms:W3CDTF">2026-08-20T13:23:28Z</dcterms:created>
  <dcterms:modified xsi:type="dcterms:W3CDTF">2026-08-23T10:43:07Z</dcterms:modified>
</cp:coreProperties>
</file>