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0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9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1 min</a:t>
            </a:r>
          </a:p>
          <a:p>
            <a:endParaRPr/>
          </a:p>
          <a:p>
            <a:r>
              <a:t>SPIEGAZIONE RELATORE</a:t>
            </a:r>
          </a:p>
          <a:p>
            <a:r>
              <a:t>Apri con una promessa semplice: oggi non impariamo trucchi, impariamo a collegare gesti reali.</a:t>
            </a:r>
          </a:p>
          <a:p>
            <a:endParaRPr/>
          </a:p>
          <a:p>
            <a:r>
              <a:t>COINVOLGIMENTO RAGAZZI</a:t>
            </a:r>
          </a:p>
          <a:p>
            <a:r>
              <a:t>Domanda: in quale settore perdete più sicurezza?</a:t>
            </a:r>
          </a:p>
          <a:p>
            <a:endParaRPr/>
          </a:p>
          <a:p>
            <a:r>
              <a:t>CONTROLLO DIDATTICO</a:t>
            </a:r>
          </a:p>
          <a:p>
            <a:r>
              <a:t>Chiedi: cosa osservi? cosa scegli? come verifichi se ha funzionato?</a:t>
            </a:r>
          </a:p>
          <a:p>
            <a:endParaRPr/>
          </a:p>
          <a:p>
            <a:r>
              <a:t>[Sources]</a:t>
            </a:r>
          </a:p>
          <a:p>
            <a:r>
              <a:t>- https://www.britishcycling.org.uk/coaching/article/20171006-coaching-news-Approaching-cyclo-cross-coaching-0</a:t>
            </a:r>
          </a:p>
          <a:p>
            <a:r>
              <a:t>- https://www.britishcycling.org.uk/go-ride/article/20141209-goride-news-Winter-Warmers--Get-Set-for-Cyclo-Cross--0</a:t>
            </a:r>
          </a:p>
          <a:p>
            <a:r>
              <a:t>- https://www.youtube.com/watch?v=Fq0ruTYPPaM</a:t>
            </a:r>
          </a:p>
          <a:p>
            <a:r>
              <a:t>- https://www.youtube.com/watch?v=eei395XrH_o</a:t>
            </a:r>
          </a:p>
          <a:p>
            <a:r>
              <a:t>- https://www.youtube.com/watch?v=NVWX-4-kLj0</a:t>
            </a:r>
          </a:p>
          <a:p>
            <a:r>
              <a:t>- https://cycling.vlaanderen/assets/uploads/downloads/050122-De-Juiste-Cadans-VELD.pdf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2 min</a:t>
            </a:r>
          </a:p>
          <a:p>
            <a:endParaRPr/>
          </a:p>
          <a:p>
            <a:r>
              <a:t>SPIEGAZIONE RELATORE</a:t>
            </a:r>
          </a:p>
          <a:p>
            <a:r>
              <a:t>Richiama la Call 1 senza ripeterla: mezzo controllato, pressione e rapporto sono prerequisiti.</a:t>
            </a:r>
          </a:p>
          <a:p>
            <a:endParaRPr/>
          </a:p>
          <a:p>
            <a:r>
              <a:t>COINVOLGIMENTO RAGAZZI</a:t>
            </a:r>
          </a:p>
          <a:p>
            <a:r>
              <a:t>Fai nominare ai ragazzi un controllo che faranno prima di provare.</a:t>
            </a:r>
          </a:p>
          <a:p>
            <a:endParaRPr/>
          </a:p>
          <a:p>
            <a:r>
              <a:t>CONTROLLO DIDATTICO</a:t>
            </a:r>
          </a:p>
          <a:p>
            <a:r>
              <a:t>Chiedi: cosa osservi? cosa scegli? come verifichi se ha funzionato?</a:t>
            </a:r>
          </a:p>
          <a:p>
            <a:endParaRPr/>
          </a:p>
          <a:p>
            <a:r>
              <a:t>[Sources]</a:t>
            </a:r>
          </a:p>
          <a:p>
            <a:r>
              <a:t>- https://www.britishcycling.org.uk/coaching/article/20171006-coaching-news-Approaching-cyclo-cross-coaching-0</a:t>
            </a:r>
          </a:p>
          <a:p>
            <a:r>
              <a:t>- https://www.britishcycling.org.uk/go-ride/article/20141209-goride-news-Winter-Warmers--Get-Set-for-Cyclo-Cross--0</a:t>
            </a:r>
          </a:p>
          <a:p>
            <a:r>
              <a:t>- https://www.youtube.com/watch?v=Fq0ruTYPPaM</a:t>
            </a:r>
          </a:p>
          <a:p>
            <a:r>
              <a:t>- https://www.youtube.com/watch?v=eei395XrH_o</a:t>
            </a:r>
          </a:p>
          <a:p>
            <a:r>
              <a:t>- https://www.youtube.com/watch?v=NVWX-4-kLj0</a:t>
            </a:r>
          </a:p>
          <a:p>
            <a:r>
              <a:t>- https://cycling.vlaanderen/assets/uploads/downloads/050122-De-Juiste-Cadans-VELD.pdf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2 min</a:t>
            </a:r>
          </a:p>
          <a:p>
            <a:endParaRPr/>
          </a:p>
          <a:p>
            <a:r>
              <a:t>SPIEGAZIONE RELATORE</a:t>
            </a:r>
          </a:p>
          <a:p>
            <a:r>
              <a:t>Presenta il percorso: osservare, scomporre, provare, collegare, accelerare, verificare.</a:t>
            </a:r>
          </a:p>
          <a:p>
            <a:endParaRPr/>
          </a:p>
          <a:p>
            <a:r>
              <a:t>COINVOLGIMENTO RAGAZZI</a:t>
            </a:r>
          </a:p>
          <a:p>
            <a:r>
              <a:t>Spiega che la velocità arriva solo dopo la ripetibilità.</a:t>
            </a:r>
          </a:p>
          <a:p>
            <a:endParaRPr/>
          </a:p>
          <a:p>
            <a:r>
              <a:t>CONTROLLO DIDATTICO</a:t>
            </a:r>
          </a:p>
          <a:p>
            <a:r>
              <a:t>Chiedi: cosa osservi? cosa scegli? come verifichi se ha funzionato?</a:t>
            </a:r>
          </a:p>
          <a:p>
            <a:endParaRPr/>
          </a:p>
          <a:p>
            <a:r>
              <a:t>[Sources]</a:t>
            </a:r>
          </a:p>
          <a:p>
            <a:r>
              <a:t>- https://www.britishcycling.org.uk/coaching/article/20171006-coaching-news-Approaching-cyclo-cross-coaching-0</a:t>
            </a:r>
          </a:p>
          <a:p>
            <a:r>
              <a:t>- https://www.britishcycling.org.uk/go-ride/article/20141209-goride-news-Winter-Warmers--Get-Set-for-Cyclo-Cross--0</a:t>
            </a:r>
          </a:p>
          <a:p>
            <a:r>
              <a:t>- https://www.youtube.com/watch?v=Fq0ruTYPPaM</a:t>
            </a:r>
          </a:p>
          <a:p>
            <a:r>
              <a:t>- https://www.youtube.com/watch?v=eei395XrH_o</a:t>
            </a:r>
          </a:p>
          <a:p>
            <a:r>
              <a:t>- https://www.youtube.com/watch?v=NVWX-4-kLj0</a:t>
            </a:r>
          </a:p>
          <a:p>
            <a:r>
              <a:t>- https://cycling.vlaanderen/assets/uploads/downloads/050122-De-Juiste-Cadans-VELD.pdf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2 min</a:t>
            </a:r>
          </a:p>
          <a:p>
            <a:endParaRPr/>
          </a:p>
          <a:p>
            <a:r>
              <a:t>SPIEGAZIONE RELATORE</a:t>
            </a:r>
          </a:p>
          <a:p>
            <a:r>
              <a:t>Obiettivo: distinguere le fasi del gesto e capire quale fase rompe la continuità.</a:t>
            </a:r>
          </a:p>
          <a:p>
            <a:endParaRPr/>
          </a:p>
          <a:p>
            <a:r>
              <a:t>COINVOLGIMENTO RAGAZZI</a:t>
            </a:r>
          </a:p>
          <a:p>
            <a:r>
              <a:t>Chiedi: qual è il segnale che ti fa cambiare scelta?</a:t>
            </a:r>
          </a:p>
          <a:p>
            <a:endParaRPr/>
          </a:p>
          <a:p>
            <a:r>
              <a:t>CONTROLLO DIDATTICO</a:t>
            </a:r>
          </a:p>
          <a:p>
            <a:r>
              <a:t>Chiedi: cosa osservi? cosa scegli? come verifichi se ha funzionato?</a:t>
            </a:r>
          </a:p>
          <a:p>
            <a:endParaRPr/>
          </a:p>
          <a:p>
            <a:r>
              <a:t>[Sources]</a:t>
            </a:r>
          </a:p>
          <a:p>
            <a:r>
              <a:t>- https://www.britishcycling.org.uk/coaching/article/20171006-coaching-news-Approaching-cyclo-cross-coaching-0</a:t>
            </a:r>
          </a:p>
          <a:p>
            <a:r>
              <a:t>- https://www.britishcycling.org.uk/go-ride/article/20141209-goride-news-Winter-Warmers--Get-Set-for-Cyclo-Cross--0</a:t>
            </a:r>
          </a:p>
          <a:p>
            <a:r>
              <a:t>- https://www.youtube.com/watch?v=Fq0ruTYPPaM</a:t>
            </a:r>
          </a:p>
          <a:p>
            <a:r>
              <a:t>- https://www.youtube.com/watch?v=eei395XrH_o</a:t>
            </a:r>
          </a:p>
          <a:p>
            <a:r>
              <a:t>- https://www.youtube.com/watch?v=NVWX-4-kLj0</a:t>
            </a:r>
          </a:p>
          <a:p>
            <a:r>
              <a:t>- https://cycling.vlaanderen/assets/uploads/downloads/050122-De-Juiste-Cadans-VELD.pdf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2 min</a:t>
            </a:r>
          </a:p>
          <a:p>
            <a:endParaRPr/>
          </a:p>
          <a:p>
            <a:r>
              <a:t>SPIEGAZIONE RELATORE</a:t>
            </a:r>
          </a:p>
          <a:p>
            <a:r>
              <a:t>Lento non significa passivo: significa poter percepire mani, piedi, sguardo e posizione della bici.</a:t>
            </a:r>
          </a:p>
          <a:p>
            <a:endParaRPr/>
          </a:p>
          <a:p>
            <a:r>
              <a:t>COINVOLGIMENTO RAGAZZI</a:t>
            </a:r>
          </a:p>
          <a:p>
            <a:r>
              <a:t>Messaggio chiave: prima pulito, poi fluido, infine veloce.</a:t>
            </a:r>
          </a:p>
          <a:p>
            <a:endParaRPr/>
          </a:p>
          <a:p>
            <a:r>
              <a:t>CONTROLLO DIDATTICO</a:t>
            </a:r>
          </a:p>
          <a:p>
            <a:r>
              <a:t>Chiedi: cosa osservi? cosa scegli? come verifichi se ha funzionato?</a:t>
            </a:r>
          </a:p>
          <a:p>
            <a:endParaRPr/>
          </a:p>
          <a:p>
            <a:r>
              <a:t>[Sources]</a:t>
            </a:r>
          </a:p>
          <a:p>
            <a:r>
              <a:t>- https://www.britishcycling.org.uk/coaching/article/20171006-coaching-news-Approaching-cyclo-cross-coaching-0</a:t>
            </a:r>
          </a:p>
          <a:p>
            <a:r>
              <a:t>- https://www.britishcycling.org.uk/go-ride/article/20141209-goride-news-Winter-Warmers--Get-Set-for-Cyclo-Cross--0</a:t>
            </a:r>
          </a:p>
          <a:p>
            <a:r>
              <a:t>- https://www.youtube.com/watch?v=Fq0ruTYPPaM</a:t>
            </a:r>
          </a:p>
          <a:p>
            <a:r>
              <a:t>- https://www.youtube.com/watch?v=eei395XrH_o</a:t>
            </a:r>
          </a:p>
          <a:p>
            <a:r>
              <a:t>- https://www.youtube.com/watch?v=NVWX-4-kLj0</a:t>
            </a:r>
          </a:p>
          <a:p>
            <a:r>
              <a:t>- https://cycling.vlaanderen/assets/uploads/downloads/050122-De-Juiste-Cadans-VELD.pdf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2 min</a:t>
            </a:r>
          </a:p>
          <a:p>
            <a:endParaRPr/>
          </a:p>
          <a:p>
            <a:r>
              <a:t>SPIEGAZIONE RELATORE</a:t>
            </a:r>
          </a:p>
          <a:p>
            <a:r>
              <a:t>Mostra la catena completa prima di entrare nei dettagli.</a:t>
            </a:r>
          </a:p>
          <a:p>
            <a:endParaRPr/>
          </a:p>
          <a:p>
            <a:r>
              <a:t>COINVOLGIMENTO RAGAZZI</a:t>
            </a:r>
          </a:p>
          <a:p>
            <a:r>
              <a:t>Invita i ragazzi a individuare il punto in cui decidono di scendere.</a:t>
            </a:r>
          </a:p>
          <a:p>
            <a:endParaRPr/>
          </a:p>
          <a:p>
            <a:r>
              <a:t>CONTROLLO DIDATTICO</a:t>
            </a:r>
          </a:p>
          <a:p>
            <a:r>
              <a:t>Chiedi: cosa osservi? cosa scegli? come verifichi se ha funzionato?</a:t>
            </a:r>
          </a:p>
          <a:p>
            <a:endParaRPr/>
          </a:p>
          <a:p>
            <a:r>
              <a:t>[Sources]</a:t>
            </a:r>
          </a:p>
          <a:p>
            <a:r>
              <a:t>- https://www.britishcycling.org.uk/coaching/article/20171006-coaching-news-Approaching-cyclo-cross-coaching-0</a:t>
            </a:r>
          </a:p>
          <a:p>
            <a:r>
              <a:t>- https://www.britishcycling.org.uk/go-ride/article/20141209-goride-news-Winter-Warmers--Get-Set-for-Cyclo-Cross--0</a:t>
            </a:r>
          </a:p>
          <a:p>
            <a:r>
              <a:t>- https://www.youtube.com/watch?v=Fq0ruTYPPaM</a:t>
            </a:r>
          </a:p>
          <a:p>
            <a:r>
              <a:t>- https://www.youtube.com/watch?v=eei395XrH_o</a:t>
            </a:r>
          </a:p>
          <a:p>
            <a:r>
              <a:t>- https://www.youtube.com/watch?v=NVWX-4-kLj0</a:t>
            </a:r>
          </a:p>
          <a:p>
            <a:r>
              <a:t>- https://cycling.vlaanderen/assets/uploads/downloads/050122-De-Juiste-Cadans-VELD.pdf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4 min</a:t>
            </a:r>
          </a:p>
          <a:p>
            <a:endParaRPr/>
          </a:p>
          <a:p>
            <a:r>
              <a:t>SPIEGAZIONE RELATORE</a:t>
            </a:r>
          </a:p>
          <a:p>
            <a:r>
              <a:t>Discesa dalla bici: decisione anticipata, bici vicina e primo passo attivo. Le fotografie mostrano fasi dello stesso atleta; usa i fotogrammi per far descrivere mani, baricentro e sguardo.</a:t>
            </a:r>
          </a:p>
          <a:p>
            <a:endParaRPr/>
          </a:p>
          <a:p>
            <a:r>
              <a:t>COINVOLGIMENTO RAGAZZI</a:t>
            </a:r>
          </a:p>
          <a:p>
            <a:r>
              <a:t>Fai indicare il primo segnale osservabile che anticipa la discesa.</a:t>
            </a:r>
          </a:p>
          <a:p>
            <a:endParaRPr/>
          </a:p>
          <a:p>
            <a:r>
              <a:t>CONTROLLO DIDATTICO</a:t>
            </a:r>
          </a:p>
          <a:p>
            <a:r>
              <a:t>Chiedi: cosa osservi? cosa scegli? come verifichi se ha funzionato?</a:t>
            </a:r>
          </a:p>
          <a:p>
            <a:endParaRPr/>
          </a:p>
          <a:p>
            <a:r>
              <a:t>[Sources]</a:t>
            </a:r>
          </a:p>
          <a:p>
            <a:r>
              <a:t>- https://www.britishcycling.org.uk/knowledge/skills/cyclo-cross/article/izn20171123-Cyclo-cross-Cyclo-cross-Video-Series-0</a:t>
            </a:r>
          </a:p>
          <a:p>
            <a:r>
              <a:t>- https://www.youtube.com/watch?v=45GGPfmXNvI</a:t>
            </a:r>
          </a:p>
          <a:p>
            <a:r>
              <a:t>- https://cyclingcanada.ca/wp-content/uploads/2014/11/Copy-of-R2R-Basic-Cycling-Skills-RefMat-v3.1-Feb-09.pdf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4 min</a:t>
            </a:r>
          </a:p>
          <a:p>
            <a:endParaRPr/>
          </a:p>
          <a:p>
            <a:r>
              <a:t>SPIEGAZIONE RELATORE</a:t>
            </a:r>
          </a:p>
          <a:p>
            <a:r>
              <a:t>Trasporto a spalla: le tre fotografie sono un confronto di assetti, non una sequenza. L’obiettivo è stabilizzare la bici vicino al baricentro e lasciare liberi sguardo e gambe.</a:t>
            </a:r>
          </a:p>
          <a:p>
            <a:endParaRPr/>
          </a:p>
          <a:p>
            <a:r>
              <a:t>COINVOLGIMENTO RAGAZZI</a:t>
            </a:r>
          </a:p>
          <a:p>
            <a:r>
              <a:t>Chiedi quale dettaglio riduce l’oscillazione e quale rischia di colpire la gamba.</a:t>
            </a:r>
          </a:p>
          <a:p>
            <a:endParaRPr/>
          </a:p>
          <a:p>
            <a:r>
              <a:t>CONTROLLO DIDATTICO</a:t>
            </a:r>
          </a:p>
          <a:p>
            <a:r>
              <a:t>Chiedi: cosa osservi? cosa scegli? come verifichi se ha funzionato?</a:t>
            </a:r>
          </a:p>
          <a:p>
            <a:endParaRPr/>
          </a:p>
          <a:p>
            <a:r>
              <a:t>[Sources]</a:t>
            </a:r>
          </a:p>
          <a:p>
            <a:r>
              <a:t>- https://www.britishcycling.org.uk/knowledge/skills/article/izn20170808-Cyclo-cross-Carrying-and-shouldering-your-bike-0</a:t>
            </a:r>
          </a:p>
          <a:p>
            <a:r>
              <a:t>- https://www.britishcycling.org.uk/knowledge/skills/cyclo-cross/article/izn20171123-Cyclo-cross-Cyclo-cross-Video-Series-0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4 min</a:t>
            </a:r>
          </a:p>
          <a:p>
            <a:endParaRPr/>
          </a:p>
          <a:p>
            <a:r>
              <a:t>SPIEGAZIONE RELATORE</a:t>
            </a:r>
          </a:p>
          <a:p>
            <a:r>
              <a:t>Spinta e trasporto a spalla rispondono a condizioni diverse. Se la ruota continua a guidare e il passo resta libero, la spinta può funzionare; se fondo o traffico riducono la continuità, si rivaluta la scelta.</a:t>
            </a:r>
          </a:p>
          <a:p>
            <a:endParaRPr/>
          </a:p>
          <a:p>
            <a:r>
              <a:t>COINVOLGIMENTO RAGAZZI</a:t>
            </a:r>
          </a:p>
          <a:p>
            <a:r>
              <a:t>Fai motivare la scelta usando tre parole: aderenza, durata, uscita.</a:t>
            </a:r>
          </a:p>
          <a:p>
            <a:endParaRPr/>
          </a:p>
          <a:p>
            <a:r>
              <a:t>CONTROLLO DIDATTICO</a:t>
            </a:r>
          </a:p>
          <a:p>
            <a:r>
              <a:t>Chiedi: cosa osservi? cosa scegli? come verifichi se ha funzionato?</a:t>
            </a:r>
          </a:p>
          <a:p>
            <a:endParaRPr/>
          </a:p>
          <a:p>
            <a:r>
              <a:t>[Sources]</a:t>
            </a:r>
          </a:p>
          <a:p>
            <a:r>
              <a:t>- https://www.britishcycling.org.uk/knowledge/skills/cyclo-cross/article/izn20171123-Cyclo-cross-Cyclo-cross-Video-Series-0</a:t>
            </a:r>
          </a:p>
          <a:p>
            <a:r>
              <a:t>- https://cyclingcanada.ca/wp-content/uploads/2014/11/Copy-of-R2R-Basic-Cycling-Skills-RefMat-v3.1-Feb-09.pdf</a:t>
            </a:r>
          </a:p>
          <a:p>
            <a:r>
              <a:t>- https://c02.purpledshub.com/uploads/sites/39/2021/12/GettyImages-1247021672-6f2ab55.jpg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4 min</a:t>
            </a:r>
          </a:p>
          <a:p>
            <a:endParaRPr/>
          </a:p>
          <a:p>
            <a:r>
              <a:t>SPIEGAZIONE RELATORE</a:t>
            </a:r>
          </a:p>
          <a:p>
            <a:r>
              <a:t>Per superare le tavole a piedi, una mano mantiene direzione e l’altra controlla il telaio; il sollevamento è minimo e nasce da gambe e corpo. In gara UCI l’ostacolo può indurre ma non obbligare la discesa; le tavole devono essere solide, senza spigoli, non metalliche e rimosse se anormalmente scivolose.</a:t>
            </a:r>
          </a:p>
          <a:p>
            <a:endParaRPr/>
          </a:p>
          <a:p>
            <a:r>
              <a:t>COINVOLGIMENTO RAGAZZI</a:t>
            </a:r>
          </a:p>
          <a:p>
            <a:r>
              <a:t>Fai descrivere la traiettoria della bici: avanti, sopra, oltre.</a:t>
            </a:r>
          </a:p>
          <a:p>
            <a:endParaRPr/>
          </a:p>
          <a:p>
            <a:r>
              <a:t>CONTROLLO DIDATTICO</a:t>
            </a:r>
          </a:p>
          <a:p>
            <a:r>
              <a:t>Chiedi: cosa osservi? cosa scegli? come verifichi se ha funzionato?</a:t>
            </a:r>
          </a:p>
          <a:p>
            <a:endParaRPr/>
          </a:p>
          <a:p>
            <a:r>
              <a:t>[Sources]</a:t>
            </a:r>
          </a:p>
          <a:p>
            <a:r>
              <a:t>- https://assets.ctfassets.net/761l7gh5x5an/3X0PPNdbWNAhMGaZzKly8J/c1ffde19720611fa2fddae4e4601845b/5-CRO-20260701-E.pdf</a:t>
            </a:r>
          </a:p>
          <a:p>
            <a:r>
              <a:t>- https://www.federciclismo.it/download/4676/regolamenti-ciclocross/311835/norme-attuative-cx-2026-27-approvate-cf-09-05-26.pdf</a:t>
            </a:r>
          </a:p>
          <a:p>
            <a:r>
              <a:t>- https://www.britishcycling.org.uk/knowledge/skills/cyclo-cross/article/izn20171123-Cyclo-cross-Cyclo-cross-Video-Series-0</a:t>
            </a:r>
          </a:p>
          <a:p>
            <a:r>
              <a:t>[/Sources]</a:t>
            </a:r>
          </a:p>
          <a:p>
            <a:r>
              <a:t>
[Sources]
- https://assets.ctfassets.net/761l7gh5x5an/3X0PPNdbWNAhMGaZzKly8J/c1ffde19720611fa2fddae4e4601845b/5-CRO-20260701-E.pdf (UCI Cyclo-cross Regulations; accessed 2026-08-31)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4 min</a:t>
            </a:r>
          </a:p>
          <a:p>
            <a:endParaRPr/>
          </a:p>
          <a:p>
            <a:r>
              <a:t>SPIEGAZIONE RELATORE</a:t>
            </a:r>
          </a:p>
          <a:p>
            <a:r>
              <a:t>Risalita in sella: corsa continua, bici orientata, contatto morbido e ricerca del pedale senza fissarlo. Le fotografie mostrano lo stesso atleta e la stessa azione.</a:t>
            </a:r>
          </a:p>
          <a:p>
            <a:endParaRPr/>
          </a:p>
          <a:p>
            <a:r>
              <a:t>COINVOLGIMENTO RAGAZZI</a:t>
            </a:r>
          </a:p>
          <a:p>
            <a:r>
              <a:t>Chiedi dove finisce davvero la risalita: non sul contatto con la sella, ma quando la pedalata torna efficace.</a:t>
            </a:r>
          </a:p>
          <a:p>
            <a:endParaRPr/>
          </a:p>
          <a:p>
            <a:r>
              <a:t>CONTROLLO DIDATTICO</a:t>
            </a:r>
          </a:p>
          <a:p>
            <a:r>
              <a:t>Chiedi: cosa osservi? cosa scegli? come verifichi se ha funzionato?</a:t>
            </a:r>
          </a:p>
          <a:p>
            <a:endParaRPr/>
          </a:p>
          <a:p>
            <a:r>
              <a:t>[Sources]</a:t>
            </a:r>
          </a:p>
          <a:p>
            <a:r>
              <a:t>- https://www.britishcycling.org.uk/knowledge/skills/cyclo-cross/article/izn20171123-Cyclo-cross-Cyclo-cross-Video-Series-0</a:t>
            </a:r>
          </a:p>
          <a:p>
            <a:r>
              <a:t>- https://www.youtube.com/watch?v=45GGPfmXNvI</a:t>
            </a:r>
          </a:p>
          <a:p>
            <a:r>
              <a:t>- https://cyclingcanada.ca/wp-content/uploads/2014/11/Copy-of-R2R-Basic-Cycling-Skills-RefMat-v3.1-Feb-09.pdf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2 min</a:t>
            </a:r>
          </a:p>
          <a:p>
            <a:endParaRPr/>
          </a:p>
          <a:p>
            <a:r>
              <a:t>SPIEGAZIONE RELATORE</a:t>
            </a:r>
          </a:p>
          <a:p>
            <a:r>
              <a:t>La scelta dipende da aderenza, pendenza, durata e spazio disponibile.</a:t>
            </a:r>
          </a:p>
          <a:p>
            <a:endParaRPr/>
          </a:p>
          <a:p>
            <a:r>
              <a:t>INDICAZIONI SUL CAMPO</a:t>
            </a:r>
          </a:p>
          <a:p>
            <a:r>
              <a:t>1. SPINGO — ruota libera, linea stabile</a:t>
            </a:r>
          </a:p>
          <a:p>
            <a:r>
              <a:t>2. SOLLEVO — ostacolo breve, altezza minima</a:t>
            </a:r>
          </a:p>
          <a:p>
            <a:r>
              <a:t>3. PORTO — scale o rampe lunghe</a:t>
            </a:r>
          </a:p>
          <a:p>
            <a:r>
              <a:t>4. DECIDO PRIMA — cambio senza fermarmi</a:t>
            </a:r>
          </a:p>
          <a:p>
            <a:endParaRPr/>
          </a:p>
          <a:p>
            <a:r>
              <a:t>CONTROLLO DIDATTICO</a:t>
            </a:r>
          </a:p>
          <a:p>
            <a:r>
              <a:t>Chiedi al ragazzo di indicare che cosa osserva nel corpo, nella bici e nello sguardo, poi quale decisione prenderà nella prova.</a:t>
            </a:r>
          </a:p>
          <a:p>
            <a:endParaRPr/>
          </a:p>
          <a:p>
            <a:r>
              <a:t>[Sources]</a:t>
            </a:r>
          </a:p>
          <a:p>
            <a:r>
              <a:t>- https://images.ctfassets.net/761l7gh5x5an/6RqQoOj75BhkT1sCOZF02F/58c4c9a07ab57109afe87cdebba8d6bb/04122022-A9_08962.jpg?fit=thumb&amp;fl=progressive&amp;h=400&amp;w=400 (photo; accessed 2026-08-31)</a:t>
            </a:r>
          </a:p>
          <a:p>
            <a:r>
              <a:t>- https://usacycling.org/article/complete-guide-to-getting-started-in-cyclocross (technique reference; accessed 2026-08-31)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2 min</a:t>
            </a:r>
          </a:p>
          <a:p>
            <a:endParaRPr/>
          </a:p>
          <a:p>
            <a:r>
              <a:t>SPIEGAZIONE RELATORE</a:t>
            </a:r>
          </a:p>
          <a:p>
            <a:r>
              <a:t>Osserva aderenza, pendenza, durata e uscita prima di cambiare presa.</a:t>
            </a:r>
          </a:p>
          <a:p>
            <a:endParaRPr/>
          </a:p>
          <a:p>
            <a:r>
              <a:t>INDICAZIONI SUL CAMPO</a:t>
            </a:r>
          </a:p>
          <a:p>
            <a:r>
              <a:t>1. RESTO IN SELLA — aderenza e spazio</a:t>
            </a:r>
          </a:p>
          <a:p>
            <a:r>
              <a:t>2. SPINGO — ruota libera, passo continuo</a:t>
            </a:r>
          </a:p>
          <a:p>
            <a:r>
              <a:t>3. SOLLEVO — ostacolo breve e stabile</a:t>
            </a:r>
          </a:p>
          <a:p>
            <a:r>
              <a:t>4. PORTO — scale o rampe lunghe</a:t>
            </a:r>
          </a:p>
          <a:p>
            <a:endParaRPr/>
          </a:p>
          <a:p>
            <a:r>
              <a:t>CONTROLLO DIDATTICO</a:t>
            </a:r>
          </a:p>
          <a:p>
            <a:r>
              <a:t>Chiedi al ragazzo di indicare che cosa osserva nel corpo, nella bici e nello sguardo, poi quale decisione prenderà nella prova.</a:t>
            </a:r>
          </a:p>
          <a:p>
            <a:endParaRPr/>
          </a:p>
          <a:p>
            <a:r>
              <a:t>[Sources]</a:t>
            </a:r>
          </a:p>
          <a:p>
            <a:r>
              <a:t>- https://procyclinguk.com/wp-content/uploads/2023/11/Van-Aert-Van-der-Poel-Cyclocross-jpg.webp (photo; accessed 2026-08-31)</a:t>
            </a:r>
          </a:p>
          <a:p>
            <a:r>
              <a:t>- https://www.britishcycling.org.uk/knowledge/skills/cyclo-cross?filter_content=video&amp;filter_discipline=6138 (skills reference; accessed 2026-08-31)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2 min</a:t>
            </a:r>
          </a:p>
          <a:p>
            <a:endParaRPr/>
          </a:p>
          <a:p>
            <a:r>
              <a:t>SPIEGAZIONE RELATORE</a:t>
            </a:r>
          </a:p>
          <a:p>
            <a:r>
              <a:t>Ogni fase prepara la successiva: corpo e bici restano orientati verso l’uscita.</a:t>
            </a:r>
          </a:p>
          <a:p>
            <a:endParaRPr/>
          </a:p>
          <a:p>
            <a:r>
              <a:t>INDICAZIONI SUL CAMPO</a:t>
            </a:r>
          </a:p>
          <a:p>
            <a:r>
              <a:t>1. SCENDO — punto deciso, piede avanti</a:t>
            </a:r>
          </a:p>
          <a:p>
            <a:r>
              <a:t>2. CONTROLLO — bici vicina, presa stabile</a:t>
            </a:r>
          </a:p>
          <a:p>
            <a:r>
              <a:t>3. SUPERO — passo libero, sguardo all’uscita</a:t>
            </a:r>
          </a:p>
          <a:p>
            <a:r>
              <a:t>4. RISALGO — bacino avanti, pedale trovato</a:t>
            </a:r>
          </a:p>
          <a:p>
            <a:endParaRPr/>
          </a:p>
          <a:p>
            <a:r>
              <a:t>CONTROLLO DIDATTICO</a:t>
            </a:r>
          </a:p>
          <a:p>
            <a:r>
              <a:t>Chiedi al ragazzo di indicare che cosa osserva nel corpo, nella bici e nello sguardo, poi quale decisione prenderà nella prova.</a:t>
            </a:r>
          </a:p>
          <a:p>
            <a:endParaRPr/>
          </a:p>
          <a:p>
            <a:r>
              <a:t>[Sources]</a:t>
            </a:r>
          </a:p>
          <a:p>
            <a:r>
              <a:t>- https://www.cxmagazine.com/wp-content/uploads/2014/08/G5Y1858_1.jpg (photo; accessed 2026-08-31)</a:t>
            </a:r>
          </a:p>
          <a:p>
            <a:r>
              <a:t>- https://www.cxmagazine.com/technique-tuesday-cyclocross-get-rid-of-stutter-step-how-to (tecnica di risalita; accessed 2026-08-31)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2 min</a:t>
            </a:r>
          </a:p>
          <a:p>
            <a:endParaRPr/>
          </a:p>
          <a:p>
            <a:r>
              <a:t>SPIEGAZIONE RELATORE</a:t>
            </a:r>
          </a:p>
          <a:p>
            <a:r>
              <a:t>Osserva ciò che accade e correggi un solo dettaglio per ogni prova.</a:t>
            </a:r>
          </a:p>
          <a:p>
            <a:endParaRPr/>
          </a:p>
          <a:p>
            <a:r>
              <a:t>INDICAZIONI SUL CAMPO</a:t>
            </a:r>
          </a:p>
          <a:p>
            <a:r>
              <a:t>1. TARDI — anticipa il riferimento</a:t>
            </a:r>
          </a:p>
          <a:p>
            <a:r>
              <a:t>2. FERMO — mantieni la corsa continua</a:t>
            </a:r>
          </a:p>
          <a:p>
            <a:r>
              <a:t>3. SGUARDO BASSO — cerca l’uscita</a:t>
            </a:r>
          </a:p>
          <a:p>
            <a:r>
              <a:t>4. RIMBALZO — accompagna il bacino</a:t>
            </a:r>
          </a:p>
          <a:p>
            <a:endParaRPr/>
          </a:p>
          <a:p>
            <a:r>
              <a:t>CONTROLLO DIDATTICO</a:t>
            </a:r>
          </a:p>
          <a:p>
            <a:r>
              <a:t>Chiedi al ragazzo di indicare che cosa osserva nel corpo, nella bici e nello sguardo, poi quale decisione prenderà nella prova.</a:t>
            </a:r>
          </a:p>
          <a:p>
            <a:endParaRPr/>
          </a:p>
          <a:p>
            <a:r>
              <a:t>[Sources]</a:t>
            </a:r>
          </a:p>
          <a:p>
            <a:r>
              <a:t>- https://cdn-s-www.estrepublicain.fr/images/73C85025-EF23-4294-84BD-381F6F4EB170/NW_raw/steve-chainel-n-est-pas-alle-au-bout-de-la-course-hier-a-tabor-la-troisieme-place-de-son-protege-antoine-benoist-est-bien-plus-qu-un-lot-de-consolation-photo-jerome-humbrecht-1542494091.jpg (photo; accessed 2026-08-31)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2 min</a:t>
            </a:r>
          </a:p>
          <a:p>
            <a:endParaRPr/>
          </a:p>
          <a:p>
            <a:r>
              <a:t>SPIEGAZIONE RELATORE</a:t>
            </a:r>
          </a:p>
          <a:p>
            <a:r>
              <a:t>Il gesto comincia prima dell’ostacolo e finisce quando la pedalata torna efficace.</a:t>
            </a:r>
          </a:p>
          <a:p>
            <a:endParaRPr/>
          </a:p>
          <a:p>
            <a:r>
              <a:t>INDICAZIONI SUL CAMPO</a:t>
            </a:r>
          </a:p>
          <a:p>
            <a:r>
              <a:t>1. PRIMA — decidi punto, presa e linea</a:t>
            </a:r>
          </a:p>
          <a:p>
            <a:r>
              <a:t>2. DURANTE — bici vicina, piedi liberi</a:t>
            </a:r>
          </a:p>
          <a:p>
            <a:r>
              <a:t>3. DOPO — riallinea la bici all’uscita</a:t>
            </a:r>
          </a:p>
          <a:p>
            <a:r>
              <a:t>4. RILANCIA — rapporto pronto, occhi avanti</a:t>
            </a:r>
          </a:p>
          <a:p>
            <a:endParaRPr/>
          </a:p>
          <a:p>
            <a:r>
              <a:t>CONTROLLO DIDATTICO</a:t>
            </a:r>
          </a:p>
          <a:p>
            <a:r>
              <a:t>Chiedi al ragazzo di indicare che cosa osserva nel corpo, nella bici e nello sguardo, poi quale decisione prenderà nella prova.</a:t>
            </a:r>
          </a:p>
          <a:p>
            <a:endParaRPr/>
          </a:p>
          <a:p>
            <a:r>
              <a:t>[Sources]</a:t>
            </a:r>
          </a:p>
          <a:p>
            <a:r>
              <a:t>- https://www.cxmagazine.com/wp-content/uploads/2017/01/Bieles2017_sunday-35_1.jpg (photo; accessed 2026-08-31)</a:t>
            </a:r>
          </a:p>
          <a:p>
            <a:r>
              <a:t>- https://www.cxmagazine.com/wout-van-aert-mathieu-van-der-poel-share-what-ifs-2017-cyclocross-world-championships-bieles (race context; accessed 2026-08-31)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2 min</a:t>
            </a:r>
          </a:p>
          <a:p>
            <a:endParaRPr/>
          </a:p>
          <a:p>
            <a:r>
              <a:t>SPIEGAZIONE RELATORE</a:t>
            </a:r>
          </a:p>
          <a:p>
            <a:r>
              <a:t>Gli occhi preparano la linea; mani e piedi confermano aderenza e stabilità.</a:t>
            </a:r>
          </a:p>
          <a:p>
            <a:endParaRPr/>
          </a:p>
          <a:p>
            <a:r>
              <a:t>INDICAZIONI SUL CAMPO</a:t>
            </a:r>
          </a:p>
          <a:p>
            <a:r>
              <a:t>1. ORA — senti ruote, terreno e appoggi</a:t>
            </a:r>
          </a:p>
          <a:p>
            <a:r>
              <a:t>2. PROSSIMO — guarda uscita o ostacolo</a:t>
            </a:r>
          </a:p>
          <a:p>
            <a:r>
              <a:t>3. DOPO — prepara presa e rapporto</a:t>
            </a:r>
          </a:p>
          <a:p>
            <a:r>
              <a:t>4. TRAFFICO — lascia spazio agli altri</a:t>
            </a:r>
          </a:p>
          <a:p>
            <a:endParaRPr/>
          </a:p>
          <a:p>
            <a:r>
              <a:t>CONTROLLO DIDATTICO</a:t>
            </a:r>
          </a:p>
          <a:p>
            <a:r>
              <a:t>Chiedi al ragazzo di indicare che cosa osserva nel corpo, nella bici e nello sguardo, poi quale decisione prenderà nella prova.</a:t>
            </a:r>
          </a:p>
          <a:p>
            <a:endParaRPr/>
          </a:p>
          <a:p>
            <a:r>
              <a:t>[Sources]</a:t>
            </a:r>
          </a:p>
          <a:p>
            <a:r>
              <a:t>- https://www.cyclocrossrider.com/uploads/caae32193b4ff56ebb7068b764eb8c7b.jpg (photo; accessed 2026-08-31)</a:t>
            </a:r>
          </a:p>
          <a:p>
            <a:r>
              <a:t>- https://www.cyclocrossrider.com/racing/the-big-interview-the-hollander (photo context; accessed 2026-08-31)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2 min</a:t>
            </a:r>
          </a:p>
          <a:p>
            <a:endParaRPr/>
          </a:p>
          <a:p>
            <a:r>
              <a:t>SPIEGAZIONE RELATORE</a:t>
            </a:r>
          </a:p>
          <a:p>
            <a:r>
              <a:t>Curva, ostacolo, risalita e rilancio formano una sola sequenza.</a:t>
            </a:r>
          </a:p>
          <a:p>
            <a:endParaRPr/>
          </a:p>
          <a:p>
            <a:r>
              <a:t>INDICAZIONI SUL CAMPO</a:t>
            </a:r>
          </a:p>
          <a:p>
            <a:r>
              <a:t>1. CURVA — esci già orientato</a:t>
            </a:r>
          </a:p>
          <a:p>
            <a:r>
              <a:t>2. OSTACOLO — scegli la presa prima</a:t>
            </a:r>
          </a:p>
          <a:p>
            <a:r>
              <a:t>3. RISALITA — mantieni la corsa</a:t>
            </a:r>
          </a:p>
          <a:p>
            <a:r>
              <a:t>4. RILANCIO — trova il pedale, guarda avanti</a:t>
            </a:r>
          </a:p>
          <a:p>
            <a:endParaRPr/>
          </a:p>
          <a:p>
            <a:r>
              <a:t>CONTROLLO DIDATTICO</a:t>
            </a:r>
          </a:p>
          <a:p>
            <a:r>
              <a:t>Chiedi al ragazzo di indicare che cosa osserva nel corpo, nella bici e nello sguardo, poi quale decisione prenderà nella prova.</a:t>
            </a:r>
          </a:p>
          <a:p>
            <a:endParaRPr/>
          </a:p>
          <a:p>
            <a:r>
              <a:t>[Sources]</a:t>
            </a:r>
          </a:p>
          <a:p>
            <a:r>
              <a:t>- https://cdn.mos.cms.futurecdn.net/v2/t%3A65%2Cl%3A0%2Ccw%3A1000%2Cch%3A562%2Cq%3A80%2Cw%3A1000/fG5zGV6v559Z3jaXXb9oJE.jpg (photo; accessed 2026-08-31)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2 min</a:t>
            </a:r>
          </a:p>
          <a:p>
            <a:endParaRPr/>
          </a:p>
          <a:p>
            <a:r>
              <a:t>SPIEGAZIONE RELATORE</a:t>
            </a:r>
          </a:p>
          <a:p>
            <a:r>
              <a:t>Passa al livello dopo soltanto quando il gesto resta pulito e controllato.</a:t>
            </a:r>
          </a:p>
          <a:p>
            <a:endParaRPr/>
          </a:p>
          <a:p>
            <a:r>
              <a:t>INDICAZIONI SUL CAMPO</a:t>
            </a:r>
          </a:p>
          <a:p>
            <a:r>
              <a:t>1. AL PASSO — ordine dei movimenti</a:t>
            </a:r>
          </a:p>
          <a:p>
            <a:r>
              <a:t>2. VELOCITÀ MEDIA — continuità</a:t>
            </a:r>
          </a:p>
          <a:p>
            <a:r>
              <a:t>3. RITMO GARA — adattamento</a:t>
            </a:r>
          </a:p>
          <a:p>
            <a:r>
              <a:t>4. DOPO SFORZO — tenuta tecnica</a:t>
            </a:r>
          </a:p>
          <a:p>
            <a:endParaRPr/>
          </a:p>
          <a:p>
            <a:r>
              <a:t>CONTROLLO DIDATTICO</a:t>
            </a:r>
          </a:p>
          <a:p>
            <a:r>
              <a:t>Chiedi al ragazzo di indicare che cosa osserva nel corpo, nella bici e nello sguardo, poi quale decisione prenderà nella prova.</a:t>
            </a:r>
          </a:p>
          <a:p>
            <a:endParaRPr/>
          </a:p>
          <a:p>
            <a:r>
              <a:t>[Sources]</a:t>
            </a:r>
          </a:p>
          <a:p>
            <a:r>
              <a:t>- https://d2p6e6u75xmxt8.cloudfront.net/13/2022/10/SP-cyklokros-tabor_16.jpg (photo; accessed 2026-08-31)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2 min</a:t>
            </a:r>
          </a:p>
          <a:p>
            <a:endParaRPr/>
          </a:p>
          <a:p>
            <a:r>
              <a:t>SPIEGAZIONE RELATORE</a:t>
            </a:r>
          </a:p>
          <a:p>
            <a:r>
              <a:t>Fermarsi è una scelta tecnica quando corpo, bici o terreno non sono affidabili.</a:t>
            </a:r>
          </a:p>
          <a:p>
            <a:endParaRPr/>
          </a:p>
          <a:p>
            <a:r>
              <a:t>INDICAZIONI SUL CAMPO</a:t>
            </a:r>
          </a:p>
          <a:p>
            <a:r>
              <a:t>1. DOLORE O TRAUMA — prova terminata</a:t>
            </a:r>
          </a:p>
          <a:p>
            <a:r>
              <a:t>2. BICI NON SICURA — avvisa il tecnico</a:t>
            </a:r>
          </a:p>
          <a:p>
            <a:r>
              <a:t>3. LINEA OCCUPATA — esci in modo prevedibile</a:t>
            </a:r>
          </a:p>
          <a:p>
            <a:r>
              <a:t>4. GESTO CONFUSO — torna alla versione facile</a:t>
            </a:r>
          </a:p>
          <a:p>
            <a:endParaRPr/>
          </a:p>
          <a:p>
            <a:r>
              <a:t>CONTROLLO DIDATTICO</a:t>
            </a:r>
          </a:p>
          <a:p>
            <a:r>
              <a:t>Chiedi al ragazzo di indicare che cosa osserva nel corpo, nella bici e nello sguardo, poi quale decisione prenderà nella prova.</a:t>
            </a:r>
          </a:p>
          <a:p>
            <a:endParaRPr/>
          </a:p>
          <a:p>
            <a:r>
              <a:t>[Sources]</a:t>
            </a:r>
          </a:p>
          <a:p>
            <a:r>
              <a:t>- https://d2p6e6u75xmxt8.cloudfront.net/2/2026/01/Thibau-Nys-Cyclocross-profimedia-1065148236-CVR-768x512.webp (photo; accessed 2026-08-31)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2 min</a:t>
            </a:r>
          </a:p>
          <a:p>
            <a:endParaRPr/>
          </a:p>
          <a:p>
            <a:r>
              <a:t>SPIEGAZIONE RELATORE</a:t>
            </a:r>
          </a:p>
          <a:p>
            <a:r>
              <a:t>Collega la call al campo: bici controllata, materiale, casco e abbigliamento adeguato.</a:t>
            </a:r>
          </a:p>
          <a:p>
            <a:endParaRPr/>
          </a:p>
          <a:p>
            <a:r>
              <a:t>COINVOLGIMENTO RAGAZZI</a:t>
            </a:r>
          </a:p>
          <a:p>
            <a:r>
              <a:t>Ricorda che ogni prova sarà adattata a età e livello.</a:t>
            </a:r>
          </a:p>
          <a:p>
            <a:endParaRPr/>
          </a:p>
          <a:p>
            <a:r>
              <a:t>CONTROLLO DIDATTICO</a:t>
            </a:r>
          </a:p>
          <a:p>
            <a:r>
              <a:t>Chiedi: cosa osservi? cosa scegli? come verifichi se ha funzionato?</a:t>
            </a:r>
          </a:p>
          <a:p>
            <a:endParaRPr/>
          </a:p>
          <a:p>
            <a:r>
              <a:t>[Sources]</a:t>
            </a:r>
          </a:p>
          <a:p>
            <a:r>
              <a:t>- https://www.britishcycling.org.uk/coaching/article/20171006-coaching-news-Approaching-cyclo-cross-coaching-0</a:t>
            </a:r>
          </a:p>
          <a:p>
            <a:r>
              <a:t>- https://www.britishcycling.org.uk/go-ride/article/20141209-goride-news-Winter-Warmers--Get-Set-for-Cyclo-Cross--0</a:t>
            </a:r>
          </a:p>
          <a:p>
            <a:r>
              <a:t>- https://www.youtube.com/watch?v=Fq0ruTYPPaM</a:t>
            </a:r>
          </a:p>
          <a:p>
            <a:r>
              <a:t>- https://www.youtube.com/watch?v=eei395XrH_o</a:t>
            </a:r>
          </a:p>
          <a:p>
            <a:r>
              <a:t>- https://www.youtube.com/watch?v=NVWX-4-kLj0</a:t>
            </a:r>
          </a:p>
          <a:p>
            <a:r>
              <a:t>- https://cycling.vlaanderen/assets/uploads/downloads/050122-De-Juiste-Cadans-VELD.pdf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2 min</a:t>
            </a:r>
          </a:p>
          <a:p>
            <a:endParaRPr/>
          </a:p>
          <a:p>
            <a:r>
              <a:t>SPIEGAZIONE RELATORE</a:t>
            </a:r>
          </a:p>
          <a:p>
            <a:r>
              <a:t>Usa le domande come decisioni, non come quiz di memoria.</a:t>
            </a:r>
          </a:p>
          <a:p>
            <a:endParaRPr/>
          </a:p>
          <a:p>
            <a:r>
              <a:t>COINVOLGIMENTO RAGAZZI</a:t>
            </a:r>
          </a:p>
          <a:p>
            <a:r>
              <a:t>Chiedi sempre anche il perché della risposta.</a:t>
            </a:r>
          </a:p>
          <a:p>
            <a:endParaRPr/>
          </a:p>
          <a:p>
            <a:r>
              <a:t>CONTROLLO DIDATTICO</a:t>
            </a:r>
          </a:p>
          <a:p>
            <a:r>
              <a:t>Chiedi: cosa osservi? cosa scegli? come verifichi se ha funzionato?</a:t>
            </a:r>
          </a:p>
          <a:p>
            <a:endParaRPr/>
          </a:p>
          <a:p>
            <a:r>
              <a:t>[Sources]</a:t>
            </a:r>
          </a:p>
          <a:p>
            <a:r>
              <a:t>- https://www.britishcycling.org.uk/coaching/article/20171006-coaching-news-Approaching-cyclo-cross-coaching-0</a:t>
            </a:r>
          </a:p>
          <a:p>
            <a:r>
              <a:t>- https://www.britishcycling.org.uk/go-ride/article/20141209-goride-news-Winter-Warmers--Get-Set-for-Cyclo-Cross--0</a:t>
            </a:r>
          </a:p>
          <a:p>
            <a:r>
              <a:t>- https://www.youtube.com/watch?v=Fq0ruTYPPaM</a:t>
            </a:r>
          </a:p>
          <a:p>
            <a:r>
              <a:t>- https://www.youtube.com/watch?v=eei395XrH_o</a:t>
            </a:r>
          </a:p>
          <a:p>
            <a:r>
              <a:t>- https://www.youtube.com/watch?v=NVWX-4-kLj0</a:t>
            </a:r>
          </a:p>
          <a:p>
            <a:r>
              <a:t>- https://cycling.vlaanderen/assets/uploads/downloads/050122-De-Juiste-Cadans-VELD.pdf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1 min</a:t>
            </a:r>
          </a:p>
          <a:p>
            <a:endParaRPr/>
          </a:p>
          <a:p>
            <a:r>
              <a:t>SPIEGAZIONE RELATORE</a:t>
            </a:r>
          </a:p>
          <a:p>
            <a:r>
              <a:t>Compito: scegliere un solo gesto e descrivere dove si interrompe.</a:t>
            </a:r>
          </a:p>
          <a:p>
            <a:endParaRPr/>
          </a:p>
          <a:p>
            <a:r>
              <a:t>COINVOLGIMENTO RAGAZZI</a:t>
            </a:r>
          </a:p>
          <a:p>
            <a:r>
              <a:t>Chiedi un dubbio concreto, non “non mi riesce”.</a:t>
            </a:r>
          </a:p>
          <a:p>
            <a:endParaRPr/>
          </a:p>
          <a:p>
            <a:r>
              <a:t>CONTROLLO DIDATTICO</a:t>
            </a:r>
          </a:p>
          <a:p>
            <a:r>
              <a:t>Chiedi: cosa osservi? cosa scegli? come verifichi se ha funzionato?</a:t>
            </a:r>
          </a:p>
          <a:p>
            <a:endParaRPr/>
          </a:p>
          <a:p>
            <a:r>
              <a:t>[Sources]</a:t>
            </a:r>
          </a:p>
          <a:p>
            <a:r>
              <a:t>- https://www.britishcycling.org.uk/coaching/article/20171006-coaching-news-Approaching-cyclo-cross-coaching-0</a:t>
            </a:r>
          </a:p>
          <a:p>
            <a:r>
              <a:t>- https://www.britishcycling.org.uk/go-ride/article/20141209-goride-news-Winter-Warmers--Get-Set-for-Cyclo-Cross--0</a:t>
            </a:r>
          </a:p>
          <a:p>
            <a:r>
              <a:t>- https://www.youtube.com/watch?v=Fq0ruTYPPaM</a:t>
            </a:r>
          </a:p>
          <a:p>
            <a:r>
              <a:t>- https://www.youtube.com/watch?v=eei395XrH_o</a:t>
            </a:r>
          </a:p>
          <a:p>
            <a:r>
              <a:t>- https://www.youtube.com/watch?v=NVWX-4-kLj0</a:t>
            </a:r>
          </a:p>
          <a:p>
            <a:r>
              <a:t>- https://cycling.vlaanderen/assets/uploads/downloads/050122-De-Juiste-Cadans-VELD.pdf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INDICATIVO: 1 min</a:t>
            </a:r>
          </a:p>
          <a:p>
            <a:endParaRPr/>
          </a:p>
          <a:p>
            <a:r>
              <a:t>SPIEGAZIONE RELATORE</a:t>
            </a:r>
          </a:p>
          <a:p>
            <a:r>
              <a:t>Chiudi con il metodo della Call 2 e spiega come compilare la scheda.</a:t>
            </a:r>
          </a:p>
          <a:p>
            <a:endParaRPr/>
          </a:p>
          <a:p>
            <a:r>
              <a:t>COINVOLGIMENTO RAGAZZI</a:t>
            </a:r>
          </a:p>
          <a:p>
            <a:r>
              <a:t>OSSERVO → SCOMPONGO → PROVO → COLLEGO → ACCELERO → VERIFICO.</a:t>
            </a:r>
          </a:p>
          <a:p>
            <a:endParaRPr/>
          </a:p>
          <a:p>
            <a:r>
              <a:t>CONTROLLO DIDATTICO</a:t>
            </a:r>
          </a:p>
          <a:p>
            <a:r>
              <a:t>Chiedi: cosa osservi? cosa scegli? come verifichi se ha funzionato?</a:t>
            </a:r>
          </a:p>
          <a:p>
            <a:endParaRPr/>
          </a:p>
          <a:p>
            <a:r>
              <a:t>[Sources]</a:t>
            </a:r>
          </a:p>
          <a:p>
            <a:r>
              <a:t>- https://www.britishcycling.org.uk/coaching/article/20171006-coaching-news-Approaching-cyclo-cross-coaching-0</a:t>
            </a:r>
          </a:p>
          <a:p>
            <a:r>
              <a:t>- https://www.britishcycling.org.uk/go-ride/article/20141209-goride-news-Winter-Warmers--Get-Set-for-Cyclo-Cross--0</a:t>
            </a:r>
          </a:p>
          <a:p>
            <a:r>
              <a:t>- https://www.youtube.com/watch?v=Fq0ruTYPPaM</a:t>
            </a:r>
          </a:p>
          <a:p>
            <a:r>
              <a:t>- https://www.youtube.com/watch?v=eei395XrH_o</a:t>
            </a:r>
          </a:p>
          <a:p>
            <a:r>
              <a:t>- https://www.youtube.com/watch?v=NVWX-4-kLj0</a:t>
            </a:r>
          </a:p>
          <a:p>
            <a:r>
              <a:t>- https://cycling.vlaanderen/assets/uploads/downloads/050122-De-Juiste-Cadans-VELD.pdf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CFF5BA4-9D14-40A1-8C68-CDB15FDB916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02A3A"/>
          </a:solidFill>
        </p:spPr>
        <p:txBody>
          <a:bodyPr/>
          <a:lstStyle/>
          <a:p>
            <a:endParaRPr lang="it-IT"/>
          </a:p>
        </p:txBody>
      </p:sp>
      <p:pic>
        <p:nvPicPr>
          <p:cNvPr id="16" name="Image 0"/>
          <p:cNvPicPr>
            <a:picLocks noChangeAspect="1"/>
          </p:cNvPicPr>
          <p:nvPr/>
        </p:nvPicPr>
        <p:blipFill>
          <a:blip r:embed="rId3"/>
          <a:srcRect t="11080" b="11080"/>
          <a:stretch>
            <a:fillRect/>
          </a:stretch>
        </p:blipFill>
        <p:spPr>
          <a:xfrm>
            <a:off x="6309360" y="0"/>
            <a:ext cx="5882335" cy="6858000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59398C24-53C1-4CFA-B04C-EA2C3E3FA6D8}"/>
              </a:ext>
            </a:extLst>
          </p:cNvPr>
          <p:cNvSpPr>
            <a:spLocks noGrp="1"/>
          </p:cNvSpPr>
          <p:nvPr/>
        </p:nvSpPr>
        <p:spPr>
          <a:xfrm>
            <a:off x="777240" y="777240"/>
            <a:ext cx="512064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0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CICLOCROSS GIOVANILE · 12–18 ANNI</a:t>
            </a:r>
            <a:endParaRPr sz="120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3BE5F7E7-DC16-4885-A8E1-B541AC7F8779}"/>
              </a:ext>
            </a:extLst>
          </p:cNvPr>
          <p:cNvSpPr>
            <a:spLocks noGrp="1"/>
          </p:cNvSpPr>
          <p:nvPr/>
        </p:nvSpPr>
        <p:spPr>
          <a:xfrm>
            <a:off x="777240" y="1417320"/>
            <a:ext cx="5120640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000" b="1" spc="12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CALL 2</a:t>
            </a:r>
            <a:endParaRPr sz="200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859DA048-F652-42C5-BDDA-26B920C2F385}"/>
              </a:ext>
            </a:extLst>
          </p:cNvPr>
          <p:cNvSpPr>
            <a:spLocks noGrp="1"/>
          </p:cNvSpPr>
          <p:nvPr/>
        </p:nvSpPr>
        <p:spPr>
          <a:xfrm>
            <a:off x="777240" y="1874520"/>
            <a:ext cx="5303520" cy="7772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4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GUIDA E OSTACOLI</a:t>
            </a:r>
            <a:endParaRPr sz="400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3572258F-6914-475B-9A22-EF6B9AEF2566}"/>
              </a:ext>
            </a:extLst>
          </p:cNvPr>
          <p:cNvSpPr>
            <a:spLocks noGrp="1"/>
          </p:cNvSpPr>
          <p:nvPr/>
        </p:nvSpPr>
        <p:spPr>
          <a:xfrm>
            <a:off x="777240" y="2971800"/>
            <a:ext cx="5120640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7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Imparo il gesto · Discesa, risalita, trasporto e traiettorie.</a:t>
            </a:r>
            <a:endParaRPr sz="170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5140EFD9-A60A-45D5-AC06-50DE30FBB2A2}"/>
              </a:ext>
            </a:extLst>
          </p:cNvPr>
          <p:cNvSpPr>
            <a:spLocks noGrp="1"/>
          </p:cNvSpPr>
          <p:nvPr/>
        </p:nvSpPr>
        <p:spPr>
          <a:xfrm>
            <a:off x="777240" y="3977640"/>
            <a:ext cx="4663440" cy="0"/>
          </a:xfrm>
          <a:prstGeom prst="line">
            <a:avLst/>
          </a:prstGeom>
          <a:noFill/>
          <a:ln w="22225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E4588656-6E7C-444C-BDFC-C96415DB71B9}"/>
              </a:ext>
            </a:extLst>
          </p:cNvPr>
          <p:cNvSpPr>
            <a:spLocks noGrp="1"/>
          </p:cNvSpPr>
          <p:nvPr/>
        </p:nvSpPr>
        <p:spPr>
          <a:xfrm>
            <a:off x="777240" y="4206240"/>
            <a:ext cx="512064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LUNEDÌ 31 AGOSTO 2026 · 18:30–19:30</a:t>
            </a:r>
            <a:endParaRPr sz="130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2D88DBFB-3B5A-4516-8E89-8F647CB1AB30}"/>
              </a:ext>
            </a:extLst>
          </p:cNvPr>
          <p:cNvSpPr>
            <a:spLocks noGrp="1"/>
          </p:cNvSpPr>
          <p:nvPr/>
        </p:nvSpPr>
        <p:spPr>
          <a:xfrm>
            <a:off x="777240" y="4526280"/>
            <a:ext cx="52120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>
                <a:solidFill>
                  <a:srgbClr val="C3D7E1"/>
                </a:solidFill>
                <a:latin typeface="Calibri"/>
                <a:ea typeface="Calibri"/>
                <a:cs typeface="Calibri"/>
              </a:rPr>
              <a:t>IN PREPARAZIONE ALLA GIORNATA SUL CAMPO DI GIOVEDÌ 3 SETTEMBRE · CASTROCARO TERME</a:t>
            </a:r>
            <a:endParaRPr sz="105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8A0EE8DB-DA9E-430C-A0CD-41F290F734C5}"/>
              </a:ext>
            </a:extLst>
          </p:cNvPr>
          <p:cNvSpPr>
            <a:spLocks noGrp="1"/>
          </p:cNvSpPr>
          <p:nvPr/>
        </p:nvSpPr>
        <p:spPr>
          <a:xfrm>
            <a:off x="777240" y="5806440"/>
            <a:ext cx="539496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5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OSSERVO → SCOMPONGO → PROVO → COLLEGO → ACCELERO → VERIFICO</a:t>
            </a:r>
            <a:endParaRPr sz="105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8DD461E3-B63E-4905-BA17-22777361899C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28505DCB-FA36-448E-A45F-73AD8824F3E9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01</a:t>
            </a:r>
            <a:endParaRPr sz="1100"/>
          </a:p>
        </p:txBody>
      </p:sp>
    </p:spTree>
    <p:extLst>
      <p:ext uri="{BB962C8B-B14F-4D97-AF65-F5344CB8AC3E}">
        <p14:creationId xmlns:p14="http://schemas.microsoft.com/office/powerpoint/2010/main" val="539398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001E964-1BC3-4687-899E-BDCF3662B10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C9AAB53-E7EB-44EC-8FE4-E2B5EBB289F1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847A1DE-C6F8-4822-BC56-AFE448CDA2D5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02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5950860-E348-4DA1-AA78-E7844C121558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DA DOVE RIPARTIAMO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455A439-BE21-48C1-B57B-4480E470BC28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Il mezzo è pronto. Ora tocca al gesto.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74D949A-E1D6-45A9-9372-CB0359B683BF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Call 1 · Bici e assetto  →  Call 2 · Guida e ostacoli</a:t>
            </a:r>
            <a:endParaRPr sz="145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EECCFABA-08F8-46A1-8220-7B7D3B0CAD86}"/>
              </a:ext>
            </a:extLst>
          </p:cNvPr>
          <p:cNvSpPr>
            <a:spLocks noGrp="1"/>
          </p:cNvSpPr>
          <p:nvPr/>
        </p:nvSpPr>
        <p:spPr>
          <a:xfrm>
            <a:off x="685800" y="1892808"/>
            <a:ext cx="292608" cy="292608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A25A78B-091B-4353-8511-1392964D0C95}"/>
              </a:ext>
            </a:extLst>
          </p:cNvPr>
          <p:cNvSpPr>
            <a:spLocks noGrp="1"/>
          </p:cNvSpPr>
          <p:nvPr/>
        </p:nvSpPr>
        <p:spPr>
          <a:xfrm>
            <a:off x="685800" y="1892808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  <a:endParaRPr sz="115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DB3CFEF-E137-416C-8173-5F3A171B3859}"/>
              </a:ext>
            </a:extLst>
          </p:cNvPr>
          <p:cNvSpPr>
            <a:spLocks noGrp="1"/>
          </p:cNvSpPr>
          <p:nvPr/>
        </p:nvSpPr>
        <p:spPr>
          <a:xfrm>
            <a:off x="1088136" y="1874520"/>
            <a:ext cx="5541264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5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HAI CONTROLLATO</a:t>
            </a:r>
            <a:endParaRPr sz="15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E7529DA-DA5A-47F2-B294-23B655FE39EA}"/>
              </a:ext>
            </a:extLst>
          </p:cNvPr>
          <p:cNvSpPr>
            <a:spLocks noGrp="1"/>
          </p:cNvSpPr>
          <p:nvPr/>
        </p:nvSpPr>
        <p:spPr>
          <a:xfrm>
            <a:off x="1088136" y="2121408"/>
            <a:ext cx="5541264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1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Bici, gomme e pressione: sai quale mezzo stai usando e in quali condizioni parti.</a:t>
            </a:r>
            <a:endParaRPr sz="115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5D6E23C8-DF74-419B-9225-31EECF1FFCBA}"/>
              </a:ext>
            </a:extLst>
          </p:cNvPr>
          <p:cNvSpPr>
            <a:spLocks noGrp="1"/>
          </p:cNvSpPr>
          <p:nvPr/>
        </p:nvSpPr>
        <p:spPr>
          <a:xfrm>
            <a:off x="685800" y="2734056"/>
            <a:ext cx="292608" cy="292608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2FD6E706-5022-48C4-B4A6-26D5EF53239D}"/>
              </a:ext>
            </a:extLst>
          </p:cNvPr>
          <p:cNvSpPr>
            <a:spLocks noGrp="1"/>
          </p:cNvSpPr>
          <p:nvPr/>
        </p:nvSpPr>
        <p:spPr>
          <a:xfrm>
            <a:off x="685800" y="2734056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endParaRPr sz="115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0A09D792-34DD-4778-92D5-F431CCAF2D48}"/>
              </a:ext>
            </a:extLst>
          </p:cNvPr>
          <p:cNvSpPr>
            <a:spLocks noGrp="1"/>
          </p:cNvSpPr>
          <p:nvPr/>
        </p:nvSpPr>
        <p:spPr>
          <a:xfrm>
            <a:off x="1088136" y="2715768"/>
            <a:ext cx="5541264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5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HAI PROVATO</a:t>
            </a:r>
            <a:endParaRPr sz="150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66A4957D-6E09-4449-9AB3-3C032520B191}"/>
              </a:ext>
            </a:extLst>
          </p:cNvPr>
          <p:cNvSpPr>
            <a:spLocks noGrp="1"/>
          </p:cNvSpPr>
          <p:nvPr/>
        </p:nvSpPr>
        <p:spPr>
          <a:xfrm>
            <a:off x="1088136" y="2962656"/>
            <a:ext cx="5541264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1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Sul campo hai sentito aderenza, rimbalzo e stabilità: sono informazioni, non sensazioni a caso.</a:t>
            </a:r>
            <a:endParaRPr sz="115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60CD8AA8-8343-4234-97A0-6486BCA59DF8}"/>
              </a:ext>
            </a:extLst>
          </p:cNvPr>
          <p:cNvSpPr>
            <a:spLocks noGrp="1"/>
          </p:cNvSpPr>
          <p:nvPr/>
        </p:nvSpPr>
        <p:spPr>
          <a:xfrm>
            <a:off x="685800" y="3575304"/>
            <a:ext cx="292608" cy="292608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4F16228D-3D7D-496F-8DD6-E2EF252F354C}"/>
              </a:ext>
            </a:extLst>
          </p:cNvPr>
          <p:cNvSpPr>
            <a:spLocks noGrp="1"/>
          </p:cNvSpPr>
          <p:nvPr/>
        </p:nvSpPr>
        <p:spPr>
          <a:xfrm>
            <a:off x="685800" y="3575304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  <a:endParaRPr sz="115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148771B5-5041-46CE-9AF5-E069A7A3D1B6}"/>
              </a:ext>
            </a:extLst>
          </p:cNvPr>
          <p:cNvSpPr>
            <a:spLocks noGrp="1"/>
          </p:cNvSpPr>
          <p:nvPr/>
        </p:nvSpPr>
        <p:spPr>
          <a:xfrm>
            <a:off x="1088136" y="3557016"/>
            <a:ext cx="5541264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5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ORA SCOMPONI</a:t>
            </a:r>
            <a:endParaRPr sz="15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D7B69049-C8CD-4F40-A98B-71F756FFB32F}"/>
              </a:ext>
            </a:extLst>
          </p:cNvPr>
          <p:cNvSpPr>
            <a:spLocks noGrp="1"/>
          </p:cNvSpPr>
          <p:nvPr/>
        </p:nvSpPr>
        <p:spPr>
          <a:xfrm>
            <a:off x="1088136" y="3803904"/>
            <a:ext cx="5541264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1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Ogni gesto tecnico è una sequenza di passaggi. Chi la conosce non improvvisa.</a:t>
            </a:r>
            <a:endParaRPr sz="115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553ED4D5-0DD5-417B-ABE8-B38812AC03B8}"/>
              </a:ext>
            </a:extLst>
          </p:cNvPr>
          <p:cNvSpPr>
            <a:spLocks noGrp="1"/>
          </p:cNvSpPr>
          <p:nvPr/>
        </p:nvSpPr>
        <p:spPr>
          <a:xfrm>
            <a:off x="685800" y="4416552"/>
            <a:ext cx="292608" cy="292608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ED3FC015-3F47-44E0-90E9-C2F852F83A17}"/>
              </a:ext>
            </a:extLst>
          </p:cNvPr>
          <p:cNvSpPr>
            <a:spLocks noGrp="1"/>
          </p:cNvSpPr>
          <p:nvPr/>
        </p:nvSpPr>
        <p:spPr>
          <a:xfrm>
            <a:off x="685800" y="4416552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  <a:endParaRPr sz="115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811554AF-8829-482D-ACA6-B4A979DB1BE3}"/>
              </a:ext>
            </a:extLst>
          </p:cNvPr>
          <p:cNvSpPr>
            <a:spLocks noGrp="1"/>
          </p:cNvSpPr>
          <p:nvPr/>
        </p:nvSpPr>
        <p:spPr>
          <a:xfrm>
            <a:off x="1088136" y="4398264"/>
            <a:ext cx="5541264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5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POI COLLEGHI</a:t>
            </a:r>
            <a:endParaRPr sz="150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E8D1498A-4E7A-40A3-92A6-78C0A2CF2A2D}"/>
              </a:ext>
            </a:extLst>
          </p:cNvPr>
          <p:cNvSpPr>
            <a:spLocks noGrp="1"/>
          </p:cNvSpPr>
          <p:nvPr/>
        </p:nvSpPr>
        <p:spPr>
          <a:xfrm>
            <a:off x="1088136" y="4645152"/>
            <a:ext cx="5541264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1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Quando i passaggi funzionano singolarmente, li unisci e solo allora acceleri.</a:t>
            </a:r>
            <a:endParaRPr sz="1150"/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848DC701-6E32-4950-8F94-9FCE52E887D4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oundRect">
            <a:avLst>
              <a:gd name="adj" fmla="val 13462"/>
            </a:avLst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BEB6C133-90A9-4388-92A0-E0EA72D0823B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OSSERVO → SCOMPONGO → PROVO → COLLEGO → ACCELERO → VERIFICO</a:t>
            </a:r>
            <a:endParaRPr sz="1400"/>
          </a:p>
        </p:txBody>
      </p:sp>
      <p:pic>
        <p:nvPicPr>
          <p:cNvPr id="59" name="Immagine 58"/>
          <p:cNvPicPr>
            <a:picLocks noChangeAspect="1"/>
          </p:cNvPicPr>
          <p:nvPr/>
        </p:nvPicPr>
        <p:blipFill>
          <a:blip r:embed="rId3"/>
          <a:srcRect l="3721" r="3721"/>
          <a:stretch>
            <a:fillRect/>
          </a:stretch>
        </p:blipFill>
        <p:spPr>
          <a:xfrm>
            <a:off x="7181850" y="1828800"/>
            <a:ext cx="4324350" cy="3114675"/>
          </a:xfrm>
          <a:prstGeom prst="roundRect">
            <a:avLst>
              <a:gd name="adj" fmla="val 2446"/>
            </a:avLst>
          </a:prstGeom>
        </p:spPr>
      </p:pic>
      <p:sp>
        <p:nvSpPr>
          <p:cNvPr id="33" name="Rettangolo con angoli arrotondati 32">
            <a:extLst>
              <a:ext uri="{FF2B5EF4-FFF2-40B4-BE49-F238E27FC236}">
                <a16:creationId xmlns:a16="http://schemas.microsoft.com/office/drawing/2014/main" id="{7A72FAA3-9D59-4607-9E6F-00131EBFB79D}"/>
              </a:ext>
            </a:extLst>
          </p:cNvPr>
          <p:cNvSpPr>
            <a:spLocks noGrp="1"/>
          </p:cNvSpPr>
          <p:nvPr/>
        </p:nvSpPr>
        <p:spPr>
          <a:xfrm>
            <a:off x="7372350" y="1981200"/>
            <a:ext cx="1733550" cy="285750"/>
          </a:xfrm>
          <a:prstGeom prst="roundRect">
            <a:avLst>
              <a:gd name="adj" fmla="val 20000"/>
            </a:avLst>
          </a:prstGeom>
          <a:solidFill>
            <a:srgbClr val="073B5C"/>
          </a:solidFill>
          <a:ln w="0">
            <a:solidFill>
              <a:srgbClr val="073B5C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DAL MEZZO AL GESTO</a:t>
            </a:r>
          </a:p>
        </p:txBody>
      </p:sp>
    </p:spTree>
    <p:extLst>
      <p:ext uri="{BB962C8B-B14F-4D97-AF65-F5344CB8AC3E}">
        <p14:creationId xmlns:p14="http://schemas.microsoft.com/office/powerpoint/2010/main" val="861979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27C9612-F41B-4FF5-8AE0-3AC48ECEDB0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8D0A981-4233-4446-8C40-E3820AD2CD32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DC4691C-4649-4B5B-B5C2-29B51AFA3F2E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03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444BA3C-3727-49C5-BD77-16B97F4926CE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PROGRAMMA CALL 2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CFCE883D-AA88-449B-A82B-F9A7F99AAAE8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60 minuti sul gesto tecnico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93A6AEC-F445-47DA-ACEE-9A5754FF6BC7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Ogni blocco deve far osservare, scomporre, scegliere o correggere: niente lezione passiva.</a:t>
            </a:r>
            <a:endParaRPr sz="145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F5EC2F43-CDCD-40E1-8E10-0C0C2D22FCBC}"/>
              </a:ext>
            </a:extLst>
          </p:cNvPr>
          <p:cNvSpPr>
            <a:spLocks noGrp="1"/>
          </p:cNvSpPr>
          <p:nvPr/>
        </p:nvSpPr>
        <p:spPr>
          <a:xfrm>
            <a:off x="685800" y="1901952"/>
            <a:ext cx="292608" cy="292608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48DA0A56-57E7-4F71-80DE-6030F18719A2}"/>
              </a:ext>
            </a:extLst>
          </p:cNvPr>
          <p:cNvSpPr>
            <a:spLocks noGrp="1"/>
          </p:cNvSpPr>
          <p:nvPr/>
        </p:nvSpPr>
        <p:spPr>
          <a:xfrm>
            <a:off x="685800" y="1901952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  <a:endParaRPr sz="115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14CD24B5-CE5C-44A9-AE7F-1499EFB1A82A}"/>
              </a:ext>
            </a:extLst>
          </p:cNvPr>
          <p:cNvSpPr>
            <a:spLocks noGrp="1"/>
          </p:cNvSpPr>
          <p:nvPr/>
        </p:nvSpPr>
        <p:spPr>
          <a:xfrm>
            <a:off x="1088136" y="1874520"/>
            <a:ext cx="493776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250" b="1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18:30–18:35   Da dove ripartiamo</a:t>
            </a:r>
            <a:endParaRPr sz="125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1D3A50F5-0CE3-40F6-AB76-5139357E1851}"/>
              </a:ext>
            </a:extLst>
          </p:cNvPr>
          <p:cNvSpPr>
            <a:spLocks noGrp="1"/>
          </p:cNvSpPr>
          <p:nvPr/>
        </p:nvSpPr>
        <p:spPr>
          <a:xfrm>
            <a:off x="1088136" y="2139696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1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Che cosa è emerso dal campo di Castelnuovo di Sotto.</a:t>
            </a:r>
            <a:endParaRPr sz="115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8567C479-7582-40C0-B178-68E890455D26}"/>
              </a:ext>
            </a:extLst>
          </p:cNvPr>
          <p:cNvSpPr>
            <a:spLocks noGrp="1"/>
          </p:cNvSpPr>
          <p:nvPr/>
        </p:nvSpPr>
        <p:spPr>
          <a:xfrm>
            <a:off x="685800" y="2770632"/>
            <a:ext cx="292608" cy="292608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2059DA04-915A-49E2-B28C-1397B3859AE2}"/>
              </a:ext>
            </a:extLst>
          </p:cNvPr>
          <p:cNvSpPr>
            <a:spLocks noGrp="1"/>
          </p:cNvSpPr>
          <p:nvPr/>
        </p:nvSpPr>
        <p:spPr>
          <a:xfrm>
            <a:off x="685800" y="2770632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endParaRPr sz="115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C3BB08AC-A74E-4232-84EB-D12D55F0A9B6}"/>
              </a:ext>
            </a:extLst>
          </p:cNvPr>
          <p:cNvSpPr>
            <a:spLocks noGrp="1"/>
          </p:cNvSpPr>
          <p:nvPr/>
        </p:nvSpPr>
        <p:spPr>
          <a:xfrm>
            <a:off x="1088136" y="2743200"/>
            <a:ext cx="493776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250" b="1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18:35–18:43   Obiettivo e metodo</a:t>
            </a:r>
            <a:endParaRPr sz="125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2A0FFE1E-9F44-42E4-9F7A-325F4FE4BB32}"/>
              </a:ext>
            </a:extLst>
          </p:cNvPr>
          <p:cNvSpPr>
            <a:spLocks noGrp="1"/>
          </p:cNvSpPr>
          <p:nvPr/>
        </p:nvSpPr>
        <p:spPr>
          <a:xfrm>
            <a:off x="1088136" y="3008376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1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Scompongo, provo piano, correggo e collego.</a:t>
            </a:r>
            <a:endParaRPr sz="115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0AF4939D-C30B-4811-8B32-1A14C240B4E6}"/>
              </a:ext>
            </a:extLst>
          </p:cNvPr>
          <p:cNvSpPr>
            <a:spLocks noGrp="1"/>
          </p:cNvSpPr>
          <p:nvPr/>
        </p:nvSpPr>
        <p:spPr>
          <a:xfrm>
            <a:off x="685800" y="3639312"/>
            <a:ext cx="292608" cy="292608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8B3E43AC-24BE-41DB-AA76-7F007CF826C8}"/>
              </a:ext>
            </a:extLst>
          </p:cNvPr>
          <p:cNvSpPr>
            <a:spLocks noGrp="1"/>
          </p:cNvSpPr>
          <p:nvPr/>
        </p:nvSpPr>
        <p:spPr>
          <a:xfrm>
            <a:off x="685800" y="3639312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  <a:endParaRPr sz="115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2B22FAEA-5CA0-4543-B4DA-897E2F253110}"/>
              </a:ext>
            </a:extLst>
          </p:cNvPr>
          <p:cNvSpPr>
            <a:spLocks noGrp="1"/>
          </p:cNvSpPr>
          <p:nvPr/>
        </p:nvSpPr>
        <p:spPr>
          <a:xfrm>
            <a:off x="1088136" y="3611880"/>
            <a:ext cx="493776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250" b="1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18:43–18:57   Discesa, trasporto e ostacolo</a:t>
            </a:r>
            <a:endParaRPr sz="125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995AAA64-A200-41E8-96C2-03F176AC36D0}"/>
              </a:ext>
            </a:extLst>
          </p:cNvPr>
          <p:cNvSpPr>
            <a:spLocks noGrp="1"/>
          </p:cNvSpPr>
          <p:nvPr/>
        </p:nvSpPr>
        <p:spPr>
          <a:xfrm>
            <a:off x="1088136" y="3877056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1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Scendere, portare, spingere e sollevare con controllo.</a:t>
            </a:r>
            <a:endParaRPr sz="115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C84B05B8-DC9D-4B4A-B456-7EE869EA3851}"/>
              </a:ext>
            </a:extLst>
          </p:cNvPr>
          <p:cNvSpPr>
            <a:spLocks noGrp="1"/>
          </p:cNvSpPr>
          <p:nvPr/>
        </p:nvSpPr>
        <p:spPr>
          <a:xfrm>
            <a:off x="685800" y="4507992"/>
            <a:ext cx="292608" cy="292608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01242E87-5697-48A1-8C3A-1FC471F34D3D}"/>
              </a:ext>
            </a:extLst>
          </p:cNvPr>
          <p:cNvSpPr>
            <a:spLocks noGrp="1"/>
          </p:cNvSpPr>
          <p:nvPr/>
        </p:nvSpPr>
        <p:spPr>
          <a:xfrm>
            <a:off x="685800" y="4507992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  <a:endParaRPr sz="115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B1B86617-A3E0-4B70-B2EA-D070B92C4D7C}"/>
              </a:ext>
            </a:extLst>
          </p:cNvPr>
          <p:cNvSpPr>
            <a:spLocks noGrp="1"/>
          </p:cNvSpPr>
          <p:nvPr/>
        </p:nvSpPr>
        <p:spPr>
          <a:xfrm>
            <a:off x="1088136" y="4480560"/>
            <a:ext cx="493776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250" b="1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18:57–19:09   Risalita e scelta del gesto</a:t>
            </a:r>
            <a:endParaRPr sz="125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B7D9EDB3-E4B3-467B-85A9-4BA7809C1759}"/>
              </a:ext>
            </a:extLst>
          </p:cNvPr>
          <p:cNvSpPr>
            <a:spLocks noGrp="1"/>
          </p:cNvSpPr>
          <p:nvPr/>
        </p:nvSpPr>
        <p:spPr>
          <a:xfrm>
            <a:off x="1088136" y="4745736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1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Rientrare in sella e scegliere la presa adatta al settore.</a:t>
            </a:r>
            <a:endParaRPr sz="115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B921724B-F722-45D3-AF0C-674F205CBB69}"/>
              </a:ext>
            </a:extLst>
          </p:cNvPr>
          <p:cNvSpPr>
            <a:spLocks noGrp="1"/>
          </p:cNvSpPr>
          <p:nvPr/>
        </p:nvSpPr>
        <p:spPr>
          <a:xfrm>
            <a:off x="6309360" y="1901952"/>
            <a:ext cx="292608" cy="292608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A0865E5C-07F9-4AD6-B3F7-BB04AC560BE5}"/>
              </a:ext>
            </a:extLst>
          </p:cNvPr>
          <p:cNvSpPr>
            <a:spLocks noGrp="1"/>
          </p:cNvSpPr>
          <p:nvPr/>
        </p:nvSpPr>
        <p:spPr>
          <a:xfrm>
            <a:off x="6309360" y="1901952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  <a:endParaRPr sz="115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AE23DCB7-29A2-40DE-8605-C2154457AB51}"/>
              </a:ext>
            </a:extLst>
          </p:cNvPr>
          <p:cNvSpPr>
            <a:spLocks noGrp="1"/>
          </p:cNvSpPr>
          <p:nvPr/>
        </p:nvSpPr>
        <p:spPr>
          <a:xfrm>
            <a:off x="6711696" y="1874520"/>
            <a:ext cx="493776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250" b="1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19:09–19:20   Errori, tempo e collegamenti</a:t>
            </a:r>
            <a:endParaRPr sz="125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57374F90-2431-4D02-956C-56094F734252}"/>
              </a:ext>
            </a:extLst>
          </p:cNvPr>
          <p:cNvSpPr>
            <a:spLocks noGrp="1"/>
          </p:cNvSpPr>
          <p:nvPr/>
        </p:nvSpPr>
        <p:spPr>
          <a:xfrm>
            <a:off x="6711696" y="2139696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1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Decidere prima, guardare avanti e rilanciare dopo.</a:t>
            </a:r>
            <a:endParaRPr sz="1150"/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4586572B-D086-41F4-A39F-0E15F0F1B7B0}"/>
              </a:ext>
            </a:extLst>
          </p:cNvPr>
          <p:cNvSpPr>
            <a:spLocks noGrp="1"/>
          </p:cNvSpPr>
          <p:nvPr/>
        </p:nvSpPr>
        <p:spPr>
          <a:xfrm>
            <a:off x="6309360" y="2770632"/>
            <a:ext cx="292608" cy="292608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F625A605-CC92-4591-BE29-8631725B6956}"/>
              </a:ext>
            </a:extLst>
          </p:cNvPr>
          <p:cNvSpPr>
            <a:spLocks noGrp="1"/>
          </p:cNvSpPr>
          <p:nvPr/>
        </p:nvSpPr>
        <p:spPr>
          <a:xfrm>
            <a:off x="6309360" y="2770632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6</a:t>
            </a:r>
            <a:endParaRPr sz="115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AD80EB7B-6D26-4B67-9AE3-05F52E7E2922}"/>
              </a:ext>
            </a:extLst>
          </p:cNvPr>
          <p:cNvSpPr>
            <a:spLocks noGrp="1"/>
          </p:cNvSpPr>
          <p:nvPr/>
        </p:nvSpPr>
        <p:spPr>
          <a:xfrm>
            <a:off x="6711696" y="2743200"/>
            <a:ext cx="493776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250" b="1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19:20–19:25   Progressione e sicurezza</a:t>
            </a:r>
            <a:endParaRPr sz="125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B5FBFF37-6D37-45F9-BEAF-139DBB1FB77F}"/>
              </a:ext>
            </a:extLst>
          </p:cNvPr>
          <p:cNvSpPr>
            <a:spLocks noGrp="1"/>
          </p:cNvSpPr>
          <p:nvPr/>
        </p:nvSpPr>
        <p:spPr>
          <a:xfrm>
            <a:off x="6711696" y="3008376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1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Dal gesto a bassa velocità alla ripetizione dopo sforzo, con stop corretti.</a:t>
            </a:r>
            <a:endParaRPr sz="1150"/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1D391235-D069-4BEE-A309-6EFE3D01813C}"/>
              </a:ext>
            </a:extLst>
          </p:cNvPr>
          <p:cNvSpPr>
            <a:spLocks noGrp="1"/>
          </p:cNvSpPr>
          <p:nvPr/>
        </p:nvSpPr>
        <p:spPr>
          <a:xfrm>
            <a:off x="6309360" y="3639312"/>
            <a:ext cx="292608" cy="292608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FB7F1481-4A45-4D7E-BF78-DC3F979D8CD7}"/>
              </a:ext>
            </a:extLst>
          </p:cNvPr>
          <p:cNvSpPr>
            <a:spLocks noGrp="1"/>
          </p:cNvSpPr>
          <p:nvPr/>
        </p:nvSpPr>
        <p:spPr>
          <a:xfrm>
            <a:off x="6309360" y="3639312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7</a:t>
            </a:r>
            <a:endParaRPr sz="1150"/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FAFCA4C8-7209-4ED0-A8D4-048E0486CB76}"/>
              </a:ext>
            </a:extLst>
          </p:cNvPr>
          <p:cNvSpPr>
            <a:spLocks noGrp="1"/>
          </p:cNvSpPr>
          <p:nvPr/>
        </p:nvSpPr>
        <p:spPr>
          <a:xfrm>
            <a:off x="6711696" y="3611880"/>
            <a:ext cx="493776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250" b="1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19:25–19:30   Campo, quiz e scheda</a:t>
            </a:r>
            <a:endParaRPr sz="1250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2E582E2F-4B7D-403F-BF01-1BAB983F4148}"/>
              </a:ext>
            </a:extLst>
          </p:cNvPr>
          <p:cNvSpPr>
            <a:spLocks noGrp="1"/>
          </p:cNvSpPr>
          <p:nvPr/>
        </p:nvSpPr>
        <p:spPr>
          <a:xfrm>
            <a:off x="6711696" y="3877056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1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Materiale, domande motivate e gesto personale.</a:t>
            </a:r>
            <a:endParaRPr sz="1150"/>
          </a:p>
        </p:txBody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92749D6C-BF9B-4040-8B38-DFDCCCD225F4}"/>
              </a:ext>
            </a:extLst>
          </p:cNvPr>
          <p:cNvSpPr>
            <a:spLocks noGrp="1"/>
          </p:cNvSpPr>
          <p:nvPr/>
        </p:nvSpPr>
        <p:spPr>
          <a:xfrm>
            <a:off x="6309360" y="4507992"/>
            <a:ext cx="292608" cy="292608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35698604-E7BF-4D6E-9067-469CB1179F1F}"/>
              </a:ext>
            </a:extLst>
          </p:cNvPr>
          <p:cNvSpPr>
            <a:spLocks noGrp="1"/>
          </p:cNvSpPr>
          <p:nvPr/>
        </p:nvSpPr>
        <p:spPr>
          <a:xfrm>
            <a:off x="6309360" y="4507992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8</a:t>
            </a:r>
            <a:endParaRPr sz="1150"/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673CC650-F145-42CE-8515-469AC956B3FB}"/>
              </a:ext>
            </a:extLst>
          </p:cNvPr>
          <p:cNvSpPr>
            <a:spLocks noGrp="1"/>
          </p:cNvSpPr>
          <p:nvPr/>
        </p:nvSpPr>
        <p:spPr>
          <a:xfrm>
            <a:off x="6711696" y="4480560"/>
            <a:ext cx="493776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250" b="1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CHIUSURA   Un gesto da portare sul campo</a:t>
            </a:r>
            <a:endParaRPr sz="1250"/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DA84A357-BFC7-40D9-A001-54BCA3E57E29}"/>
              </a:ext>
            </a:extLst>
          </p:cNvPr>
          <p:cNvSpPr>
            <a:spLocks noGrp="1"/>
          </p:cNvSpPr>
          <p:nvPr/>
        </p:nvSpPr>
        <p:spPr>
          <a:xfrm>
            <a:off x="6711696" y="4745736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1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Scelgo il passaggio preciso che voglio migliorare.</a:t>
            </a:r>
            <a:endParaRPr sz="1150"/>
          </a:p>
        </p:txBody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56BD2C85-5521-4845-BCC5-04EBDD895E84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oundRect">
            <a:avLst>
              <a:gd name="adj" fmla="val 13462"/>
            </a:avLst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C2A1D4D2-D5F4-4EFC-B353-E5D7DD328E4E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CHIUSURA: ogni ragazzo sceglie UN gesto da scomporre e provare a Castrocaro Terme.</a:t>
            </a: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1127038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9E0D745-91BF-48F9-97E1-3215C4B58B0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3C7B942-43C3-4F0E-A4F4-A4B8D4451919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AB1EC96-BC8D-4AD6-99E5-609CBC12D1DC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04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08C9E42-4350-419B-AAE5-1CFD3A5BBD9B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OBIETTIVO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6D5EF3B-F718-469C-AF08-5521AD638650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Capire il gesto prima di cercare velocità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7F31F16-1429-4DB6-A35F-93BD70BF6ED9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La velocità arriva dopo: prima viene la sequenza pulita.</a:t>
            </a:r>
            <a:endParaRPr sz="145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3E6E5803-955A-4050-BA3F-0285F127EF08}"/>
              </a:ext>
            </a:extLst>
          </p:cNvPr>
          <p:cNvSpPr>
            <a:spLocks noGrp="1"/>
          </p:cNvSpPr>
          <p:nvPr/>
        </p:nvSpPr>
        <p:spPr>
          <a:xfrm>
            <a:off x="685800" y="2011680"/>
            <a:ext cx="10817352" cy="1005840"/>
          </a:xfrm>
          <a:prstGeom prst="roundRect">
            <a:avLst>
              <a:gd name="adj" fmla="val 5455"/>
            </a:avLst>
          </a:prstGeom>
          <a:solidFill>
            <a:srgbClr val="F1F8F5"/>
          </a:solidFill>
          <a:ln w="12700">
            <a:solidFill>
              <a:srgbClr val="F1F8F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3CDD50A9-8DE3-4866-84A9-58BCA22D4E4B}"/>
              </a:ext>
            </a:extLst>
          </p:cNvPr>
          <p:cNvSpPr>
            <a:spLocks noGrp="1"/>
          </p:cNvSpPr>
          <p:nvPr/>
        </p:nvSpPr>
        <p:spPr>
          <a:xfrm>
            <a:off x="960120" y="2322576"/>
            <a:ext cx="384048" cy="384048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9A026A93-8DF4-4DB2-976A-1CC817AEA568}"/>
              </a:ext>
            </a:extLst>
          </p:cNvPr>
          <p:cNvSpPr>
            <a:spLocks noGrp="1"/>
          </p:cNvSpPr>
          <p:nvPr/>
        </p:nvSpPr>
        <p:spPr>
          <a:xfrm>
            <a:off x="960120" y="2322576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3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  <a:endParaRPr sz="13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9947327-2F1C-476E-B6BD-55E16D01838A}"/>
              </a:ext>
            </a:extLst>
          </p:cNvPr>
          <p:cNvSpPr>
            <a:spLocks noGrp="1"/>
          </p:cNvSpPr>
          <p:nvPr/>
        </p:nvSpPr>
        <p:spPr>
          <a:xfrm>
            <a:off x="1554480" y="2194560"/>
            <a:ext cx="9692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6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Scendere dalla bici e risalire in sella</a:t>
            </a:r>
            <a:endParaRPr sz="16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32AAE43F-ABE1-40AB-8E9D-4EF30248FE5D}"/>
              </a:ext>
            </a:extLst>
          </p:cNvPr>
          <p:cNvSpPr>
            <a:spLocks noGrp="1"/>
          </p:cNvSpPr>
          <p:nvPr/>
        </p:nvSpPr>
        <p:spPr>
          <a:xfrm>
            <a:off x="1554480" y="2523744"/>
            <a:ext cx="9692640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Mani ai comandi, gamba dietro la sella, primo piede davanti al corpo e sguardo sull’uscita: la sequenza resta riconoscibile anche con fatica.</a:t>
            </a:r>
            <a:endParaRPr sz="125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4664794C-5F6F-43AD-9F4C-4F5F5DCE7AE5}"/>
              </a:ext>
            </a:extLst>
          </p:cNvPr>
          <p:cNvSpPr>
            <a:spLocks noGrp="1"/>
          </p:cNvSpPr>
          <p:nvPr/>
        </p:nvSpPr>
        <p:spPr>
          <a:xfrm>
            <a:off x="685800" y="3246120"/>
            <a:ext cx="10817352" cy="1005840"/>
          </a:xfrm>
          <a:prstGeom prst="roundRect">
            <a:avLst>
              <a:gd name="adj" fmla="val 5455"/>
            </a:avLst>
          </a:prstGeom>
          <a:solidFill>
            <a:srgbClr val="F1F8F5"/>
          </a:solidFill>
          <a:ln w="12700">
            <a:solidFill>
              <a:srgbClr val="F1F8F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D182B4A6-DD17-401F-BAAF-DC6CD4B8CC24}"/>
              </a:ext>
            </a:extLst>
          </p:cNvPr>
          <p:cNvSpPr>
            <a:spLocks noGrp="1"/>
          </p:cNvSpPr>
          <p:nvPr/>
        </p:nvSpPr>
        <p:spPr>
          <a:xfrm>
            <a:off x="960120" y="3557016"/>
            <a:ext cx="384048" cy="384048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3D86A9C4-B1B9-4C39-A16A-4A8E2B897316}"/>
              </a:ext>
            </a:extLst>
          </p:cNvPr>
          <p:cNvSpPr>
            <a:spLocks noGrp="1"/>
          </p:cNvSpPr>
          <p:nvPr/>
        </p:nvSpPr>
        <p:spPr>
          <a:xfrm>
            <a:off x="960120" y="3557016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3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endParaRPr sz="130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8F389888-0B5C-4FDE-B9E8-62192A3C9C0C}"/>
              </a:ext>
            </a:extLst>
          </p:cNvPr>
          <p:cNvSpPr>
            <a:spLocks noGrp="1"/>
          </p:cNvSpPr>
          <p:nvPr/>
        </p:nvSpPr>
        <p:spPr>
          <a:xfrm>
            <a:off x="1554480" y="3429000"/>
            <a:ext cx="9692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6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Superare l'ostacolo senza spezzare il ritmo</a:t>
            </a:r>
            <a:endParaRPr sz="160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AF0876A2-20CC-449C-B139-76BE84C3D0B2}"/>
              </a:ext>
            </a:extLst>
          </p:cNvPr>
          <p:cNvSpPr>
            <a:spLocks noGrp="1"/>
          </p:cNvSpPr>
          <p:nvPr/>
        </p:nvSpPr>
        <p:spPr>
          <a:xfrm>
            <a:off x="1554480" y="3758184"/>
            <a:ext cx="9692640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Decidere prima del settore se restare in sella, spingere, sollevare o portare la bici a spalla.</a:t>
            </a:r>
            <a:endParaRPr sz="125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66D82FFB-4326-4B44-BD43-54A485585BFD}"/>
              </a:ext>
            </a:extLst>
          </p:cNvPr>
          <p:cNvSpPr>
            <a:spLocks noGrp="1"/>
          </p:cNvSpPr>
          <p:nvPr/>
        </p:nvSpPr>
        <p:spPr>
          <a:xfrm>
            <a:off x="685800" y="4480560"/>
            <a:ext cx="10817352" cy="1005840"/>
          </a:xfrm>
          <a:prstGeom prst="roundRect">
            <a:avLst>
              <a:gd name="adj" fmla="val 5455"/>
            </a:avLst>
          </a:prstGeom>
          <a:solidFill>
            <a:srgbClr val="F1F8F5"/>
          </a:solidFill>
          <a:ln w="12700">
            <a:solidFill>
              <a:srgbClr val="F1F8F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92E66700-9928-4637-8DCD-3B9B6283C708}"/>
              </a:ext>
            </a:extLst>
          </p:cNvPr>
          <p:cNvSpPr>
            <a:spLocks noGrp="1"/>
          </p:cNvSpPr>
          <p:nvPr/>
        </p:nvSpPr>
        <p:spPr>
          <a:xfrm>
            <a:off x="960120" y="4791456"/>
            <a:ext cx="384048" cy="384048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61E9CBC6-C3CE-4FAF-974A-EA1DB49CB4AD}"/>
              </a:ext>
            </a:extLst>
          </p:cNvPr>
          <p:cNvSpPr>
            <a:spLocks noGrp="1"/>
          </p:cNvSpPr>
          <p:nvPr/>
        </p:nvSpPr>
        <p:spPr>
          <a:xfrm>
            <a:off x="960120" y="4791456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3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  <a:endParaRPr sz="130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9FDAA765-02C3-4404-8849-DFDAB79395A3}"/>
              </a:ext>
            </a:extLst>
          </p:cNvPr>
          <p:cNvSpPr>
            <a:spLocks noGrp="1"/>
          </p:cNvSpPr>
          <p:nvPr/>
        </p:nvSpPr>
        <p:spPr>
          <a:xfrm>
            <a:off x="1554480" y="4663440"/>
            <a:ext cx="9692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6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Scegliere come gestire la bici nel settore</a:t>
            </a:r>
            <a:endParaRPr sz="160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D0D93399-B6E5-4691-A327-7766585E4B13}"/>
              </a:ext>
            </a:extLst>
          </p:cNvPr>
          <p:cNvSpPr>
            <a:spLocks noGrp="1"/>
          </p:cNvSpPr>
          <p:nvPr/>
        </p:nvSpPr>
        <p:spPr>
          <a:xfrm>
            <a:off x="1554480" y="4992624"/>
            <a:ext cx="9692640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Spinta, sollevamento dal telaio e trasporto a spalla dipendono da aderenza, durata, pendenza e spazio.</a:t>
            </a:r>
            <a:endParaRPr sz="1250"/>
          </a:p>
        </p:txBody>
      </p:sp>
    </p:spTree>
    <p:extLst>
      <p:ext uri="{BB962C8B-B14F-4D97-AF65-F5344CB8AC3E}">
        <p14:creationId xmlns:p14="http://schemas.microsoft.com/office/powerpoint/2010/main" val="160436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530BC08-4756-440A-B675-ABE4C1121F8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723A0AA-A683-4673-8AC0-CEAAF7E7946B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40FCDB6-531F-4D53-9401-28F5E656BA01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05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5348D61-DA1E-48C5-BE78-90674CEF3C7D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IL METODO DELLE TRE CALL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0DF796C-1B18-4527-B51A-BEB177DF534F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Il lento costruisce il veloce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59EBFEF-966A-4562-AD37-1AEBB6446423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Un gesto non ancora controllato a bassa velocità diventa fragile quando aumentano ritmo e fatica.</a:t>
            </a:r>
            <a:endParaRPr sz="145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87BF664-8004-473E-8B5D-083E9CFE4B27}"/>
              </a:ext>
            </a:extLst>
          </p:cNvPr>
          <p:cNvSpPr>
            <a:spLocks noGrp="1"/>
          </p:cNvSpPr>
          <p:nvPr/>
        </p:nvSpPr>
        <p:spPr>
          <a:xfrm>
            <a:off x="685800" y="1965960"/>
            <a:ext cx="10817352" cy="2560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PER IMPARARE IL GESTO</a:t>
            </a:r>
            <a:endParaRPr sz="115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D1BD851-69A1-487A-9CE2-21119F8ED9A2}"/>
              </a:ext>
            </a:extLst>
          </p:cNvPr>
          <p:cNvSpPr>
            <a:spLocks noGrp="1"/>
          </p:cNvSpPr>
          <p:nvPr/>
        </p:nvSpPr>
        <p:spPr>
          <a:xfrm>
            <a:off x="685800" y="2286000"/>
            <a:ext cx="2512314" cy="420624"/>
          </a:xfrm>
          <a:prstGeom prst="roundRect">
            <a:avLst>
              <a:gd name="adj" fmla="val 13043"/>
            </a:avLst>
          </a:prstGeom>
          <a:solidFill>
            <a:srgbClr val="E7F3EE"/>
          </a:solidFill>
          <a:ln w="12700">
            <a:solidFill>
              <a:srgbClr val="E7F3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5095C7A-F822-411E-89BB-91DD31CCDEAE}"/>
              </a:ext>
            </a:extLst>
          </p:cNvPr>
          <p:cNvSpPr>
            <a:spLocks noGrp="1"/>
          </p:cNvSpPr>
          <p:nvPr/>
        </p:nvSpPr>
        <p:spPr>
          <a:xfrm>
            <a:off x="685800" y="2286000"/>
            <a:ext cx="2512314" cy="4206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25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SCOMPONGO</a:t>
            </a:r>
            <a:endParaRPr sz="125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5609D18-63D9-4DA5-9561-10610F8EEF2B}"/>
              </a:ext>
            </a:extLst>
          </p:cNvPr>
          <p:cNvSpPr>
            <a:spLocks noGrp="1"/>
          </p:cNvSpPr>
          <p:nvPr/>
        </p:nvSpPr>
        <p:spPr>
          <a:xfrm>
            <a:off x="3198114" y="2286000"/>
            <a:ext cx="256032" cy="4206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→</a:t>
            </a:r>
            <a:endParaRPr sz="140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0EAA64BD-C23A-41DA-91FF-2777FBE8CA9C}"/>
              </a:ext>
            </a:extLst>
          </p:cNvPr>
          <p:cNvSpPr>
            <a:spLocks noGrp="1"/>
          </p:cNvSpPr>
          <p:nvPr/>
        </p:nvSpPr>
        <p:spPr>
          <a:xfrm>
            <a:off x="3454146" y="2286000"/>
            <a:ext cx="2512314" cy="420624"/>
          </a:xfrm>
          <a:prstGeom prst="roundRect">
            <a:avLst>
              <a:gd name="adj" fmla="val 13043"/>
            </a:avLst>
          </a:prstGeom>
          <a:solidFill>
            <a:srgbClr val="E7F3EE"/>
          </a:solidFill>
          <a:ln w="12700">
            <a:solidFill>
              <a:srgbClr val="E7F3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88AECA85-FAF6-4FA0-A9D6-7F5515D5CA35}"/>
              </a:ext>
            </a:extLst>
          </p:cNvPr>
          <p:cNvSpPr>
            <a:spLocks noGrp="1"/>
          </p:cNvSpPr>
          <p:nvPr/>
        </p:nvSpPr>
        <p:spPr>
          <a:xfrm>
            <a:off x="3454146" y="2286000"/>
            <a:ext cx="2512314" cy="4206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25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PROVO PIANO</a:t>
            </a:r>
            <a:endParaRPr sz="125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FAF4927C-FE7A-4714-B7BC-98021FEE5134}"/>
              </a:ext>
            </a:extLst>
          </p:cNvPr>
          <p:cNvSpPr>
            <a:spLocks noGrp="1"/>
          </p:cNvSpPr>
          <p:nvPr/>
        </p:nvSpPr>
        <p:spPr>
          <a:xfrm>
            <a:off x="5966460" y="2286000"/>
            <a:ext cx="256032" cy="4206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→</a:t>
            </a:r>
            <a:endParaRPr sz="140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5818256F-A970-4090-8464-366D167F25B5}"/>
              </a:ext>
            </a:extLst>
          </p:cNvPr>
          <p:cNvSpPr>
            <a:spLocks noGrp="1"/>
          </p:cNvSpPr>
          <p:nvPr/>
        </p:nvSpPr>
        <p:spPr>
          <a:xfrm>
            <a:off x="6222492" y="2286000"/>
            <a:ext cx="2512314" cy="420624"/>
          </a:xfrm>
          <a:prstGeom prst="roundRect">
            <a:avLst>
              <a:gd name="adj" fmla="val 13043"/>
            </a:avLst>
          </a:prstGeom>
          <a:solidFill>
            <a:srgbClr val="E7F3EE"/>
          </a:solidFill>
          <a:ln w="12700">
            <a:solidFill>
              <a:srgbClr val="E7F3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93217DF8-6264-4BA9-8749-AFB8629D1C3A}"/>
              </a:ext>
            </a:extLst>
          </p:cNvPr>
          <p:cNvSpPr>
            <a:spLocks noGrp="1"/>
          </p:cNvSpPr>
          <p:nvPr/>
        </p:nvSpPr>
        <p:spPr>
          <a:xfrm>
            <a:off x="6222492" y="2286000"/>
            <a:ext cx="2512314" cy="4206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25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CORREGGO</a:t>
            </a:r>
            <a:endParaRPr sz="125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14DDAD73-E9BF-4895-AABB-EE2EC62A7AE0}"/>
              </a:ext>
            </a:extLst>
          </p:cNvPr>
          <p:cNvSpPr>
            <a:spLocks noGrp="1"/>
          </p:cNvSpPr>
          <p:nvPr/>
        </p:nvSpPr>
        <p:spPr>
          <a:xfrm>
            <a:off x="8734806" y="2286000"/>
            <a:ext cx="256032" cy="4206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→</a:t>
            </a:r>
            <a:endParaRPr sz="140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DED46B22-2B11-4E82-824D-6AD8F360BF0D}"/>
              </a:ext>
            </a:extLst>
          </p:cNvPr>
          <p:cNvSpPr>
            <a:spLocks noGrp="1"/>
          </p:cNvSpPr>
          <p:nvPr/>
        </p:nvSpPr>
        <p:spPr>
          <a:xfrm>
            <a:off x="8990838" y="2286000"/>
            <a:ext cx="2512314" cy="420624"/>
          </a:xfrm>
          <a:prstGeom prst="roundRect">
            <a:avLst>
              <a:gd name="adj" fmla="val 13043"/>
            </a:avLst>
          </a:prstGeom>
          <a:solidFill>
            <a:srgbClr val="E7F3EE"/>
          </a:solidFill>
          <a:ln w="12700">
            <a:solidFill>
              <a:srgbClr val="E7F3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F674D1C1-7D3E-41FA-B0FD-E81523DCB262}"/>
              </a:ext>
            </a:extLst>
          </p:cNvPr>
          <p:cNvSpPr>
            <a:spLocks noGrp="1"/>
          </p:cNvSpPr>
          <p:nvPr/>
        </p:nvSpPr>
        <p:spPr>
          <a:xfrm>
            <a:off x="8990838" y="2286000"/>
            <a:ext cx="2512314" cy="4206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25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RIPETO</a:t>
            </a:r>
            <a:endParaRPr sz="125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318065FC-7EA4-4450-BA0D-CFFE20DB06BC}"/>
              </a:ext>
            </a:extLst>
          </p:cNvPr>
          <p:cNvSpPr>
            <a:spLocks noGrp="1"/>
          </p:cNvSpPr>
          <p:nvPr/>
        </p:nvSpPr>
        <p:spPr>
          <a:xfrm>
            <a:off x="685800" y="3063240"/>
            <a:ext cx="10817352" cy="2560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PER RENDERLO TUO</a:t>
            </a:r>
            <a:endParaRPr sz="115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C31DC642-6368-4133-BE48-4E86DDE711A6}"/>
              </a:ext>
            </a:extLst>
          </p:cNvPr>
          <p:cNvSpPr>
            <a:spLocks noGrp="1"/>
          </p:cNvSpPr>
          <p:nvPr/>
        </p:nvSpPr>
        <p:spPr>
          <a:xfrm>
            <a:off x="685800" y="3383280"/>
            <a:ext cx="2512314" cy="420624"/>
          </a:xfrm>
          <a:prstGeom prst="roundRect">
            <a:avLst>
              <a:gd name="adj" fmla="val 13043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36779CB7-7D90-45D7-BEBC-1864276DD576}"/>
              </a:ext>
            </a:extLst>
          </p:cNvPr>
          <p:cNvSpPr>
            <a:spLocks noGrp="1"/>
          </p:cNvSpPr>
          <p:nvPr/>
        </p:nvSpPr>
        <p:spPr>
          <a:xfrm>
            <a:off x="685800" y="3383280"/>
            <a:ext cx="2512314" cy="4206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25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COLLEGO</a:t>
            </a:r>
            <a:endParaRPr sz="125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E0F823D8-4022-40F4-B420-552C2DC5D4ED}"/>
              </a:ext>
            </a:extLst>
          </p:cNvPr>
          <p:cNvSpPr>
            <a:spLocks noGrp="1"/>
          </p:cNvSpPr>
          <p:nvPr/>
        </p:nvSpPr>
        <p:spPr>
          <a:xfrm>
            <a:off x="3198114" y="3383280"/>
            <a:ext cx="256032" cy="4206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→</a:t>
            </a:r>
            <a:endParaRPr sz="140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E69442C7-4AD2-43CC-A6CF-1852C51C3E6A}"/>
              </a:ext>
            </a:extLst>
          </p:cNvPr>
          <p:cNvSpPr>
            <a:spLocks noGrp="1"/>
          </p:cNvSpPr>
          <p:nvPr/>
        </p:nvSpPr>
        <p:spPr>
          <a:xfrm>
            <a:off x="3454146" y="3383280"/>
            <a:ext cx="2512314" cy="420624"/>
          </a:xfrm>
          <a:prstGeom prst="roundRect">
            <a:avLst>
              <a:gd name="adj" fmla="val 13043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AFA5AC32-1B71-40C9-A8EC-EC2A4D320F55}"/>
              </a:ext>
            </a:extLst>
          </p:cNvPr>
          <p:cNvSpPr>
            <a:spLocks noGrp="1"/>
          </p:cNvSpPr>
          <p:nvPr/>
        </p:nvSpPr>
        <p:spPr>
          <a:xfrm>
            <a:off x="3454146" y="3383280"/>
            <a:ext cx="2512314" cy="4206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25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ACCELERO</a:t>
            </a:r>
            <a:endParaRPr sz="125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E0CCEF86-2EF6-412C-9B8E-6B48ECDCC10E}"/>
              </a:ext>
            </a:extLst>
          </p:cNvPr>
          <p:cNvSpPr>
            <a:spLocks noGrp="1"/>
          </p:cNvSpPr>
          <p:nvPr/>
        </p:nvSpPr>
        <p:spPr>
          <a:xfrm>
            <a:off x="5966460" y="3383280"/>
            <a:ext cx="256032" cy="4206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→</a:t>
            </a:r>
            <a:endParaRPr sz="1400"/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B2B1E792-B35B-4906-8461-AB5C0E94C615}"/>
              </a:ext>
            </a:extLst>
          </p:cNvPr>
          <p:cNvSpPr>
            <a:spLocks noGrp="1"/>
          </p:cNvSpPr>
          <p:nvPr/>
        </p:nvSpPr>
        <p:spPr>
          <a:xfrm>
            <a:off x="6222492" y="3383280"/>
            <a:ext cx="2512314" cy="420624"/>
          </a:xfrm>
          <a:prstGeom prst="roundRect">
            <a:avLst>
              <a:gd name="adj" fmla="val 13043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1CE68E1E-BCDF-4B34-BDD1-116FAB84BB76}"/>
              </a:ext>
            </a:extLst>
          </p:cNvPr>
          <p:cNvSpPr>
            <a:spLocks noGrp="1"/>
          </p:cNvSpPr>
          <p:nvPr/>
        </p:nvSpPr>
        <p:spPr>
          <a:xfrm>
            <a:off x="6222492" y="3383280"/>
            <a:ext cx="2512314" cy="4206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25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RIPETO DOPO SFORZO</a:t>
            </a:r>
            <a:endParaRPr sz="125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B8C11B01-842D-4567-9DD9-BCE7BB668934}"/>
              </a:ext>
            </a:extLst>
          </p:cNvPr>
          <p:cNvSpPr>
            <a:spLocks noGrp="1"/>
          </p:cNvSpPr>
          <p:nvPr/>
        </p:nvSpPr>
        <p:spPr>
          <a:xfrm>
            <a:off x="8734806" y="3383280"/>
            <a:ext cx="256032" cy="4206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→</a:t>
            </a:r>
            <a:endParaRPr sz="1400"/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93548631-43A9-49D0-9457-EF81703DC983}"/>
              </a:ext>
            </a:extLst>
          </p:cNvPr>
          <p:cNvSpPr>
            <a:spLocks noGrp="1"/>
          </p:cNvSpPr>
          <p:nvPr/>
        </p:nvSpPr>
        <p:spPr>
          <a:xfrm>
            <a:off x="8990838" y="3383280"/>
            <a:ext cx="2512314" cy="420624"/>
          </a:xfrm>
          <a:prstGeom prst="roundRect">
            <a:avLst>
              <a:gd name="adj" fmla="val 13043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3279EB55-49D7-4A11-963C-62B80B915515}"/>
              </a:ext>
            </a:extLst>
          </p:cNvPr>
          <p:cNvSpPr>
            <a:spLocks noGrp="1"/>
          </p:cNvSpPr>
          <p:nvPr/>
        </p:nvSpPr>
        <p:spPr>
          <a:xfrm>
            <a:off x="8990838" y="3383280"/>
            <a:ext cx="2512314" cy="4206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25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VERIFICO</a:t>
            </a:r>
            <a:endParaRPr sz="1250"/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59035574-43C2-4260-801D-EA0CC3E237E0}"/>
              </a:ext>
            </a:extLst>
          </p:cNvPr>
          <p:cNvSpPr>
            <a:spLocks noGrp="1"/>
          </p:cNvSpPr>
          <p:nvPr/>
        </p:nvSpPr>
        <p:spPr>
          <a:xfrm>
            <a:off x="685800" y="4206240"/>
            <a:ext cx="10817352" cy="1143000"/>
          </a:xfrm>
          <a:prstGeom prst="roundRect">
            <a:avLst>
              <a:gd name="adj" fmla="val 4800"/>
            </a:avLst>
          </a:prstGeom>
          <a:solidFill>
            <a:srgbClr val="F1F8F5"/>
          </a:solidFill>
          <a:ln w="12700">
            <a:solidFill>
              <a:srgbClr val="F1F8F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762B3342-2F34-47D3-A7BB-977835707BE3}"/>
              </a:ext>
            </a:extLst>
          </p:cNvPr>
          <p:cNvSpPr>
            <a:spLocks noGrp="1"/>
          </p:cNvSpPr>
          <p:nvPr/>
        </p:nvSpPr>
        <p:spPr>
          <a:xfrm>
            <a:off x="960120" y="4370832"/>
            <a:ext cx="102412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5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SE IL GESTO PERDE PRECISIONE, TORNA INDIETRO DI UN PASSO — NON RICOMINCIARE DA CAPO</a:t>
            </a:r>
            <a:endParaRPr sz="1150"/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BD1A80F8-8587-4251-B090-D13F8E37F363}"/>
              </a:ext>
            </a:extLst>
          </p:cNvPr>
          <p:cNvSpPr>
            <a:spLocks noGrp="1"/>
          </p:cNvSpPr>
          <p:nvPr/>
        </p:nvSpPr>
        <p:spPr>
          <a:xfrm>
            <a:off x="960120" y="4663440"/>
            <a:ext cx="1024128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La fatica può ridurre coordinazione e controllo. Se perdi precisione, rallenta, individua il passaggio che salta e riprova soltanto quello.</a:t>
            </a:r>
            <a:endParaRPr sz="1300"/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4AA2A872-EA89-46E2-8818-93E75B65E12D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oundRect">
            <a:avLst>
              <a:gd name="adj" fmla="val 13462"/>
            </a:avLst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51CE86FD-28B1-45CC-BB71-1A8F16A598BB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PIÙ PULITO · PIÙ FLUIDO · PIÙ SICURO · PIÙ VELOCE</a:t>
            </a: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2126303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ED71422-6A2B-4CC7-98B6-F7B22BF1A9D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D4076E7-3D9B-4948-8F31-1E7B0749116B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1F6B4E7-1E89-41B7-BDF7-AE0DEC0422B4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06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EDDA515-5486-44D4-92D2-043F36E9DECF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IL GESTO, PASSO PER PASSO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B12D8AA-077E-4E73-9BAE-A17D1112FB4B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Dalla discesa alla ripartenza: una sola sequenza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35E8BF4-1F87-4054-91E8-E4AAF33FECF3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Nove schede in ordine reale: ogni gesto prepara quello successivo.</a:t>
            </a:r>
            <a:endParaRPr sz="145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4FC0593-CD6B-4E9F-97AC-889E79CA3408}"/>
              </a:ext>
            </a:extLst>
          </p:cNvPr>
          <p:cNvSpPr>
            <a:spLocks noGrp="1"/>
          </p:cNvSpPr>
          <p:nvPr/>
        </p:nvSpPr>
        <p:spPr>
          <a:xfrm>
            <a:off x="685800" y="1828800"/>
            <a:ext cx="5093208" cy="4389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0A86B"/>
                </a:solidFill>
              </a:defRPr>
            </a:pPr>
            <a:r>
              <a:rPr sz="1350" b="1">
                <a:solidFill>
                  <a:srgbClr val="00A86B"/>
                </a:solidFill>
              </a:rPr>
              <a:t>7  Discesa dalla bici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7C7A546-7941-4725-9E05-8E6FA0A9D4AC}"/>
              </a:ext>
            </a:extLst>
          </p:cNvPr>
          <p:cNvSpPr>
            <a:spLocks noGrp="1"/>
          </p:cNvSpPr>
          <p:nvPr/>
        </p:nvSpPr>
        <p:spPr>
          <a:xfrm>
            <a:off x="6117336" y="1828800"/>
            <a:ext cx="5093208" cy="4389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0A86B"/>
                </a:solidFill>
              </a:defRPr>
            </a:pPr>
            <a:r>
              <a:rPr sz="1350" b="1">
                <a:solidFill>
                  <a:srgbClr val="00A86B"/>
                </a:solidFill>
              </a:rPr>
              <a:t>8  Trasporto a spalla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1350D8D-E6FD-4D0A-826B-0659E83502E3}"/>
              </a:ext>
            </a:extLst>
          </p:cNvPr>
          <p:cNvSpPr>
            <a:spLocks noGrp="1"/>
          </p:cNvSpPr>
          <p:nvPr/>
        </p:nvSpPr>
        <p:spPr>
          <a:xfrm>
            <a:off x="685800" y="2441448"/>
            <a:ext cx="5093208" cy="4389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0A86B"/>
                </a:solidFill>
              </a:defRPr>
            </a:pPr>
            <a:r>
              <a:rPr sz="1350" b="1">
                <a:solidFill>
                  <a:srgbClr val="00A86B"/>
                </a:solidFill>
              </a:rPr>
              <a:t>9  Spinta o trasporto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A9BFAF-5BA5-4E07-8661-D54C1A1238DA}"/>
              </a:ext>
            </a:extLst>
          </p:cNvPr>
          <p:cNvSpPr>
            <a:spLocks noGrp="1"/>
          </p:cNvSpPr>
          <p:nvPr/>
        </p:nvSpPr>
        <p:spPr>
          <a:xfrm>
            <a:off x="6117336" y="2441448"/>
            <a:ext cx="5093208" cy="4389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0A86B"/>
                </a:solidFill>
              </a:defRPr>
            </a:pPr>
            <a:r>
              <a:rPr sz="1350" b="1">
                <a:solidFill>
                  <a:srgbClr val="00A86B"/>
                </a:solidFill>
              </a:rPr>
              <a:t>10  Ostacoli e tavole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6AB4ECF-62F7-4030-9C7E-2E6289695D67}"/>
              </a:ext>
            </a:extLst>
          </p:cNvPr>
          <p:cNvSpPr>
            <a:spLocks noGrp="1"/>
          </p:cNvSpPr>
          <p:nvPr/>
        </p:nvSpPr>
        <p:spPr>
          <a:xfrm>
            <a:off x="685800" y="3054096"/>
            <a:ext cx="5093208" cy="4389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3B5C"/>
                </a:solidFill>
              </a:defRPr>
            </a:pPr>
            <a:r>
              <a:rPr sz="1350" b="1">
                <a:solidFill>
                  <a:srgbClr val="073B5C"/>
                </a:solidFill>
              </a:rPr>
              <a:t>11  Risalita in sella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B9B50F9-842E-406D-AD8C-BE1F38EBC406}"/>
              </a:ext>
            </a:extLst>
          </p:cNvPr>
          <p:cNvSpPr>
            <a:spLocks noGrp="1"/>
          </p:cNvSpPr>
          <p:nvPr/>
        </p:nvSpPr>
        <p:spPr>
          <a:xfrm>
            <a:off x="6117336" y="3054096"/>
            <a:ext cx="5093208" cy="4389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3B5C"/>
                </a:solidFill>
              </a:defRPr>
            </a:pPr>
            <a:r>
              <a:rPr sz="1350" b="1">
                <a:solidFill>
                  <a:srgbClr val="073B5C"/>
                </a:solidFill>
              </a:rPr>
              <a:t>12  Fosso: osservo e decido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B22B514-B865-4FCC-ACCB-CF10A3C71413}"/>
              </a:ext>
            </a:extLst>
          </p:cNvPr>
          <p:cNvSpPr>
            <a:spLocks noGrp="1"/>
          </p:cNvSpPr>
          <p:nvPr/>
        </p:nvSpPr>
        <p:spPr>
          <a:xfrm>
            <a:off x="685800" y="3666744"/>
            <a:ext cx="5093208" cy="4389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3B5C"/>
                </a:solidFill>
              </a:defRPr>
            </a:pPr>
            <a:r>
              <a:rPr sz="1350" b="1">
                <a:solidFill>
                  <a:srgbClr val="073B5C"/>
                </a:solidFill>
              </a:rPr>
              <a:t>13  Tre modi di gestire la bici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1DE46D5-444D-4E5E-9C2B-8F81EFC24258}"/>
              </a:ext>
            </a:extLst>
          </p:cNvPr>
          <p:cNvSpPr>
            <a:spLocks noGrp="1"/>
          </p:cNvSpPr>
          <p:nvPr/>
        </p:nvSpPr>
        <p:spPr>
          <a:xfrm>
            <a:off x="6117336" y="3666744"/>
            <a:ext cx="5093208" cy="4389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3B5C"/>
                </a:solidFill>
              </a:defRPr>
            </a:pPr>
            <a:r>
              <a:rPr sz="1350" b="1">
                <a:solidFill>
                  <a:srgbClr val="073B5C"/>
                </a:solidFill>
              </a:rPr>
              <a:t>14  Scelta del gesto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A5AEF0A4-027A-4E27-A273-D749D5C2317D}"/>
              </a:ext>
            </a:extLst>
          </p:cNvPr>
          <p:cNvSpPr>
            <a:spLocks noGrp="1"/>
          </p:cNvSpPr>
          <p:nvPr/>
        </p:nvSpPr>
        <p:spPr>
          <a:xfrm>
            <a:off x="685800" y="5029200"/>
            <a:ext cx="10820400" cy="329184"/>
          </a:xfrm>
          <a:prstGeom prst="roundRect">
            <a:avLst>
              <a:gd name="adj" fmla="val 17647"/>
            </a:avLst>
          </a:prstGeom>
          <a:solidFill>
            <a:srgbClr val="00A86B"/>
          </a:solidFill>
          <a:ln w="0">
            <a:solidFill>
              <a:srgbClr val="00A86B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OSSERVO → DECIDO → SCENDO O SALTO → ATTRAVERSO → ESCO → RILANCIO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1DE46D5-444D-4E5E-9C2B-8F81EFC24258}"/>
              </a:ext>
            </a:extLst>
          </p:cNvPr>
          <p:cNvSpPr>
            <a:spLocks noGrp="1"/>
          </p:cNvSpPr>
          <p:nvPr/>
        </p:nvSpPr>
        <p:spPr>
          <a:xfrm>
            <a:off x="685800" y="4279392"/>
            <a:ext cx="5093208" cy="4389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3B5C"/>
                </a:solidFill>
              </a:defRPr>
            </a:pPr>
            <a:r>
              <a:rPr sz="1350" b="1">
                <a:solidFill>
                  <a:srgbClr val="073B5C"/>
                </a:solidFill>
              </a:rPr>
              <a:t>15  Sequenza completa</a:t>
            </a:r>
          </a:p>
        </p:txBody>
      </p:sp>
    </p:spTree>
    <p:extLst>
      <p:ext uri="{BB962C8B-B14F-4D97-AF65-F5344CB8AC3E}">
        <p14:creationId xmlns:p14="http://schemas.microsoft.com/office/powerpoint/2010/main" val="384690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ttangolo 121">
            <a:extLst>
              <a:ext uri="{FF2B5EF4-FFF2-40B4-BE49-F238E27FC236}">
                <a16:creationId xmlns:a16="http://schemas.microsoft.com/office/drawing/2014/main" id="{4C1F79E3-B548-4677-8A14-3284B21A127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rgbClr val="061A2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7F77DF9-406B-44B4-BA3A-0DAEE539B600}"/>
              </a:ext>
            </a:extLst>
          </p:cNvPr>
          <p:cNvSpPr>
            <a:spLocks noGrp="1"/>
          </p:cNvSpPr>
          <p:nvPr/>
        </p:nvSpPr>
        <p:spPr>
          <a:xfrm>
            <a:off x="228600" y="28575"/>
            <a:ext cx="2952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CALL 2  •  GUIDA E OSTACOLI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1832101-3C37-435E-87F6-66F36F8060FB}"/>
              </a:ext>
            </a:extLst>
          </p:cNvPr>
          <p:cNvSpPr>
            <a:spLocks noGrp="1"/>
          </p:cNvSpPr>
          <p:nvPr/>
        </p:nvSpPr>
        <p:spPr>
          <a:xfrm>
            <a:off x="3429000" y="28575"/>
            <a:ext cx="533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MANUALE TECNICO CICLOCROSS GIOVANILE 2026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15C3C8C4-5159-4C05-B161-AAA81D3D09AB}"/>
              </a:ext>
            </a:extLst>
          </p:cNvPr>
          <p:cNvSpPr>
            <a:spLocks noGrp="1"/>
          </p:cNvSpPr>
          <p:nvPr/>
        </p:nvSpPr>
        <p:spPr>
          <a:xfrm>
            <a:off x="9048750" y="28575"/>
            <a:ext cx="29146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LIVELLO 2  •  GESTO TECNICO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218449F4-A64A-42FB-ADC8-64F06C75A805}"/>
              </a:ext>
            </a:extLst>
          </p:cNvPr>
          <p:cNvSpPr>
            <a:spLocks noGrp="1"/>
          </p:cNvSpPr>
          <p:nvPr/>
        </p:nvSpPr>
        <p:spPr>
          <a:xfrm>
            <a:off x="228600" y="409575"/>
            <a:ext cx="1162050" cy="409575"/>
          </a:xfrm>
          <a:prstGeom prst="roundRect">
            <a:avLst>
              <a:gd name="adj" fmla="val 18605"/>
            </a:avLst>
          </a:prstGeom>
          <a:solidFill>
            <a:srgbClr val="00A6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764376F-03A5-410A-ABBD-32D2A40AD441}"/>
              </a:ext>
            </a:extLst>
          </p:cNvPr>
          <p:cNvSpPr>
            <a:spLocks noGrp="1"/>
          </p:cNvSpPr>
          <p:nvPr/>
        </p:nvSpPr>
        <p:spPr>
          <a:xfrm>
            <a:off x="228600" y="428625"/>
            <a:ext cx="116205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TX-01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7AD24E2-CBF6-48AB-9ED4-36EA909DA520}"/>
              </a:ext>
            </a:extLst>
          </p:cNvPr>
          <p:cNvSpPr>
            <a:spLocks noGrp="1"/>
          </p:cNvSpPr>
          <p:nvPr/>
        </p:nvSpPr>
        <p:spPr>
          <a:xfrm>
            <a:off x="1524000" y="371475"/>
            <a:ext cx="571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07172A"/>
                </a:solidFill>
              </a:defRPr>
            </a:pPr>
            <a:r>
              <a:rPr sz="2775" b="1">
                <a:solidFill>
                  <a:srgbClr val="07172A"/>
                </a:solidFill>
              </a:rPr>
              <a:t>DISCESA DALLA BICI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3399E2B-6145-49FA-92E9-CFDB22EFB3C5}"/>
              </a:ext>
            </a:extLst>
          </p:cNvPr>
          <p:cNvSpPr>
            <a:spLocks noGrp="1"/>
          </p:cNvSpPr>
          <p:nvPr/>
        </p:nvSpPr>
        <p:spPr>
          <a:xfrm>
            <a:off x="228600" y="838200"/>
            <a:ext cx="70104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C94B45"/>
                </a:solidFill>
              </a:defRPr>
            </a:pPr>
            <a:r>
              <a:rPr sz="1425" b="1">
                <a:solidFill>
                  <a:srgbClr val="C94B45"/>
                </a:solidFill>
              </a:rPr>
              <a:t>SCENDERE DALLA BICI CON CONTROLLO E CONTINUITÀ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E522C24-868E-463D-8AF1-05C8743AA9C8}"/>
              </a:ext>
            </a:extLst>
          </p:cNvPr>
          <p:cNvSpPr>
            <a:spLocks noGrp="1"/>
          </p:cNvSpPr>
          <p:nvPr/>
        </p:nvSpPr>
        <p:spPr>
          <a:xfrm>
            <a:off x="228600" y="1085850"/>
            <a:ext cx="10953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OBIETTIVO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8301570-95F8-47C4-BFA8-49BDCE97E05C}"/>
              </a:ext>
            </a:extLst>
          </p:cNvPr>
          <p:cNvSpPr>
            <a:spLocks noGrp="1"/>
          </p:cNvSpPr>
          <p:nvPr/>
        </p:nvSpPr>
        <p:spPr>
          <a:xfrm>
            <a:off x="1381125" y="1085850"/>
            <a:ext cx="57816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1F2D36"/>
                </a:solidFill>
              </a:defRPr>
            </a:pPr>
            <a:r>
              <a:rPr sz="1200" b="0">
                <a:solidFill>
                  <a:srgbClr val="1F2D36"/>
                </a:solidFill>
              </a:rPr>
              <a:t>Passare dalla pedalata alla corsa mantenendo direzione e controllo.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57EA423-C524-400F-A0E3-1777854A6E74}"/>
              </a:ext>
            </a:extLst>
          </p:cNvPr>
          <p:cNvSpPr>
            <a:spLocks noGrp="1"/>
          </p:cNvSpPr>
          <p:nvPr/>
        </p:nvSpPr>
        <p:spPr>
          <a:xfrm>
            <a:off x="7524750" y="400050"/>
            <a:ext cx="2571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A3952"/>
                </a:solidFill>
              </a:defRPr>
            </a:pPr>
            <a:r>
              <a:rPr sz="1350" b="1">
                <a:solidFill>
                  <a:srgbClr val="0A3952"/>
                </a:solidFill>
              </a:rPr>
              <a:t>SEQUENZA CHIAVE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EE7845F-2F46-47E9-B9C0-07715BCAAC89}"/>
              </a:ext>
            </a:extLst>
          </p:cNvPr>
          <p:cNvSpPr>
            <a:spLocks noGrp="1"/>
          </p:cNvSpPr>
          <p:nvPr/>
        </p:nvSpPr>
        <p:spPr>
          <a:xfrm>
            <a:off x="7524750" y="638175"/>
            <a:ext cx="266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11820"/>
                </a:solidFill>
              </a:defRPr>
            </a:pPr>
            <a:r>
              <a:rPr sz="1200" b="0">
                <a:solidFill>
                  <a:srgbClr val="111820"/>
                </a:solidFill>
              </a:rPr>
              <a:t>Decido prima, appoggio davanti al corpo e corro già orientato.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47DDAFE-BA60-4DC3-91DE-E78ADDDC4101}"/>
              </a:ext>
            </a:extLst>
          </p:cNvPr>
          <p:cNvSpPr>
            <a:spLocks noGrp="1"/>
          </p:cNvSpPr>
          <p:nvPr/>
        </p:nvSpPr>
        <p:spPr>
          <a:xfrm>
            <a:off x="7524750" y="1066800"/>
            <a:ext cx="2667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0A66B"/>
                </a:solidFill>
              </a:defRPr>
            </a:pPr>
            <a:r>
              <a:rPr sz="1200" b="1">
                <a:solidFill>
                  <a:srgbClr val="00A66B"/>
                </a:solidFill>
              </a:rPr>
              <a:t>SEQUENZA REALE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C3E7D6A-DC7A-4A17-BFA6-C83FA78D4F3B}"/>
              </a:ext>
            </a:extLst>
          </p:cNvPr>
          <p:cNvSpPr>
            <a:spLocks noGrp="1"/>
          </p:cNvSpPr>
          <p:nvPr/>
        </p:nvSpPr>
        <p:spPr>
          <a:xfrm>
            <a:off x="10353675" y="400050"/>
            <a:ext cx="1609725" cy="866775"/>
          </a:xfrm>
          <a:prstGeom prst="rect">
            <a:avLst/>
          </a:prstGeom>
          <a:solidFill>
            <a:srgbClr val="FFFFFF"/>
          </a:solidFill>
          <a:ln w="9525">
            <a:solidFill>
              <a:srgbClr val="8798A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95C0F8D-D353-419B-A738-FD54F801C423}"/>
              </a:ext>
            </a:extLst>
          </p:cNvPr>
          <p:cNvSpPr>
            <a:spLocks noGrp="1"/>
          </p:cNvSpPr>
          <p:nvPr/>
        </p:nvSpPr>
        <p:spPr>
          <a:xfrm>
            <a:off x="10477500" y="438150"/>
            <a:ext cx="13525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LEGENDA</a:t>
            </a: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3D3275DA-49D9-4839-B823-50F1BF5C5C7F}"/>
              </a:ext>
            </a:extLst>
          </p:cNvPr>
          <p:cNvSpPr>
            <a:spLocks noGrp="1"/>
          </p:cNvSpPr>
          <p:nvPr/>
        </p:nvSpPr>
        <p:spPr>
          <a:xfrm>
            <a:off x="10477500" y="676275"/>
            <a:ext cx="123825" cy="1238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A6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F56DD47-FE7B-4C27-86A7-B6DFB2F3B755}"/>
              </a:ext>
            </a:extLst>
          </p:cNvPr>
          <p:cNvSpPr>
            <a:spLocks noGrp="1"/>
          </p:cNvSpPr>
          <p:nvPr/>
        </p:nvSpPr>
        <p:spPr>
          <a:xfrm>
            <a:off x="10677525" y="647700"/>
            <a:ext cx="11715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15212A"/>
                </a:solidFill>
              </a:defRPr>
            </a:pPr>
            <a:r>
              <a:rPr sz="1200" b="1">
                <a:solidFill>
                  <a:srgbClr val="15212A"/>
                </a:solidFill>
              </a:rPr>
              <a:t>CORRETTO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E24D130E-D6A1-464A-8A77-C4A8D9B2E508}"/>
              </a:ext>
            </a:extLst>
          </p:cNvPr>
          <p:cNvSpPr>
            <a:spLocks noGrp="1"/>
          </p:cNvSpPr>
          <p:nvPr/>
        </p:nvSpPr>
        <p:spPr>
          <a:xfrm>
            <a:off x="10477500" y="857250"/>
            <a:ext cx="123825" cy="1238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4B4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3B6A3A6F-F523-484D-A786-8FD7D6F5FC17}"/>
              </a:ext>
            </a:extLst>
          </p:cNvPr>
          <p:cNvSpPr>
            <a:spLocks noGrp="1"/>
          </p:cNvSpPr>
          <p:nvPr/>
        </p:nvSpPr>
        <p:spPr>
          <a:xfrm>
            <a:off x="10677525" y="828675"/>
            <a:ext cx="11715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15212A"/>
                </a:solidFill>
              </a:defRPr>
            </a:pPr>
            <a:r>
              <a:rPr sz="1200" b="0">
                <a:solidFill>
                  <a:srgbClr val="15212A"/>
                </a:solidFill>
              </a:rPr>
              <a:t>ERRORE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0BE558F8-C82C-46DF-B110-4EA56B5CEABB}"/>
              </a:ext>
            </a:extLst>
          </p:cNvPr>
          <p:cNvSpPr>
            <a:spLocks noGrp="1"/>
          </p:cNvSpPr>
          <p:nvPr/>
        </p:nvSpPr>
        <p:spPr>
          <a:xfrm>
            <a:off x="10477500" y="1038225"/>
            <a:ext cx="123825" cy="1238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3314E80-C280-463F-BEEE-69E89DF5607A}"/>
              </a:ext>
            </a:extLst>
          </p:cNvPr>
          <p:cNvSpPr>
            <a:spLocks noGrp="1"/>
          </p:cNvSpPr>
          <p:nvPr/>
        </p:nvSpPr>
        <p:spPr>
          <a:xfrm>
            <a:off x="10677525" y="1009650"/>
            <a:ext cx="11715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15212A"/>
                </a:solidFill>
              </a:defRPr>
            </a:pPr>
            <a:r>
              <a:rPr sz="1200" b="0">
                <a:solidFill>
                  <a:srgbClr val="15212A"/>
                </a:solidFill>
              </a:rPr>
              <a:t>PAROLA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52EE6D61-E095-4EAB-B209-E5F071288895}"/>
              </a:ext>
            </a:extLst>
          </p:cNvPr>
          <p:cNvSpPr>
            <a:spLocks noGrp="1"/>
          </p:cNvSpPr>
          <p:nvPr/>
        </p:nvSpPr>
        <p:spPr>
          <a:xfrm>
            <a:off x="228600" y="1343025"/>
            <a:ext cx="3810000" cy="2695575"/>
          </a:xfrm>
          <a:prstGeom prst="rect">
            <a:avLst/>
          </a:prstGeom>
          <a:solidFill>
            <a:srgbClr val="FFFFFF"/>
          </a:solidFill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D0675BFD-62AC-4FB2-BDDB-2C06018E65B8}"/>
              </a:ext>
            </a:extLst>
          </p:cNvPr>
          <p:cNvSpPr>
            <a:spLocks noGrp="1"/>
          </p:cNvSpPr>
          <p:nvPr/>
        </p:nvSpPr>
        <p:spPr>
          <a:xfrm>
            <a:off x="342900" y="1419225"/>
            <a:ext cx="323850" cy="323850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FD420741-3C5E-44F9-BAF1-88F8B4DC712F}"/>
              </a:ext>
            </a:extLst>
          </p:cNvPr>
          <p:cNvSpPr>
            <a:spLocks noGrp="1"/>
          </p:cNvSpPr>
          <p:nvPr/>
        </p:nvSpPr>
        <p:spPr>
          <a:xfrm>
            <a:off x="342900" y="142875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EFA36453-3E4C-4247-84C1-8E397780D044}"/>
              </a:ext>
            </a:extLst>
          </p:cNvPr>
          <p:cNvSpPr>
            <a:spLocks noGrp="1"/>
          </p:cNvSpPr>
          <p:nvPr/>
        </p:nvSpPr>
        <p:spPr>
          <a:xfrm>
            <a:off x="771525" y="1400175"/>
            <a:ext cx="31527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172A"/>
                </a:solidFill>
              </a:defRPr>
            </a:pPr>
            <a:r>
              <a:rPr sz="1350" b="1">
                <a:solidFill>
                  <a:srgbClr val="07172A"/>
                </a:solidFill>
              </a:rPr>
              <a:t>PREPARO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E2CE7A2E-D3D7-4879-B063-BC65C7FB22E9}"/>
              </a:ext>
            </a:extLst>
          </p:cNvPr>
          <p:cNvSpPr>
            <a:spLocks noGrp="1"/>
          </p:cNvSpPr>
          <p:nvPr/>
        </p:nvSpPr>
        <p:spPr>
          <a:xfrm>
            <a:off x="342900" y="1638300"/>
            <a:ext cx="35814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D2932"/>
                </a:solidFill>
              </a:defRPr>
            </a:pPr>
            <a:r>
              <a:rPr sz="1200" b="0">
                <a:solidFill>
                  <a:srgbClr val="1D2932"/>
                </a:solidFill>
              </a:rPr>
              <a:t>gamba dietro la sella · bici orientata</a:t>
            </a:r>
          </a:p>
        </p:txBody>
      </p:sp>
      <p:pic>
        <p:nvPicPr>
          <p:cNvPr id="152" name="Immagine 151"/>
          <p:cNvPicPr>
            <a:picLocks noChangeAspect="1"/>
          </p:cNvPicPr>
          <p:nvPr/>
        </p:nvPicPr>
        <p:blipFill>
          <a:blip r:embed="rId3"/>
          <a:srcRect l="42" r="42"/>
          <a:stretch>
            <a:fillRect/>
          </a:stretch>
        </p:blipFill>
        <p:spPr>
          <a:xfrm>
            <a:off x="238125" y="2000250"/>
            <a:ext cx="3790950" cy="2028825"/>
          </a:xfrm>
          <a:prstGeom prst="rect">
            <a:avLst/>
          </a:prstGeom>
        </p:spPr>
      </p:pic>
      <p:sp>
        <p:nvSpPr>
          <p:cNvPr id="28" name="Rettangolo 27">
            <a:extLst>
              <a:ext uri="{FF2B5EF4-FFF2-40B4-BE49-F238E27FC236}">
                <a16:creationId xmlns:a16="http://schemas.microsoft.com/office/drawing/2014/main" id="{30282DC7-5CF7-496C-A2D6-FDA7EAAEBB80}"/>
              </a:ext>
            </a:extLst>
          </p:cNvPr>
          <p:cNvSpPr>
            <a:spLocks noGrp="1"/>
          </p:cNvSpPr>
          <p:nvPr/>
        </p:nvSpPr>
        <p:spPr>
          <a:xfrm>
            <a:off x="228600" y="1990725"/>
            <a:ext cx="3810000" cy="2047875"/>
          </a:xfrm>
          <a:prstGeom prst="rect">
            <a:avLst/>
          </a:prstGeom>
          <a:noFill/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74CCF954-4B76-475A-98CD-BA9100B8824D}"/>
              </a:ext>
            </a:extLst>
          </p:cNvPr>
          <p:cNvSpPr>
            <a:spLocks noGrp="1"/>
          </p:cNvSpPr>
          <p:nvPr/>
        </p:nvSpPr>
        <p:spPr>
          <a:xfrm>
            <a:off x="4191000" y="1343025"/>
            <a:ext cx="3810000" cy="2695575"/>
          </a:xfrm>
          <a:prstGeom prst="rect">
            <a:avLst/>
          </a:prstGeom>
          <a:solidFill>
            <a:srgbClr val="FFFFFF"/>
          </a:solidFill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A3D163A0-2B0D-4999-B2B9-E8E7D271154B}"/>
              </a:ext>
            </a:extLst>
          </p:cNvPr>
          <p:cNvSpPr>
            <a:spLocks noGrp="1"/>
          </p:cNvSpPr>
          <p:nvPr/>
        </p:nvSpPr>
        <p:spPr>
          <a:xfrm>
            <a:off x="4305300" y="1419225"/>
            <a:ext cx="323850" cy="323850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E369BFFA-7250-438E-A8B0-3C8F3BDD28A1}"/>
              </a:ext>
            </a:extLst>
          </p:cNvPr>
          <p:cNvSpPr>
            <a:spLocks noGrp="1"/>
          </p:cNvSpPr>
          <p:nvPr/>
        </p:nvSpPr>
        <p:spPr>
          <a:xfrm>
            <a:off x="4305300" y="142875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5B4D7EDB-0B8F-4E1B-AD9C-A4A6271B1BE0}"/>
              </a:ext>
            </a:extLst>
          </p:cNvPr>
          <p:cNvSpPr>
            <a:spLocks noGrp="1"/>
          </p:cNvSpPr>
          <p:nvPr/>
        </p:nvSpPr>
        <p:spPr>
          <a:xfrm>
            <a:off x="4733925" y="1400175"/>
            <a:ext cx="31527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172A"/>
                </a:solidFill>
              </a:defRPr>
            </a:pPr>
            <a:r>
              <a:rPr sz="1350" b="1">
                <a:solidFill>
                  <a:srgbClr val="07172A"/>
                </a:solidFill>
              </a:rPr>
              <a:t>SCENDO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1897C33A-0C1D-4A1D-B407-862406E76713}"/>
              </a:ext>
            </a:extLst>
          </p:cNvPr>
          <p:cNvSpPr>
            <a:spLocks noGrp="1"/>
          </p:cNvSpPr>
          <p:nvPr/>
        </p:nvSpPr>
        <p:spPr>
          <a:xfrm>
            <a:off x="4305300" y="1638300"/>
            <a:ext cx="35814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D2932"/>
                </a:solidFill>
              </a:defRPr>
            </a:pPr>
            <a:r>
              <a:rPr sz="1200" b="0">
                <a:solidFill>
                  <a:srgbClr val="1D2932"/>
                </a:solidFill>
              </a:rPr>
              <a:t>bici vicina · corpo sul lato scelto</a:t>
            </a:r>
          </a:p>
        </p:txBody>
      </p:sp>
      <p:pic>
        <p:nvPicPr>
          <p:cNvPr id="159" name="Immagine 158"/>
          <p:cNvPicPr>
            <a:picLocks noChangeAspect="1"/>
          </p:cNvPicPr>
          <p:nvPr/>
        </p:nvPicPr>
        <p:blipFill>
          <a:blip r:embed="rId4"/>
          <a:srcRect t="9862" b="9862"/>
          <a:stretch>
            <a:fillRect/>
          </a:stretch>
        </p:blipFill>
        <p:spPr>
          <a:xfrm>
            <a:off x="4200525" y="2000250"/>
            <a:ext cx="3790950" cy="2028825"/>
          </a:xfrm>
          <a:prstGeom prst="rect">
            <a:avLst/>
          </a:prstGeom>
        </p:spPr>
      </p:pic>
      <p:sp>
        <p:nvSpPr>
          <p:cNvPr id="35" name="Rettangolo 34">
            <a:extLst>
              <a:ext uri="{FF2B5EF4-FFF2-40B4-BE49-F238E27FC236}">
                <a16:creationId xmlns:a16="http://schemas.microsoft.com/office/drawing/2014/main" id="{7D644DE8-45A3-4161-ABA2-457991034449}"/>
              </a:ext>
            </a:extLst>
          </p:cNvPr>
          <p:cNvSpPr>
            <a:spLocks noGrp="1"/>
          </p:cNvSpPr>
          <p:nvPr/>
        </p:nvSpPr>
        <p:spPr>
          <a:xfrm>
            <a:off x="4191000" y="1990725"/>
            <a:ext cx="3810000" cy="2047875"/>
          </a:xfrm>
          <a:prstGeom prst="rect">
            <a:avLst/>
          </a:prstGeom>
          <a:noFill/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F29748E3-FAA8-4235-AD06-0CEE3A36AB75}"/>
              </a:ext>
            </a:extLst>
          </p:cNvPr>
          <p:cNvSpPr>
            <a:spLocks noGrp="1"/>
          </p:cNvSpPr>
          <p:nvPr/>
        </p:nvSpPr>
        <p:spPr>
          <a:xfrm>
            <a:off x="8153400" y="1343025"/>
            <a:ext cx="3810000" cy="2695575"/>
          </a:xfrm>
          <a:prstGeom prst="rect">
            <a:avLst/>
          </a:prstGeom>
          <a:solidFill>
            <a:srgbClr val="FFFFFF"/>
          </a:solidFill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0688BD03-434B-4766-801C-684C9DABA0A2}"/>
              </a:ext>
            </a:extLst>
          </p:cNvPr>
          <p:cNvSpPr>
            <a:spLocks noGrp="1"/>
          </p:cNvSpPr>
          <p:nvPr/>
        </p:nvSpPr>
        <p:spPr>
          <a:xfrm>
            <a:off x="8267700" y="1419225"/>
            <a:ext cx="323850" cy="323850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2CD1F7C6-A19D-4558-B7C8-21BBD1A60579}"/>
              </a:ext>
            </a:extLst>
          </p:cNvPr>
          <p:cNvSpPr>
            <a:spLocks noGrp="1"/>
          </p:cNvSpPr>
          <p:nvPr/>
        </p:nvSpPr>
        <p:spPr>
          <a:xfrm>
            <a:off x="8267700" y="142875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A2B34F50-DA9D-4C5B-8596-29DE4F290355}"/>
              </a:ext>
            </a:extLst>
          </p:cNvPr>
          <p:cNvSpPr>
            <a:spLocks noGrp="1"/>
          </p:cNvSpPr>
          <p:nvPr/>
        </p:nvSpPr>
        <p:spPr>
          <a:xfrm>
            <a:off x="8696325" y="1400175"/>
            <a:ext cx="31527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172A"/>
                </a:solidFill>
              </a:defRPr>
            </a:pPr>
            <a:r>
              <a:rPr sz="1350" b="1">
                <a:solidFill>
                  <a:srgbClr val="07172A"/>
                </a:solidFill>
              </a:rPr>
              <a:t>CORRO</a:t>
            </a:r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914CE463-A39F-429F-A0A1-7712680F439D}"/>
              </a:ext>
            </a:extLst>
          </p:cNvPr>
          <p:cNvSpPr>
            <a:spLocks noGrp="1"/>
          </p:cNvSpPr>
          <p:nvPr/>
        </p:nvSpPr>
        <p:spPr>
          <a:xfrm>
            <a:off x="8267700" y="1638300"/>
            <a:ext cx="35814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D2932"/>
                </a:solidFill>
              </a:defRPr>
            </a:pPr>
            <a:r>
              <a:rPr sz="1200" b="0">
                <a:solidFill>
                  <a:srgbClr val="1D2932"/>
                </a:solidFill>
              </a:rPr>
              <a:t>corpo al fianco · sguardo avanti</a:t>
            </a:r>
          </a:p>
        </p:txBody>
      </p:sp>
      <p:pic>
        <p:nvPicPr>
          <p:cNvPr id="166" name="Immagine 165"/>
          <p:cNvPicPr>
            <a:picLocks noChangeAspect="1"/>
          </p:cNvPicPr>
          <p:nvPr/>
        </p:nvPicPr>
        <p:blipFill>
          <a:blip r:embed="rId5"/>
          <a:srcRect t="9862" b="9862"/>
          <a:stretch>
            <a:fillRect/>
          </a:stretch>
        </p:blipFill>
        <p:spPr>
          <a:xfrm>
            <a:off x="8162925" y="2000250"/>
            <a:ext cx="3790950" cy="2028825"/>
          </a:xfrm>
          <a:prstGeom prst="rect">
            <a:avLst/>
          </a:prstGeom>
        </p:spPr>
      </p:pic>
      <p:sp>
        <p:nvSpPr>
          <p:cNvPr id="42" name="Rettangolo 41">
            <a:extLst>
              <a:ext uri="{FF2B5EF4-FFF2-40B4-BE49-F238E27FC236}">
                <a16:creationId xmlns:a16="http://schemas.microsoft.com/office/drawing/2014/main" id="{749DFC87-B033-423D-83E7-5BF39902AEFC}"/>
              </a:ext>
            </a:extLst>
          </p:cNvPr>
          <p:cNvSpPr>
            <a:spLocks noGrp="1"/>
          </p:cNvSpPr>
          <p:nvPr/>
        </p:nvSpPr>
        <p:spPr>
          <a:xfrm>
            <a:off x="8153400" y="1990725"/>
            <a:ext cx="3810000" cy="2047875"/>
          </a:xfrm>
          <a:prstGeom prst="rect">
            <a:avLst/>
          </a:prstGeom>
          <a:noFill/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CAAA092C-B1B0-416B-BADA-739415FC3F05}"/>
              </a:ext>
            </a:extLst>
          </p:cNvPr>
          <p:cNvSpPr>
            <a:spLocks noGrp="1"/>
          </p:cNvSpPr>
          <p:nvPr/>
        </p:nvSpPr>
        <p:spPr>
          <a:xfrm>
            <a:off x="228600" y="4152900"/>
            <a:ext cx="241935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D5DD2EEA-61DE-4A1D-A91D-5EFDD9C1FB27}"/>
              </a:ext>
            </a:extLst>
          </p:cNvPr>
          <p:cNvSpPr>
            <a:spLocks noGrp="1"/>
          </p:cNvSpPr>
          <p:nvPr/>
        </p:nvSpPr>
        <p:spPr>
          <a:xfrm>
            <a:off x="228600" y="4152900"/>
            <a:ext cx="2419350" cy="238125"/>
          </a:xfrm>
          <a:prstGeom prst="rect">
            <a:avLst/>
          </a:prstGeom>
          <a:solidFill>
            <a:srgbClr val="0875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CC5BEEDD-9507-4144-A61A-C346109E4BCD}"/>
              </a:ext>
            </a:extLst>
          </p:cNvPr>
          <p:cNvSpPr>
            <a:spLocks noGrp="1"/>
          </p:cNvSpPr>
          <p:nvPr/>
        </p:nvSpPr>
        <p:spPr>
          <a:xfrm>
            <a:off x="342900" y="4171950"/>
            <a:ext cx="21907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PUNTI CHIAVE</a:t>
            </a:r>
          </a:p>
        </p:txBody>
      </p:sp>
      <p:sp>
        <p:nvSpPr>
          <p:cNvPr id="46" name="Ovale 45">
            <a:extLst>
              <a:ext uri="{FF2B5EF4-FFF2-40B4-BE49-F238E27FC236}">
                <a16:creationId xmlns:a16="http://schemas.microsoft.com/office/drawing/2014/main" id="{439AE072-0FBA-497D-A1FA-475885C22A06}"/>
              </a:ext>
            </a:extLst>
          </p:cNvPr>
          <p:cNvSpPr>
            <a:spLocks noGrp="1"/>
          </p:cNvSpPr>
          <p:nvPr/>
        </p:nvSpPr>
        <p:spPr>
          <a:xfrm>
            <a:off x="361950" y="44862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D3BFCB23-17F5-4271-8A39-AD8A46FBC998}"/>
              </a:ext>
            </a:extLst>
          </p:cNvPr>
          <p:cNvSpPr>
            <a:spLocks noGrp="1"/>
          </p:cNvSpPr>
          <p:nvPr/>
        </p:nvSpPr>
        <p:spPr>
          <a:xfrm>
            <a:off x="361950" y="44672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1</a:t>
            </a:r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DBDED37E-76AF-4E9C-AD51-4497BF455DF4}"/>
              </a:ext>
            </a:extLst>
          </p:cNvPr>
          <p:cNvSpPr>
            <a:spLocks noGrp="1"/>
          </p:cNvSpPr>
          <p:nvPr/>
        </p:nvSpPr>
        <p:spPr>
          <a:xfrm>
            <a:off x="647700" y="44577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Sguardo oltre il settore</a:t>
            </a:r>
          </a:p>
        </p:txBody>
      </p:sp>
      <p:sp>
        <p:nvSpPr>
          <p:cNvPr id="49" name="Ovale 48">
            <a:extLst>
              <a:ext uri="{FF2B5EF4-FFF2-40B4-BE49-F238E27FC236}">
                <a16:creationId xmlns:a16="http://schemas.microsoft.com/office/drawing/2014/main" id="{643B02D0-573F-4C23-B254-ABF9E1F6310F}"/>
              </a:ext>
            </a:extLst>
          </p:cNvPr>
          <p:cNvSpPr>
            <a:spLocks noGrp="1"/>
          </p:cNvSpPr>
          <p:nvPr/>
        </p:nvSpPr>
        <p:spPr>
          <a:xfrm>
            <a:off x="361950" y="47910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23E6C7AD-A527-44C2-904F-0341215AF4FC}"/>
              </a:ext>
            </a:extLst>
          </p:cNvPr>
          <p:cNvSpPr>
            <a:spLocks noGrp="1"/>
          </p:cNvSpPr>
          <p:nvPr/>
        </p:nvSpPr>
        <p:spPr>
          <a:xfrm>
            <a:off x="361950" y="47720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2</a:t>
            </a:r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92E3594A-AB7C-4A3B-B190-31BE8473D159}"/>
              </a:ext>
            </a:extLst>
          </p:cNvPr>
          <p:cNvSpPr>
            <a:spLocks noGrp="1"/>
          </p:cNvSpPr>
          <p:nvPr/>
        </p:nvSpPr>
        <p:spPr>
          <a:xfrm>
            <a:off x="647700" y="47625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Mani stabili ai comandi</a:t>
            </a:r>
          </a:p>
        </p:txBody>
      </p:sp>
      <p:sp>
        <p:nvSpPr>
          <p:cNvPr id="52" name="Ovale 51">
            <a:extLst>
              <a:ext uri="{FF2B5EF4-FFF2-40B4-BE49-F238E27FC236}">
                <a16:creationId xmlns:a16="http://schemas.microsoft.com/office/drawing/2014/main" id="{DF697548-F987-4275-B86B-23E545B77912}"/>
              </a:ext>
            </a:extLst>
          </p:cNvPr>
          <p:cNvSpPr>
            <a:spLocks noGrp="1"/>
          </p:cNvSpPr>
          <p:nvPr/>
        </p:nvSpPr>
        <p:spPr>
          <a:xfrm>
            <a:off x="361950" y="50958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C7EFCA62-9FC9-4E24-982C-B85A58F23206}"/>
              </a:ext>
            </a:extLst>
          </p:cNvPr>
          <p:cNvSpPr>
            <a:spLocks noGrp="1"/>
          </p:cNvSpPr>
          <p:nvPr/>
        </p:nvSpPr>
        <p:spPr>
          <a:xfrm>
            <a:off x="361950" y="50768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3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17ED4336-241B-4C72-A0C9-E3B98D5A9C04}"/>
              </a:ext>
            </a:extLst>
          </p:cNvPr>
          <p:cNvSpPr>
            <a:spLocks noGrp="1"/>
          </p:cNvSpPr>
          <p:nvPr/>
        </p:nvSpPr>
        <p:spPr>
          <a:xfrm>
            <a:off x="647700" y="50673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Primo appoggio in avanti</a:t>
            </a:r>
          </a:p>
        </p:txBody>
      </p:sp>
      <p:sp>
        <p:nvSpPr>
          <p:cNvPr id="55" name="Ovale 54">
            <a:extLst>
              <a:ext uri="{FF2B5EF4-FFF2-40B4-BE49-F238E27FC236}">
                <a16:creationId xmlns:a16="http://schemas.microsoft.com/office/drawing/2014/main" id="{8699EFA0-74D1-4A94-9DEE-9F53882C1CCE}"/>
              </a:ext>
            </a:extLst>
          </p:cNvPr>
          <p:cNvSpPr>
            <a:spLocks noGrp="1"/>
          </p:cNvSpPr>
          <p:nvPr/>
        </p:nvSpPr>
        <p:spPr>
          <a:xfrm>
            <a:off x="361950" y="54006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6" name="Rettangolo 55">
            <a:extLst>
              <a:ext uri="{FF2B5EF4-FFF2-40B4-BE49-F238E27FC236}">
                <a16:creationId xmlns:a16="http://schemas.microsoft.com/office/drawing/2014/main" id="{B0269BFB-371D-4BDA-A871-7FD5B79AB2A0}"/>
              </a:ext>
            </a:extLst>
          </p:cNvPr>
          <p:cNvSpPr>
            <a:spLocks noGrp="1"/>
          </p:cNvSpPr>
          <p:nvPr/>
        </p:nvSpPr>
        <p:spPr>
          <a:xfrm>
            <a:off x="361950" y="53816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4</a:t>
            </a:r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349B5A2F-518D-4A4E-882C-DF6FE00F37FB}"/>
              </a:ext>
            </a:extLst>
          </p:cNvPr>
          <p:cNvSpPr>
            <a:spLocks noGrp="1"/>
          </p:cNvSpPr>
          <p:nvPr/>
        </p:nvSpPr>
        <p:spPr>
          <a:xfrm>
            <a:off x="647700" y="53721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Bici vicina e orientata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426674C9-660D-4040-8CEB-26045433349D}"/>
              </a:ext>
            </a:extLst>
          </p:cNvPr>
          <p:cNvSpPr>
            <a:spLocks noGrp="1"/>
          </p:cNvSpPr>
          <p:nvPr/>
        </p:nvSpPr>
        <p:spPr>
          <a:xfrm>
            <a:off x="2762250" y="4152900"/>
            <a:ext cx="449580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AB1B84AE-9DD2-4210-A6A2-4BBB586491DB}"/>
              </a:ext>
            </a:extLst>
          </p:cNvPr>
          <p:cNvSpPr>
            <a:spLocks noGrp="1"/>
          </p:cNvSpPr>
          <p:nvPr/>
        </p:nvSpPr>
        <p:spPr>
          <a:xfrm>
            <a:off x="2762250" y="4152900"/>
            <a:ext cx="4495800" cy="238125"/>
          </a:xfrm>
          <a:prstGeom prst="rect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id="{3396CDAC-E57E-478D-AF93-01561969BC63}"/>
              </a:ext>
            </a:extLst>
          </p:cNvPr>
          <p:cNvSpPr>
            <a:spLocks noGrp="1"/>
          </p:cNvSpPr>
          <p:nvPr/>
        </p:nvSpPr>
        <p:spPr>
          <a:xfrm>
            <a:off x="2876550" y="4171950"/>
            <a:ext cx="42672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ERRORI COMUNI E CORREZIONE</a:t>
            </a:r>
          </a:p>
        </p:txBody>
      </p:sp>
      <p:sp>
        <p:nvSpPr>
          <p:cNvPr id="61" name="Rettangolo 60">
            <a:extLst>
              <a:ext uri="{FF2B5EF4-FFF2-40B4-BE49-F238E27FC236}">
                <a16:creationId xmlns:a16="http://schemas.microsoft.com/office/drawing/2014/main" id="{8F19F9E7-C404-4172-BA6B-0F84D1586796}"/>
              </a:ext>
            </a:extLst>
          </p:cNvPr>
          <p:cNvSpPr>
            <a:spLocks noGrp="1"/>
          </p:cNvSpPr>
          <p:nvPr/>
        </p:nvSpPr>
        <p:spPr>
          <a:xfrm>
            <a:off x="2876550" y="4467225"/>
            <a:ext cx="4267200" cy="561975"/>
          </a:xfrm>
          <a:prstGeom prst="rect">
            <a:avLst/>
          </a:prstGeom>
          <a:solidFill>
            <a:srgbClr val="FCEDEB"/>
          </a:solidFill>
          <a:ln w="9525">
            <a:solidFill>
              <a:srgbClr val="E5B4A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2" name="Ovale 61">
            <a:extLst>
              <a:ext uri="{FF2B5EF4-FFF2-40B4-BE49-F238E27FC236}">
                <a16:creationId xmlns:a16="http://schemas.microsoft.com/office/drawing/2014/main" id="{A862F604-2FB5-4EDC-A6A2-80D797C845DC}"/>
              </a:ext>
            </a:extLst>
          </p:cNvPr>
          <p:cNvSpPr>
            <a:spLocks noGrp="1"/>
          </p:cNvSpPr>
          <p:nvPr/>
        </p:nvSpPr>
        <p:spPr>
          <a:xfrm>
            <a:off x="2971800" y="4562475"/>
            <a:ext cx="228600" cy="228600"/>
          </a:xfrm>
          <a:prstGeom prst="ellipse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8EC6F229-17F3-4136-B9D0-FCADD7ECAA12}"/>
              </a:ext>
            </a:extLst>
          </p:cNvPr>
          <p:cNvSpPr>
            <a:spLocks noGrp="1"/>
          </p:cNvSpPr>
          <p:nvPr/>
        </p:nvSpPr>
        <p:spPr>
          <a:xfrm>
            <a:off x="2971800" y="4533900"/>
            <a:ext cx="228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64" name="Rettangolo 63">
            <a:extLst>
              <a:ext uri="{FF2B5EF4-FFF2-40B4-BE49-F238E27FC236}">
                <a16:creationId xmlns:a16="http://schemas.microsoft.com/office/drawing/2014/main" id="{5212AF48-56C7-4001-96E1-77150F29CD7E}"/>
              </a:ext>
            </a:extLst>
          </p:cNvPr>
          <p:cNvSpPr>
            <a:spLocks noGrp="1"/>
          </p:cNvSpPr>
          <p:nvPr/>
        </p:nvSpPr>
        <p:spPr>
          <a:xfrm>
            <a:off x="3286125" y="4514850"/>
            <a:ext cx="376237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C94B45"/>
                </a:solidFill>
              </a:defRPr>
            </a:pPr>
            <a:r>
              <a:rPr sz="1200" b="1">
                <a:solidFill>
                  <a:srgbClr val="C94B45"/>
                </a:solidFill>
              </a:rPr>
              <a:t>SCENDE TROPPO TARDI</a:t>
            </a:r>
          </a:p>
        </p:txBody>
      </p:sp>
      <p:sp>
        <p:nvSpPr>
          <p:cNvPr id="65" name="Rettangolo 64">
            <a:extLst>
              <a:ext uri="{FF2B5EF4-FFF2-40B4-BE49-F238E27FC236}">
                <a16:creationId xmlns:a16="http://schemas.microsoft.com/office/drawing/2014/main" id="{865B3C46-1F84-4A2C-98EA-33DC7E1A061D}"/>
              </a:ext>
            </a:extLst>
          </p:cNvPr>
          <p:cNvSpPr>
            <a:spLocks noGrp="1"/>
          </p:cNvSpPr>
          <p:nvPr/>
        </p:nvSpPr>
        <p:spPr>
          <a:xfrm>
            <a:off x="3286125" y="4743450"/>
            <a:ext cx="37623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Correggi: anticipa il punto di discesa.</a:t>
            </a:r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2EBAD734-2A73-4093-887E-9B2EAABF389F}"/>
              </a:ext>
            </a:extLst>
          </p:cNvPr>
          <p:cNvSpPr>
            <a:spLocks noGrp="1"/>
          </p:cNvSpPr>
          <p:nvPr/>
        </p:nvSpPr>
        <p:spPr>
          <a:xfrm>
            <a:off x="2876550" y="5105400"/>
            <a:ext cx="4267200" cy="561975"/>
          </a:xfrm>
          <a:prstGeom prst="rect">
            <a:avLst/>
          </a:prstGeom>
          <a:solidFill>
            <a:srgbClr val="FCEDEB"/>
          </a:solidFill>
          <a:ln w="9525">
            <a:solidFill>
              <a:srgbClr val="E5B4A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7" name="Ovale 66">
            <a:extLst>
              <a:ext uri="{FF2B5EF4-FFF2-40B4-BE49-F238E27FC236}">
                <a16:creationId xmlns:a16="http://schemas.microsoft.com/office/drawing/2014/main" id="{B2CB6A3F-91A4-4026-96D4-156813C02B8E}"/>
              </a:ext>
            </a:extLst>
          </p:cNvPr>
          <p:cNvSpPr>
            <a:spLocks noGrp="1"/>
          </p:cNvSpPr>
          <p:nvPr/>
        </p:nvSpPr>
        <p:spPr>
          <a:xfrm>
            <a:off x="2971800" y="5200650"/>
            <a:ext cx="228600" cy="228600"/>
          </a:xfrm>
          <a:prstGeom prst="ellipse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8" name="Rettangolo 67">
            <a:extLst>
              <a:ext uri="{FF2B5EF4-FFF2-40B4-BE49-F238E27FC236}">
                <a16:creationId xmlns:a16="http://schemas.microsoft.com/office/drawing/2014/main" id="{445F3539-463D-4443-9D7B-C547AF8655B2}"/>
              </a:ext>
            </a:extLst>
          </p:cNvPr>
          <p:cNvSpPr>
            <a:spLocks noGrp="1"/>
          </p:cNvSpPr>
          <p:nvPr/>
        </p:nvSpPr>
        <p:spPr>
          <a:xfrm>
            <a:off x="2971800" y="5172075"/>
            <a:ext cx="228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69" name="Rettangolo 68">
            <a:extLst>
              <a:ext uri="{FF2B5EF4-FFF2-40B4-BE49-F238E27FC236}">
                <a16:creationId xmlns:a16="http://schemas.microsoft.com/office/drawing/2014/main" id="{0F361B56-322D-4A49-904B-DBC4ED91FF1D}"/>
              </a:ext>
            </a:extLst>
          </p:cNvPr>
          <p:cNvSpPr>
            <a:spLocks noGrp="1"/>
          </p:cNvSpPr>
          <p:nvPr/>
        </p:nvSpPr>
        <p:spPr>
          <a:xfrm>
            <a:off x="3286125" y="5153025"/>
            <a:ext cx="376237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C94B45"/>
                </a:solidFill>
              </a:defRPr>
            </a:pPr>
            <a:r>
              <a:rPr sz="1200" b="1">
                <a:solidFill>
                  <a:srgbClr val="C94B45"/>
                </a:solidFill>
              </a:rPr>
              <a:t>GUARDA RUOTA O PEDALE</a:t>
            </a:r>
          </a:p>
        </p:txBody>
      </p:sp>
      <p:sp>
        <p:nvSpPr>
          <p:cNvPr id="70" name="Rettangolo 69">
            <a:extLst>
              <a:ext uri="{FF2B5EF4-FFF2-40B4-BE49-F238E27FC236}">
                <a16:creationId xmlns:a16="http://schemas.microsoft.com/office/drawing/2014/main" id="{43ADA938-053F-41B9-BA72-68128545E0DC}"/>
              </a:ext>
            </a:extLst>
          </p:cNvPr>
          <p:cNvSpPr>
            <a:spLocks noGrp="1"/>
          </p:cNvSpPr>
          <p:nvPr/>
        </p:nvSpPr>
        <p:spPr>
          <a:xfrm>
            <a:off x="3286125" y="5381625"/>
            <a:ext cx="37623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Correggi: testa alta, sguardo sull’uscita.</a:t>
            </a:r>
          </a:p>
        </p:txBody>
      </p:sp>
      <p:sp>
        <p:nvSpPr>
          <p:cNvPr id="71" name="Rettangolo 70">
            <a:extLst>
              <a:ext uri="{FF2B5EF4-FFF2-40B4-BE49-F238E27FC236}">
                <a16:creationId xmlns:a16="http://schemas.microsoft.com/office/drawing/2014/main" id="{CE0D360A-1DCD-4093-88A9-73F8B84E27F6}"/>
              </a:ext>
            </a:extLst>
          </p:cNvPr>
          <p:cNvSpPr>
            <a:spLocks noGrp="1"/>
          </p:cNvSpPr>
          <p:nvPr/>
        </p:nvSpPr>
        <p:spPr>
          <a:xfrm>
            <a:off x="7372350" y="4152900"/>
            <a:ext cx="213360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2" name="Rettangolo 71">
            <a:extLst>
              <a:ext uri="{FF2B5EF4-FFF2-40B4-BE49-F238E27FC236}">
                <a16:creationId xmlns:a16="http://schemas.microsoft.com/office/drawing/2014/main" id="{8AA6CE13-17CF-4E32-BC56-8BF7CA3E8BEA}"/>
              </a:ext>
            </a:extLst>
          </p:cNvPr>
          <p:cNvSpPr>
            <a:spLocks noGrp="1"/>
          </p:cNvSpPr>
          <p:nvPr/>
        </p:nvSpPr>
        <p:spPr>
          <a:xfrm>
            <a:off x="7372350" y="4152900"/>
            <a:ext cx="213360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3" name="Rettangolo 72">
            <a:extLst>
              <a:ext uri="{FF2B5EF4-FFF2-40B4-BE49-F238E27FC236}">
                <a16:creationId xmlns:a16="http://schemas.microsoft.com/office/drawing/2014/main" id="{6F2E6247-DE12-436F-BECA-8AD5F89923C4}"/>
              </a:ext>
            </a:extLst>
          </p:cNvPr>
          <p:cNvSpPr>
            <a:spLocks noGrp="1"/>
          </p:cNvSpPr>
          <p:nvPr/>
        </p:nvSpPr>
        <p:spPr>
          <a:xfrm>
            <a:off x="7486650" y="4171950"/>
            <a:ext cx="19050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PAROLE CHIAVE</a:t>
            </a:r>
          </a:p>
        </p:txBody>
      </p:sp>
      <p:sp>
        <p:nvSpPr>
          <p:cNvPr id="74" name="Ovale 73">
            <a:extLst>
              <a:ext uri="{FF2B5EF4-FFF2-40B4-BE49-F238E27FC236}">
                <a16:creationId xmlns:a16="http://schemas.microsoft.com/office/drawing/2014/main" id="{B75E9C69-2BAA-4910-BA17-1B54CB274C5A}"/>
              </a:ext>
            </a:extLst>
          </p:cNvPr>
          <p:cNvSpPr>
            <a:spLocks noGrp="1"/>
          </p:cNvSpPr>
          <p:nvPr/>
        </p:nvSpPr>
        <p:spPr>
          <a:xfrm>
            <a:off x="7505700" y="4495800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4AC3D290-8BA1-4AE9-BCE7-690B8D15C901}"/>
              </a:ext>
            </a:extLst>
          </p:cNvPr>
          <p:cNvSpPr>
            <a:spLocks noGrp="1"/>
          </p:cNvSpPr>
          <p:nvPr/>
        </p:nvSpPr>
        <p:spPr>
          <a:xfrm>
            <a:off x="7505700" y="4476750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•</a:t>
            </a:r>
          </a:p>
        </p:txBody>
      </p:sp>
      <p:sp>
        <p:nvSpPr>
          <p:cNvPr id="76" name="Rettangolo 75">
            <a:extLst>
              <a:ext uri="{FF2B5EF4-FFF2-40B4-BE49-F238E27FC236}">
                <a16:creationId xmlns:a16="http://schemas.microsoft.com/office/drawing/2014/main" id="{7DE3190E-1EB9-42BB-AE5D-3AF935CA3612}"/>
              </a:ext>
            </a:extLst>
          </p:cNvPr>
          <p:cNvSpPr>
            <a:spLocks noGrp="1"/>
          </p:cNvSpPr>
          <p:nvPr/>
        </p:nvSpPr>
        <p:spPr>
          <a:xfrm>
            <a:off x="7791450" y="4467225"/>
            <a:ext cx="15811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Decido prima.</a:t>
            </a:r>
          </a:p>
        </p:txBody>
      </p:sp>
      <p:sp>
        <p:nvSpPr>
          <p:cNvPr id="77" name="Ovale 76">
            <a:extLst>
              <a:ext uri="{FF2B5EF4-FFF2-40B4-BE49-F238E27FC236}">
                <a16:creationId xmlns:a16="http://schemas.microsoft.com/office/drawing/2014/main" id="{EE6D8F9E-5415-4B36-87E4-B2E910EB7270}"/>
              </a:ext>
            </a:extLst>
          </p:cNvPr>
          <p:cNvSpPr>
            <a:spLocks noGrp="1"/>
          </p:cNvSpPr>
          <p:nvPr/>
        </p:nvSpPr>
        <p:spPr>
          <a:xfrm>
            <a:off x="7505700" y="48672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8" name="Rettangolo 77">
            <a:extLst>
              <a:ext uri="{FF2B5EF4-FFF2-40B4-BE49-F238E27FC236}">
                <a16:creationId xmlns:a16="http://schemas.microsoft.com/office/drawing/2014/main" id="{0D0354F2-6DD8-49E2-9956-6AA53A96C675}"/>
              </a:ext>
            </a:extLst>
          </p:cNvPr>
          <p:cNvSpPr>
            <a:spLocks noGrp="1"/>
          </p:cNvSpPr>
          <p:nvPr/>
        </p:nvSpPr>
        <p:spPr>
          <a:xfrm>
            <a:off x="7505700" y="48482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•</a:t>
            </a:r>
          </a:p>
        </p:txBody>
      </p:sp>
      <p:sp>
        <p:nvSpPr>
          <p:cNvPr id="79" name="Rettangolo 78">
            <a:extLst>
              <a:ext uri="{FF2B5EF4-FFF2-40B4-BE49-F238E27FC236}">
                <a16:creationId xmlns:a16="http://schemas.microsoft.com/office/drawing/2014/main" id="{D42D1D62-7556-4623-905E-A41E5E73D5E2}"/>
              </a:ext>
            </a:extLst>
          </p:cNvPr>
          <p:cNvSpPr>
            <a:spLocks noGrp="1"/>
          </p:cNvSpPr>
          <p:nvPr/>
        </p:nvSpPr>
        <p:spPr>
          <a:xfrm>
            <a:off x="7791450" y="4838700"/>
            <a:ext cx="15811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Piede basso.</a:t>
            </a:r>
          </a:p>
        </p:txBody>
      </p:sp>
      <p:sp>
        <p:nvSpPr>
          <p:cNvPr id="80" name="Ovale 79">
            <a:extLst>
              <a:ext uri="{FF2B5EF4-FFF2-40B4-BE49-F238E27FC236}">
                <a16:creationId xmlns:a16="http://schemas.microsoft.com/office/drawing/2014/main" id="{B34BEC44-CE43-4245-ACBC-5CAD7FF84566}"/>
              </a:ext>
            </a:extLst>
          </p:cNvPr>
          <p:cNvSpPr>
            <a:spLocks noGrp="1"/>
          </p:cNvSpPr>
          <p:nvPr/>
        </p:nvSpPr>
        <p:spPr>
          <a:xfrm>
            <a:off x="7505700" y="5238750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1" name="Rettangolo 80">
            <a:extLst>
              <a:ext uri="{FF2B5EF4-FFF2-40B4-BE49-F238E27FC236}">
                <a16:creationId xmlns:a16="http://schemas.microsoft.com/office/drawing/2014/main" id="{355DC2E8-9EF7-4B8A-9F90-199E805CFFF0}"/>
              </a:ext>
            </a:extLst>
          </p:cNvPr>
          <p:cNvSpPr>
            <a:spLocks noGrp="1"/>
          </p:cNvSpPr>
          <p:nvPr/>
        </p:nvSpPr>
        <p:spPr>
          <a:xfrm>
            <a:off x="7505700" y="5219700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•</a:t>
            </a:r>
          </a:p>
        </p:txBody>
      </p:sp>
      <p:sp>
        <p:nvSpPr>
          <p:cNvPr id="82" name="Rettangolo 81">
            <a:extLst>
              <a:ext uri="{FF2B5EF4-FFF2-40B4-BE49-F238E27FC236}">
                <a16:creationId xmlns:a16="http://schemas.microsoft.com/office/drawing/2014/main" id="{9B6F9591-2C1D-4D83-BA0C-68686ABC5A13}"/>
              </a:ext>
            </a:extLst>
          </p:cNvPr>
          <p:cNvSpPr>
            <a:spLocks noGrp="1"/>
          </p:cNvSpPr>
          <p:nvPr/>
        </p:nvSpPr>
        <p:spPr>
          <a:xfrm>
            <a:off x="7791450" y="5210175"/>
            <a:ext cx="15811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Corro in avanti.</a:t>
            </a:r>
          </a:p>
        </p:txBody>
      </p:sp>
      <p:sp>
        <p:nvSpPr>
          <p:cNvPr id="83" name="Rettangolo 82">
            <a:extLst>
              <a:ext uri="{FF2B5EF4-FFF2-40B4-BE49-F238E27FC236}">
                <a16:creationId xmlns:a16="http://schemas.microsoft.com/office/drawing/2014/main" id="{372F587D-78B7-4B6A-984F-5C3866D78A80}"/>
              </a:ext>
            </a:extLst>
          </p:cNvPr>
          <p:cNvSpPr>
            <a:spLocks noGrp="1"/>
          </p:cNvSpPr>
          <p:nvPr/>
        </p:nvSpPr>
        <p:spPr>
          <a:xfrm>
            <a:off x="9620250" y="4152900"/>
            <a:ext cx="234315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4" name="Rettangolo 83">
            <a:extLst>
              <a:ext uri="{FF2B5EF4-FFF2-40B4-BE49-F238E27FC236}">
                <a16:creationId xmlns:a16="http://schemas.microsoft.com/office/drawing/2014/main" id="{A546DB02-73FA-46FD-86BC-3420BDEB1AC2}"/>
              </a:ext>
            </a:extLst>
          </p:cNvPr>
          <p:cNvSpPr>
            <a:spLocks noGrp="1"/>
          </p:cNvSpPr>
          <p:nvPr/>
        </p:nvSpPr>
        <p:spPr>
          <a:xfrm>
            <a:off x="9620250" y="4152900"/>
            <a:ext cx="234315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5" name="Rettangolo 84">
            <a:extLst>
              <a:ext uri="{FF2B5EF4-FFF2-40B4-BE49-F238E27FC236}">
                <a16:creationId xmlns:a16="http://schemas.microsoft.com/office/drawing/2014/main" id="{2AC1BFE0-80C1-48E5-9B6B-D077BC496538}"/>
              </a:ext>
            </a:extLst>
          </p:cNvPr>
          <p:cNvSpPr>
            <a:spLocks noGrp="1"/>
          </p:cNvSpPr>
          <p:nvPr/>
        </p:nvSpPr>
        <p:spPr>
          <a:xfrm>
            <a:off x="9734550" y="4171950"/>
            <a:ext cx="21145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PROGRESSIONE</a:t>
            </a:r>
          </a:p>
        </p:txBody>
      </p:sp>
      <p:sp>
        <p:nvSpPr>
          <p:cNvPr id="86" name="Rettangolo 85">
            <a:extLst>
              <a:ext uri="{FF2B5EF4-FFF2-40B4-BE49-F238E27FC236}">
                <a16:creationId xmlns:a16="http://schemas.microsoft.com/office/drawing/2014/main" id="{BC3B298D-20EE-4859-AB47-B53B61DEA37F}"/>
              </a:ext>
            </a:extLst>
          </p:cNvPr>
          <p:cNvSpPr>
            <a:spLocks noGrp="1"/>
          </p:cNvSpPr>
          <p:nvPr/>
        </p:nvSpPr>
        <p:spPr>
          <a:xfrm>
            <a:off x="9734550" y="4467225"/>
            <a:ext cx="400050" cy="238125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7" name="Rettangolo 86">
            <a:extLst>
              <a:ext uri="{FF2B5EF4-FFF2-40B4-BE49-F238E27FC236}">
                <a16:creationId xmlns:a16="http://schemas.microsoft.com/office/drawing/2014/main" id="{9BB52723-35EB-4894-BEFC-C1F909384DC3}"/>
              </a:ext>
            </a:extLst>
          </p:cNvPr>
          <p:cNvSpPr>
            <a:spLocks noGrp="1"/>
          </p:cNvSpPr>
          <p:nvPr/>
        </p:nvSpPr>
        <p:spPr>
          <a:xfrm>
            <a:off x="9734550" y="447675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L1</a:t>
            </a:r>
          </a:p>
        </p:txBody>
      </p:sp>
      <p:sp>
        <p:nvSpPr>
          <p:cNvPr id="88" name="Rettangolo 87">
            <a:extLst>
              <a:ext uri="{FF2B5EF4-FFF2-40B4-BE49-F238E27FC236}">
                <a16:creationId xmlns:a16="http://schemas.microsoft.com/office/drawing/2014/main" id="{3EB11FD7-3762-44A7-82DE-6E700B6081C5}"/>
              </a:ext>
            </a:extLst>
          </p:cNvPr>
          <p:cNvSpPr>
            <a:spLocks noGrp="1"/>
          </p:cNvSpPr>
          <p:nvPr/>
        </p:nvSpPr>
        <p:spPr>
          <a:xfrm>
            <a:off x="10220325" y="4457700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Da fermo</a:t>
            </a:r>
          </a:p>
        </p:txBody>
      </p:sp>
      <p:sp>
        <p:nvSpPr>
          <p:cNvPr id="89" name="Rettangolo 88">
            <a:extLst>
              <a:ext uri="{FF2B5EF4-FFF2-40B4-BE49-F238E27FC236}">
                <a16:creationId xmlns:a16="http://schemas.microsoft.com/office/drawing/2014/main" id="{B48FCCB3-7D06-4A9A-9764-7CDE6AD0D6DC}"/>
              </a:ext>
            </a:extLst>
          </p:cNvPr>
          <p:cNvSpPr>
            <a:spLocks noGrp="1"/>
          </p:cNvSpPr>
          <p:nvPr/>
        </p:nvSpPr>
        <p:spPr>
          <a:xfrm>
            <a:off x="9734550" y="4762500"/>
            <a:ext cx="400050" cy="238125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0" name="Rettangolo 89">
            <a:extLst>
              <a:ext uri="{FF2B5EF4-FFF2-40B4-BE49-F238E27FC236}">
                <a16:creationId xmlns:a16="http://schemas.microsoft.com/office/drawing/2014/main" id="{9763227C-5D48-4FFB-B729-508C9669515D}"/>
              </a:ext>
            </a:extLst>
          </p:cNvPr>
          <p:cNvSpPr>
            <a:spLocks noGrp="1"/>
          </p:cNvSpPr>
          <p:nvPr/>
        </p:nvSpPr>
        <p:spPr>
          <a:xfrm>
            <a:off x="9734550" y="477202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L2</a:t>
            </a:r>
          </a:p>
        </p:txBody>
      </p:sp>
      <p:sp>
        <p:nvSpPr>
          <p:cNvPr id="91" name="Rettangolo 90">
            <a:extLst>
              <a:ext uri="{FF2B5EF4-FFF2-40B4-BE49-F238E27FC236}">
                <a16:creationId xmlns:a16="http://schemas.microsoft.com/office/drawing/2014/main" id="{AD56B73B-46CD-44DE-A673-94BCE22E3D03}"/>
              </a:ext>
            </a:extLst>
          </p:cNvPr>
          <p:cNvSpPr>
            <a:spLocks noGrp="1"/>
          </p:cNvSpPr>
          <p:nvPr/>
        </p:nvSpPr>
        <p:spPr>
          <a:xfrm>
            <a:off x="10220325" y="4752975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Al passo</a:t>
            </a:r>
          </a:p>
        </p:txBody>
      </p:sp>
      <p:sp>
        <p:nvSpPr>
          <p:cNvPr id="92" name="Rettangolo 91">
            <a:extLst>
              <a:ext uri="{FF2B5EF4-FFF2-40B4-BE49-F238E27FC236}">
                <a16:creationId xmlns:a16="http://schemas.microsoft.com/office/drawing/2014/main" id="{2547B183-963D-4DBD-BA30-9A5D58C74AE1}"/>
              </a:ext>
            </a:extLst>
          </p:cNvPr>
          <p:cNvSpPr>
            <a:spLocks noGrp="1"/>
          </p:cNvSpPr>
          <p:nvPr/>
        </p:nvSpPr>
        <p:spPr>
          <a:xfrm>
            <a:off x="9734550" y="5057775"/>
            <a:ext cx="400050" cy="238125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3" name="Rettangolo 92">
            <a:extLst>
              <a:ext uri="{FF2B5EF4-FFF2-40B4-BE49-F238E27FC236}">
                <a16:creationId xmlns:a16="http://schemas.microsoft.com/office/drawing/2014/main" id="{E48A3EF1-96CC-44E0-9464-64C2D5AFAC2B}"/>
              </a:ext>
            </a:extLst>
          </p:cNvPr>
          <p:cNvSpPr>
            <a:spLocks noGrp="1"/>
          </p:cNvSpPr>
          <p:nvPr/>
        </p:nvSpPr>
        <p:spPr>
          <a:xfrm>
            <a:off x="9734550" y="50673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L3</a:t>
            </a:r>
          </a:p>
        </p:txBody>
      </p:sp>
      <p:sp>
        <p:nvSpPr>
          <p:cNvPr id="94" name="Rettangolo 93">
            <a:extLst>
              <a:ext uri="{FF2B5EF4-FFF2-40B4-BE49-F238E27FC236}">
                <a16:creationId xmlns:a16="http://schemas.microsoft.com/office/drawing/2014/main" id="{935CBC74-5A61-4C61-B80F-AA832094656E}"/>
              </a:ext>
            </a:extLst>
          </p:cNvPr>
          <p:cNvSpPr>
            <a:spLocks noGrp="1"/>
          </p:cNvSpPr>
          <p:nvPr/>
        </p:nvSpPr>
        <p:spPr>
          <a:xfrm>
            <a:off x="10220325" y="5048250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Corsa lenta</a:t>
            </a:r>
          </a:p>
        </p:txBody>
      </p:sp>
      <p:sp>
        <p:nvSpPr>
          <p:cNvPr id="95" name="Rettangolo 94">
            <a:extLst>
              <a:ext uri="{FF2B5EF4-FFF2-40B4-BE49-F238E27FC236}">
                <a16:creationId xmlns:a16="http://schemas.microsoft.com/office/drawing/2014/main" id="{CFA73AE4-FE46-44AD-8C10-E3DBFB93C97A}"/>
              </a:ext>
            </a:extLst>
          </p:cNvPr>
          <p:cNvSpPr>
            <a:spLocks noGrp="1"/>
          </p:cNvSpPr>
          <p:nvPr/>
        </p:nvSpPr>
        <p:spPr>
          <a:xfrm>
            <a:off x="9734550" y="5353050"/>
            <a:ext cx="40005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6" name="Rettangolo 95">
            <a:extLst>
              <a:ext uri="{FF2B5EF4-FFF2-40B4-BE49-F238E27FC236}">
                <a16:creationId xmlns:a16="http://schemas.microsoft.com/office/drawing/2014/main" id="{CBC2B309-4220-40C7-8350-3437AB773F07}"/>
              </a:ext>
            </a:extLst>
          </p:cNvPr>
          <p:cNvSpPr>
            <a:spLocks noGrp="1"/>
          </p:cNvSpPr>
          <p:nvPr/>
        </p:nvSpPr>
        <p:spPr>
          <a:xfrm>
            <a:off x="9734550" y="536257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L4</a:t>
            </a:r>
          </a:p>
        </p:txBody>
      </p:sp>
      <p:sp>
        <p:nvSpPr>
          <p:cNvPr id="97" name="Rettangolo 96">
            <a:extLst>
              <a:ext uri="{FF2B5EF4-FFF2-40B4-BE49-F238E27FC236}">
                <a16:creationId xmlns:a16="http://schemas.microsoft.com/office/drawing/2014/main" id="{DC0E18CF-AB6D-4695-9987-58B1E17B5687}"/>
              </a:ext>
            </a:extLst>
          </p:cNvPr>
          <p:cNvSpPr>
            <a:spLocks noGrp="1"/>
          </p:cNvSpPr>
          <p:nvPr/>
        </p:nvSpPr>
        <p:spPr>
          <a:xfrm>
            <a:off x="10220325" y="5343525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Settore reale</a:t>
            </a:r>
          </a:p>
        </p:txBody>
      </p:sp>
      <p:sp>
        <p:nvSpPr>
          <p:cNvPr id="98" name="Rettangolo 97">
            <a:extLst>
              <a:ext uri="{FF2B5EF4-FFF2-40B4-BE49-F238E27FC236}">
                <a16:creationId xmlns:a16="http://schemas.microsoft.com/office/drawing/2014/main" id="{3CF8DD5B-EC45-4617-967A-E9EEC34A4738}"/>
              </a:ext>
            </a:extLst>
          </p:cNvPr>
          <p:cNvSpPr>
            <a:spLocks noGrp="1"/>
          </p:cNvSpPr>
          <p:nvPr/>
        </p:nvSpPr>
        <p:spPr>
          <a:xfrm>
            <a:off x="228600" y="5924550"/>
            <a:ext cx="4333875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9" name="Rettangolo 98">
            <a:extLst>
              <a:ext uri="{FF2B5EF4-FFF2-40B4-BE49-F238E27FC236}">
                <a16:creationId xmlns:a16="http://schemas.microsoft.com/office/drawing/2014/main" id="{A327E2BF-D637-47AD-8D6F-50BF5A2D5C3B}"/>
              </a:ext>
            </a:extLst>
          </p:cNvPr>
          <p:cNvSpPr>
            <a:spLocks noGrp="1"/>
          </p:cNvSpPr>
          <p:nvPr/>
        </p:nvSpPr>
        <p:spPr>
          <a:xfrm>
            <a:off x="228600" y="5924550"/>
            <a:ext cx="4333875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0" name="Rettangolo 99">
            <a:extLst>
              <a:ext uri="{FF2B5EF4-FFF2-40B4-BE49-F238E27FC236}">
                <a16:creationId xmlns:a16="http://schemas.microsoft.com/office/drawing/2014/main" id="{496F005D-564F-41E4-90A9-817FE53F29A4}"/>
              </a:ext>
            </a:extLst>
          </p:cNvPr>
          <p:cNvSpPr>
            <a:spLocks noGrp="1"/>
          </p:cNvSpPr>
          <p:nvPr/>
        </p:nvSpPr>
        <p:spPr>
          <a:xfrm>
            <a:off x="342900" y="5943600"/>
            <a:ext cx="41052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VERIFICA</a:t>
            </a:r>
          </a:p>
        </p:txBody>
      </p:sp>
      <p:sp>
        <p:nvSpPr>
          <p:cNvPr id="101" name="Rettangolo 100">
            <a:extLst>
              <a:ext uri="{FF2B5EF4-FFF2-40B4-BE49-F238E27FC236}">
                <a16:creationId xmlns:a16="http://schemas.microsoft.com/office/drawing/2014/main" id="{E697E6F4-B7C3-4255-AB24-FAAFAA8D599E}"/>
              </a:ext>
            </a:extLst>
          </p:cNvPr>
          <p:cNvSpPr>
            <a:spLocks noGrp="1"/>
          </p:cNvSpPr>
          <p:nvPr/>
        </p:nvSpPr>
        <p:spPr>
          <a:xfrm>
            <a:off x="361950" y="6200775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02" name="Rettangolo 101">
            <a:extLst>
              <a:ext uri="{FF2B5EF4-FFF2-40B4-BE49-F238E27FC236}">
                <a16:creationId xmlns:a16="http://schemas.microsoft.com/office/drawing/2014/main" id="{4CACE25F-E087-49E0-A31B-841307731E93}"/>
              </a:ext>
            </a:extLst>
          </p:cNvPr>
          <p:cNvSpPr>
            <a:spLocks noGrp="1"/>
          </p:cNvSpPr>
          <p:nvPr/>
        </p:nvSpPr>
        <p:spPr>
          <a:xfrm>
            <a:off x="609600" y="6200775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Ingresso controllato</a:t>
            </a:r>
          </a:p>
        </p:txBody>
      </p:sp>
      <p:sp>
        <p:nvSpPr>
          <p:cNvPr id="103" name="Rettangolo 102">
            <a:extLst>
              <a:ext uri="{FF2B5EF4-FFF2-40B4-BE49-F238E27FC236}">
                <a16:creationId xmlns:a16="http://schemas.microsoft.com/office/drawing/2014/main" id="{703ED701-D2BC-4F86-B026-954C522FE977}"/>
              </a:ext>
            </a:extLst>
          </p:cNvPr>
          <p:cNvSpPr>
            <a:spLocks noGrp="1"/>
          </p:cNvSpPr>
          <p:nvPr/>
        </p:nvSpPr>
        <p:spPr>
          <a:xfrm>
            <a:off x="2438400" y="6200775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04" name="Rettangolo 103">
            <a:extLst>
              <a:ext uri="{FF2B5EF4-FFF2-40B4-BE49-F238E27FC236}">
                <a16:creationId xmlns:a16="http://schemas.microsoft.com/office/drawing/2014/main" id="{9AC3865D-02DC-46E0-AFB3-B339D392418C}"/>
              </a:ext>
            </a:extLst>
          </p:cNvPr>
          <p:cNvSpPr>
            <a:spLocks noGrp="1"/>
          </p:cNvSpPr>
          <p:nvPr/>
        </p:nvSpPr>
        <p:spPr>
          <a:xfrm>
            <a:off x="2686050" y="6200775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Primo passo avanti</a:t>
            </a:r>
          </a:p>
        </p:txBody>
      </p:sp>
      <p:sp>
        <p:nvSpPr>
          <p:cNvPr id="105" name="Rettangolo 104">
            <a:extLst>
              <a:ext uri="{FF2B5EF4-FFF2-40B4-BE49-F238E27FC236}">
                <a16:creationId xmlns:a16="http://schemas.microsoft.com/office/drawing/2014/main" id="{9FC76963-20C9-41B6-9E6E-0B0C6BFE8D53}"/>
              </a:ext>
            </a:extLst>
          </p:cNvPr>
          <p:cNvSpPr>
            <a:spLocks noGrp="1"/>
          </p:cNvSpPr>
          <p:nvPr/>
        </p:nvSpPr>
        <p:spPr>
          <a:xfrm>
            <a:off x="361950" y="6438900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06" name="Rettangolo 105">
            <a:extLst>
              <a:ext uri="{FF2B5EF4-FFF2-40B4-BE49-F238E27FC236}">
                <a16:creationId xmlns:a16="http://schemas.microsoft.com/office/drawing/2014/main" id="{94A2C0C7-BF25-4DBA-BCE9-0F284E0B6D5F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Bici vicina</a:t>
            </a:r>
          </a:p>
        </p:txBody>
      </p:sp>
      <p:sp>
        <p:nvSpPr>
          <p:cNvPr id="107" name="Rettangolo 106">
            <a:extLst>
              <a:ext uri="{FF2B5EF4-FFF2-40B4-BE49-F238E27FC236}">
                <a16:creationId xmlns:a16="http://schemas.microsoft.com/office/drawing/2014/main" id="{86B43173-6203-4F9E-8E68-36E16C43E02E}"/>
              </a:ext>
            </a:extLst>
          </p:cNvPr>
          <p:cNvSpPr>
            <a:spLocks noGrp="1"/>
          </p:cNvSpPr>
          <p:nvPr/>
        </p:nvSpPr>
        <p:spPr>
          <a:xfrm>
            <a:off x="2438400" y="6438900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08" name="Rettangolo 107">
            <a:extLst>
              <a:ext uri="{FF2B5EF4-FFF2-40B4-BE49-F238E27FC236}">
                <a16:creationId xmlns:a16="http://schemas.microsoft.com/office/drawing/2014/main" id="{1074B1CB-9827-490A-9379-D0A01F72F081}"/>
              </a:ext>
            </a:extLst>
          </p:cNvPr>
          <p:cNvSpPr>
            <a:spLocks noGrp="1"/>
          </p:cNvSpPr>
          <p:nvPr/>
        </p:nvSpPr>
        <p:spPr>
          <a:xfrm>
            <a:off x="2686050" y="6438900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Sguardo all’uscita</a:t>
            </a:r>
          </a:p>
        </p:txBody>
      </p:sp>
      <p:sp>
        <p:nvSpPr>
          <p:cNvPr id="109" name="Rettangolo 108">
            <a:extLst>
              <a:ext uri="{FF2B5EF4-FFF2-40B4-BE49-F238E27FC236}">
                <a16:creationId xmlns:a16="http://schemas.microsoft.com/office/drawing/2014/main" id="{849EB83E-EFCA-45FD-8017-B90D615918C2}"/>
              </a:ext>
            </a:extLst>
          </p:cNvPr>
          <p:cNvSpPr>
            <a:spLocks noGrp="1"/>
          </p:cNvSpPr>
          <p:nvPr/>
        </p:nvSpPr>
        <p:spPr>
          <a:xfrm>
            <a:off x="4638675" y="5924550"/>
            <a:ext cx="2581275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0" name="Rettangolo 109">
            <a:extLst>
              <a:ext uri="{FF2B5EF4-FFF2-40B4-BE49-F238E27FC236}">
                <a16:creationId xmlns:a16="http://schemas.microsoft.com/office/drawing/2014/main" id="{46453477-5E3D-4A11-82CF-9F5BE7EF6F3A}"/>
              </a:ext>
            </a:extLst>
          </p:cNvPr>
          <p:cNvSpPr>
            <a:spLocks noGrp="1"/>
          </p:cNvSpPr>
          <p:nvPr/>
        </p:nvSpPr>
        <p:spPr>
          <a:xfrm>
            <a:off x="4638675" y="5924550"/>
            <a:ext cx="2581275" cy="238125"/>
          </a:xfrm>
          <a:prstGeom prst="rect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1" name="Rettangolo 110">
            <a:extLst>
              <a:ext uri="{FF2B5EF4-FFF2-40B4-BE49-F238E27FC236}">
                <a16:creationId xmlns:a16="http://schemas.microsoft.com/office/drawing/2014/main" id="{D2C73383-60F7-4DC2-82D5-8DBF515203EB}"/>
              </a:ext>
            </a:extLst>
          </p:cNvPr>
          <p:cNvSpPr>
            <a:spLocks noGrp="1"/>
          </p:cNvSpPr>
          <p:nvPr/>
        </p:nvSpPr>
        <p:spPr>
          <a:xfrm>
            <a:off x="4752975" y="5943600"/>
            <a:ext cx="23526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STOP DI SICUREZZA</a:t>
            </a:r>
          </a:p>
        </p:txBody>
      </p:sp>
      <p:sp>
        <p:nvSpPr>
          <p:cNvPr id="112" name="Rettangolo 111">
            <a:extLst>
              <a:ext uri="{FF2B5EF4-FFF2-40B4-BE49-F238E27FC236}">
                <a16:creationId xmlns:a16="http://schemas.microsoft.com/office/drawing/2014/main" id="{BF29F303-295A-4CE3-939F-C85BBF811BCA}"/>
              </a:ext>
            </a:extLst>
          </p:cNvPr>
          <p:cNvSpPr>
            <a:spLocks noGrp="1"/>
          </p:cNvSpPr>
          <p:nvPr/>
        </p:nvSpPr>
        <p:spPr>
          <a:xfrm>
            <a:off x="4762500" y="6200775"/>
            <a:ext cx="2333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Rallenta se fondo, spazio o traffico non garantiscono controllo.</a:t>
            </a:r>
          </a:p>
        </p:txBody>
      </p:sp>
      <p:sp>
        <p:nvSpPr>
          <p:cNvPr id="113" name="Rettangolo 112">
            <a:extLst>
              <a:ext uri="{FF2B5EF4-FFF2-40B4-BE49-F238E27FC236}">
                <a16:creationId xmlns:a16="http://schemas.microsoft.com/office/drawing/2014/main" id="{766C0565-C61C-4BA0-BE53-5821EB684F60}"/>
              </a:ext>
            </a:extLst>
          </p:cNvPr>
          <p:cNvSpPr>
            <a:spLocks noGrp="1"/>
          </p:cNvSpPr>
          <p:nvPr/>
        </p:nvSpPr>
        <p:spPr>
          <a:xfrm>
            <a:off x="7296150" y="5924550"/>
            <a:ext cx="228600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4" name="Rettangolo 113">
            <a:extLst>
              <a:ext uri="{FF2B5EF4-FFF2-40B4-BE49-F238E27FC236}">
                <a16:creationId xmlns:a16="http://schemas.microsoft.com/office/drawing/2014/main" id="{9735153C-B88E-4565-B979-D6218BB80251}"/>
              </a:ext>
            </a:extLst>
          </p:cNvPr>
          <p:cNvSpPr>
            <a:spLocks noGrp="1"/>
          </p:cNvSpPr>
          <p:nvPr/>
        </p:nvSpPr>
        <p:spPr>
          <a:xfrm>
            <a:off x="7296150" y="5924550"/>
            <a:ext cx="228600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5" name="Rettangolo 114">
            <a:extLst>
              <a:ext uri="{FF2B5EF4-FFF2-40B4-BE49-F238E27FC236}">
                <a16:creationId xmlns:a16="http://schemas.microsoft.com/office/drawing/2014/main" id="{1424FF07-33A4-4951-8D69-D09F52E88743}"/>
              </a:ext>
            </a:extLst>
          </p:cNvPr>
          <p:cNvSpPr>
            <a:spLocks noGrp="1"/>
          </p:cNvSpPr>
          <p:nvPr/>
        </p:nvSpPr>
        <p:spPr>
          <a:xfrm>
            <a:off x="7410450" y="5943600"/>
            <a:ext cx="20574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ESERCIZIO</a:t>
            </a:r>
          </a:p>
        </p:txBody>
      </p:sp>
      <p:sp>
        <p:nvSpPr>
          <p:cNvPr id="116" name="Rettangolo 115">
            <a:extLst>
              <a:ext uri="{FF2B5EF4-FFF2-40B4-BE49-F238E27FC236}">
                <a16:creationId xmlns:a16="http://schemas.microsoft.com/office/drawing/2014/main" id="{95B00803-1390-4852-A306-A8C20FB6116E}"/>
              </a:ext>
            </a:extLst>
          </p:cNvPr>
          <p:cNvSpPr>
            <a:spLocks noGrp="1"/>
          </p:cNvSpPr>
          <p:nvPr/>
        </p:nvSpPr>
        <p:spPr>
          <a:xfrm>
            <a:off x="7419975" y="6200775"/>
            <a:ext cx="20383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Discesa su riferimento a terra; poi settore semplice.</a:t>
            </a:r>
          </a:p>
        </p:txBody>
      </p:sp>
      <p:sp>
        <p:nvSpPr>
          <p:cNvPr id="117" name="Rettangolo 116">
            <a:extLst>
              <a:ext uri="{FF2B5EF4-FFF2-40B4-BE49-F238E27FC236}">
                <a16:creationId xmlns:a16="http://schemas.microsoft.com/office/drawing/2014/main" id="{7FD60286-248B-4F3A-9CD7-55EBB876D477}"/>
              </a:ext>
            </a:extLst>
          </p:cNvPr>
          <p:cNvSpPr>
            <a:spLocks noGrp="1"/>
          </p:cNvSpPr>
          <p:nvPr/>
        </p:nvSpPr>
        <p:spPr>
          <a:xfrm>
            <a:off x="9658350" y="5924550"/>
            <a:ext cx="230505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8" name="Rettangolo 117">
            <a:extLst>
              <a:ext uri="{FF2B5EF4-FFF2-40B4-BE49-F238E27FC236}">
                <a16:creationId xmlns:a16="http://schemas.microsoft.com/office/drawing/2014/main" id="{BD448402-2E29-49DD-9119-AAC972D2A886}"/>
              </a:ext>
            </a:extLst>
          </p:cNvPr>
          <p:cNvSpPr>
            <a:spLocks noGrp="1"/>
          </p:cNvSpPr>
          <p:nvPr/>
        </p:nvSpPr>
        <p:spPr>
          <a:xfrm>
            <a:off x="9658350" y="5924550"/>
            <a:ext cx="230505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9" name="Rettangolo 118">
            <a:extLst>
              <a:ext uri="{FF2B5EF4-FFF2-40B4-BE49-F238E27FC236}">
                <a16:creationId xmlns:a16="http://schemas.microsoft.com/office/drawing/2014/main" id="{41731A9C-816F-4326-B5CF-910522DFCC57}"/>
              </a:ext>
            </a:extLst>
          </p:cNvPr>
          <p:cNvSpPr>
            <a:spLocks noGrp="1"/>
          </p:cNvSpPr>
          <p:nvPr/>
        </p:nvSpPr>
        <p:spPr>
          <a:xfrm>
            <a:off x="9772650" y="5943600"/>
            <a:ext cx="20764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COLLEGATO A</a:t>
            </a:r>
          </a:p>
        </p:txBody>
      </p:sp>
      <p:sp>
        <p:nvSpPr>
          <p:cNvPr id="120" name="Rettangolo 119">
            <a:extLst>
              <a:ext uri="{FF2B5EF4-FFF2-40B4-BE49-F238E27FC236}">
                <a16:creationId xmlns:a16="http://schemas.microsoft.com/office/drawing/2014/main" id="{B07A08EA-21E5-4A71-991E-8B0FDA110C7D}"/>
              </a:ext>
            </a:extLst>
          </p:cNvPr>
          <p:cNvSpPr>
            <a:spLocks noGrp="1"/>
          </p:cNvSpPr>
          <p:nvPr/>
        </p:nvSpPr>
        <p:spPr>
          <a:xfrm>
            <a:off x="9782175" y="6191250"/>
            <a:ext cx="2057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TX-04  OSTACOLI</a:t>
            </a:r>
          </a:p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TX-05  RISALITA</a:t>
            </a:r>
          </a:p>
        </p:txBody>
      </p:sp>
      <p:sp>
        <p:nvSpPr>
          <p:cNvPr id="121" name="Rettangolo 120">
            <a:extLst>
              <a:ext uri="{FF2B5EF4-FFF2-40B4-BE49-F238E27FC236}">
                <a16:creationId xmlns:a16="http://schemas.microsoft.com/office/drawing/2014/main" id="{000E709E-AC2D-4C20-B4C6-8CB70FA97819}"/>
              </a:ext>
            </a:extLst>
          </p:cNvPr>
          <p:cNvSpPr>
            <a:spLocks noGrp="1"/>
          </p:cNvSpPr>
          <p:nvPr/>
        </p:nvSpPr>
        <p:spPr>
          <a:xfrm>
            <a:off x="11506200" y="5943600"/>
            <a:ext cx="4000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550910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ttangolo 121">
            <a:extLst>
              <a:ext uri="{FF2B5EF4-FFF2-40B4-BE49-F238E27FC236}">
                <a16:creationId xmlns:a16="http://schemas.microsoft.com/office/drawing/2014/main" id="{ABB498F2-3BC9-4D7C-AC6A-FF207D2E6AF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rgbClr val="061A2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E90B6E3-5AD9-49ED-98FB-DC752A066E68}"/>
              </a:ext>
            </a:extLst>
          </p:cNvPr>
          <p:cNvSpPr>
            <a:spLocks noGrp="1"/>
          </p:cNvSpPr>
          <p:nvPr/>
        </p:nvSpPr>
        <p:spPr>
          <a:xfrm>
            <a:off x="228600" y="28575"/>
            <a:ext cx="2952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CALL 2  •  GUIDA E OSTACOLI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7EA1F09-77CF-4B9B-A969-524E5CEF88C9}"/>
              </a:ext>
            </a:extLst>
          </p:cNvPr>
          <p:cNvSpPr>
            <a:spLocks noGrp="1"/>
          </p:cNvSpPr>
          <p:nvPr/>
        </p:nvSpPr>
        <p:spPr>
          <a:xfrm>
            <a:off x="3429000" y="28575"/>
            <a:ext cx="533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MANUALE TECNICO CICLOCROSS GIOVANILE 2026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B93C354-7E55-4120-A6B6-09EC6257C4BE}"/>
              </a:ext>
            </a:extLst>
          </p:cNvPr>
          <p:cNvSpPr>
            <a:spLocks noGrp="1"/>
          </p:cNvSpPr>
          <p:nvPr/>
        </p:nvSpPr>
        <p:spPr>
          <a:xfrm>
            <a:off x="9048750" y="28575"/>
            <a:ext cx="29146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LIVELLO 2  •  GESTO TECNICO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D214C0D2-61B6-4736-98DF-6A00BC2FBBEA}"/>
              </a:ext>
            </a:extLst>
          </p:cNvPr>
          <p:cNvSpPr>
            <a:spLocks noGrp="1"/>
          </p:cNvSpPr>
          <p:nvPr/>
        </p:nvSpPr>
        <p:spPr>
          <a:xfrm>
            <a:off x="228600" y="409575"/>
            <a:ext cx="1162050" cy="409575"/>
          </a:xfrm>
          <a:prstGeom prst="roundRect">
            <a:avLst>
              <a:gd name="adj" fmla="val 18605"/>
            </a:avLst>
          </a:prstGeom>
          <a:solidFill>
            <a:srgbClr val="00A6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E0A08E5-29B5-46E6-8916-5AA6B3C805E5}"/>
              </a:ext>
            </a:extLst>
          </p:cNvPr>
          <p:cNvSpPr>
            <a:spLocks noGrp="1"/>
          </p:cNvSpPr>
          <p:nvPr/>
        </p:nvSpPr>
        <p:spPr>
          <a:xfrm>
            <a:off x="228600" y="428625"/>
            <a:ext cx="116205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TX-02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B20468C-BA33-461B-8EF3-DC542E2D4A06}"/>
              </a:ext>
            </a:extLst>
          </p:cNvPr>
          <p:cNvSpPr>
            <a:spLocks noGrp="1"/>
          </p:cNvSpPr>
          <p:nvPr/>
        </p:nvSpPr>
        <p:spPr>
          <a:xfrm>
            <a:off x="1524000" y="371475"/>
            <a:ext cx="571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07172A"/>
                </a:solidFill>
              </a:defRPr>
            </a:pPr>
            <a:r>
              <a:rPr sz="2775" b="1">
                <a:solidFill>
                  <a:srgbClr val="07172A"/>
                </a:solidFill>
              </a:rPr>
              <a:t>TRASPORTO A SPALLA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BE3F7E6-E8A4-46BE-843D-D95E3B3DFDAC}"/>
              </a:ext>
            </a:extLst>
          </p:cNvPr>
          <p:cNvSpPr>
            <a:spLocks noGrp="1"/>
          </p:cNvSpPr>
          <p:nvPr/>
        </p:nvSpPr>
        <p:spPr>
          <a:xfrm>
            <a:off x="228600" y="838200"/>
            <a:ext cx="70104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C94B45"/>
                </a:solidFill>
              </a:defRPr>
            </a:pPr>
            <a:r>
              <a:rPr sz="1425" b="1">
                <a:solidFill>
                  <a:srgbClr val="C94B45"/>
                </a:solidFill>
              </a:rPr>
              <a:t>TRASPORTARE LA BICI SENZA FARLA OSCILLARE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90B93FD-2794-4BD4-AC4E-620CDD353C41}"/>
              </a:ext>
            </a:extLst>
          </p:cNvPr>
          <p:cNvSpPr>
            <a:spLocks noGrp="1"/>
          </p:cNvSpPr>
          <p:nvPr/>
        </p:nvSpPr>
        <p:spPr>
          <a:xfrm>
            <a:off x="228600" y="1085850"/>
            <a:ext cx="10953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OBIETTIVO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BD906AA-06FB-489D-9D9F-3AAE56B5E5BF}"/>
              </a:ext>
            </a:extLst>
          </p:cNvPr>
          <p:cNvSpPr>
            <a:spLocks noGrp="1"/>
          </p:cNvSpPr>
          <p:nvPr/>
        </p:nvSpPr>
        <p:spPr>
          <a:xfrm>
            <a:off x="1381125" y="1085850"/>
            <a:ext cx="57816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1F2D36"/>
                </a:solidFill>
              </a:defRPr>
            </a:pPr>
            <a:r>
              <a:rPr sz="1200" b="0">
                <a:solidFill>
                  <a:srgbClr val="1F2D36"/>
                </a:solidFill>
              </a:rPr>
              <a:t>Stabilizzare la bici vicino al baricentro lasciando liberi sguardo, corsa e spazio.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141692F-10C3-438C-950B-5509691FF887}"/>
              </a:ext>
            </a:extLst>
          </p:cNvPr>
          <p:cNvSpPr>
            <a:spLocks noGrp="1"/>
          </p:cNvSpPr>
          <p:nvPr/>
        </p:nvSpPr>
        <p:spPr>
          <a:xfrm>
            <a:off x="7524750" y="400050"/>
            <a:ext cx="2571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A3952"/>
                </a:solidFill>
              </a:defRPr>
            </a:pPr>
            <a:r>
              <a:rPr sz="1350" b="1">
                <a:solidFill>
                  <a:srgbClr val="0A3952"/>
                </a:solidFill>
              </a:rPr>
              <a:t>ASSETTO CHIAVE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E68CF9E-10ED-4EF2-BD39-DA5C3AA635AA}"/>
              </a:ext>
            </a:extLst>
          </p:cNvPr>
          <p:cNvSpPr>
            <a:spLocks noGrp="1"/>
          </p:cNvSpPr>
          <p:nvPr/>
        </p:nvSpPr>
        <p:spPr>
          <a:xfrm>
            <a:off x="7524750" y="638175"/>
            <a:ext cx="266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11820"/>
                </a:solidFill>
              </a:defRPr>
            </a:pPr>
            <a:r>
              <a:rPr sz="1200" b="0">
                <a:solidFill>
                  <a:srgbClr val="111820"/>
                </a:solidFill>
              </a:rPr>
              <a:t>Presa al telaio, bici vicina al corpo, appoggio stabile.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81503B7-3978-4206-AC22-3463DF0A4FA9}"/>
              </a:ext>
            </a:extLst>
          </p:cNvPr>
          <p:cNvSpPr>
            <a:spLocks noGrp="1"/>
          </p:cNvSpPr>
          <p:nvPr/>
        </p:nvSpPr>
        <p:spPr>
          <a:xfrm>
            <a:off x="7524750" y="1066800"/>
            <a:ext cx="2667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C94B45"/>
                </a:solidFill>
              </a:defRPr>
            </a:pPr>
            <a:r>
              <a:rPr sz="1200" b="1">
                <a:solidFill>
                  <a:srgbClr val="C94B45"/>
                </a:solidFill>
              </a:rPr>
              <a:t>CONFRONTO, NON SEQUENZA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0A065AD-0B78-4918-AF6B-FA4CB44AEE0A}"/>
              </a:ext>
            </a:extLst>
          </p:cNvPr>
          <p:cNvSpPr>
            <a:spLocks noGrp="1"/>
          </p:cNvSpPr>
          <p:nvPr/>
        </p:nvSpPr>
        <p:spPr>
          <a:xfrm>
            <a:off x="10353675" y="400050"/>
            <a:ext cx="1609725" cy="866775"/>
          </a:xfrm>
          <a:prstGeom prst="rect">
            <a:avLst/>
          </a:prstGeom>
          <a:solidFill>
            <a:srgbClr val="FFFFFF"/>
          </a:solidFill>
          <a:ln w="9525">
            <a:solidFill>
              <a:srgbClr val="8798A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4920B8A-46E7-4D5C-B600-5BBB476F4130}"/>
              </a:ext>
            </a:extLst>
          </p:cNvPr>
          <p:cNvSpPr>
            <a:spLocks noGrp="1"/>
          </p:cNvSpPr>
          <p:nvPr/>
        </p:nvSpPr>
        <p:spPr>
          <a:xfrm>
            <a:off x="10477500" y="438150"/>
            <a:ext cx="13525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LEGENDA</a:t>
            </a: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0E8402C0-4B93-44F0-9284-FAA41357A7D4}"/>
              </a:ext>
            </a:extLst>
          </p:cNvPr>
          <p:cNvSpPr>
            <a:spLocks noGrp="1"/>
          </p:cNvSpPr>
          <p:nvPr/>
        </p:nvSpPr>
        <p:spPr>
          <a:xfrm>
            <a:off x="10477500" y="676275"/>
            <a:ext cx="123825" cy="1238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A6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CACFFD0-8904-489C-8621-CA3FD0B5CE54}"/>
              </a:ext>
            </a:extLst>
          </p:cNvPr>
          <p:cNvSpPr>
            <a:spLocks noGrp="1"/>
          </p:cNvSpPr>
          <p:nvPr/>
        </p:nvSpPr>
        <p:spPr>
          <a:xfrm>
            <a:off x="10677525" y="647700"/>
            <a:ext cx="11715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15212A"/>
                </a:solidFill>
              </a:defRPr>
            </a:pPr>
            <a:r>
              <a:rPr sz="1200" b="1">
                <a:solidFill>
                  <a:srgbClr val="15212A"/>
                </a:solidFill>
              </a:rPr>
              <a:t>CORRETTO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301D4539-31D0-4203-8BCC-877A520E7658}"/>
              </a:ext>
            </a:extLst>
          </p:cNvPr>
          <p:cNvSpPr>
            <a:spLocks noGrp="1"/>
          </p:cNvSpPr>
          <p:nvPr/>
        </p:nvSpPr>
        <p:spPr>
          <a:xfrm>
            <a:off x="10477500" y="857250"/>
            <a:ext cx="123825" cy="1238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4B4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ACA21FF-AB6F-4369-8BEE-F8D793C4B2B1}"/>
              </a:ext>
            </a:extLst>
          </p:cNvPr>
          <p:cNvSpPr>
            <a:spLocks noGrp="1"/>
          </p:cNvSpPr>
          <p:nvPr/>
        </p:nvSpPr>
        <p:spPr>
          <a:xfrm>
            <a:off x="10677525" y="828675"/>
            <a:ext cx="11715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15212A"/>
                </a:solidFill>
              </a:defRPr>
            </a:pPr>
            <a:r>
              <a:rPr sz="1200" b="0">
                <a:solidFill>
                  <a:srgbClr val="15212A"/>
                </a:solidFill>
              </a:rPr>
              <a:t>ERRORE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397FF0DF-9AFD-4CF7-BABC-2AFD4354AAAF}"/>
              </a:ext>
            </a:extLst>
          </p:cNvPr>
          <p:cNvSpPr>
            <a:spLocks noGrp="1"/>
          </p:cNvSpPr>
          <p:nvPr/>
        </p:nvSpPr>
        <p:spPr>
          <a:xfrm>
            <a:off x="10477500" y="1038225"/>
            <a:ext cx="123825" cy="1238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20A4B27-84CC-443A-AD2A-E6D4FCF80107}"/>
              </a:ext>
            </a:extLst>
          </p:cNvPr>
          <p:cNvSpPr>
            <a:spLocks noGrp="1"/>
          </p:cNvSpPr>
          <p:nvPr/>
        </p:nvSpPr>
        <p:spPr>
          <a:xfrm>
            <a:off x="10677525" y="1009650"/>
            <a:ext cx="11715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15212A"/>
                </a:solidFill>
              </a:defRPr>
            </a:pPr>
            <a:r>
              <a:rPr sz="1200" b="0">
                <a:solidFill>
                  <a:srgbClr val="15212A"/>
                </a:solidFill>
              </a:rPr>
              <a:t>PAROLA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FF8C2DA-17D7-48EB-B6EA-B100702991EA}"/>
              </a:ext>
            </a:extLst>
          </p:cNvPr>
          <p:cNvSpPr>
            <a:spLocks noGrp="1"/>
          </p:cNvSpPr>
          <p:nvPr/>
        </p:nvSpPr>
        <p:spPr>
          <a:xfrm>
            <a:off x="228600" y="1343025"/>
            <a:ext cx="3810000" cy="2695575"/>
          </a:xfrm>
          <a:prstGeom prst="rect">
            <a:avLst/>
          </a:prstGeom>
          <a:solidFill>
            <a:srgbClr val="FFFFFF"/>
          </a:solidFill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11EA3BF2-C813-4423-820A-047262715C47}"/>
              </a:ext>
            </a:extLst>
          </p:cNvPr>
          <p:cNvSpPr>
            <a:spLocks noGrp="1"/>
          </p:cNvSpPr>
          <p:nvPr/>
        </p:nvSpPr>
        <p:spPr>
          <a:xfrm>
            <a:off x="342900" y="1419225"/>
            <a:ext cx="323850" cy="323850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101B2EB6-ECB4-4B9F-9490-9924A47989FB}"/>
              </a:ext>
            </a:extLst>
          </p:cNvPr>
          <p:cNvSpPr>
            <a:spLocks noGrp="1"/>
          </p:cNvSpPr>
          <p:nvPr/>
        </p:nvSpPr>
        <p:spPr>
          <a:xfrm>
            <a:off x="342900" y="142875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615C0186-52C8-447A-B867-4AAE2BEC422B}"/>
              </a:ext>
            </a:extLst>
          </p:cNvPr>
          <p:cNvSpPr>
            <a:spLocks noGrp="1"/>
          </p:cNvSpPr>
          <p:nvPr/>
        </p:nvSpPr>
        <p:spPr>
          <a:xfrm>
            <a:off x="771525" y="1400175"/>
            <a:ext cx="31527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172A"/>
                </a:solidFill>
              </a:defRPr>
            </a:pPr>
            <a:r>
              <a:rPr sz="1350" b="1">
                <a:solidFill>
                  <a:srgbClr val="07172A"/>
                </a:solidFill>
              </a:rPr>
              <a:t>PRESA AL TELAIO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AEE10696-804F-4AC2-A0F3-E34667CC9D51}"/>
              </a:ext>
            </a:extLst>
          </p:cNvPr>
          <p:cNvSpPr>
            <a:spLocks noGrp="1"/>
          </p:cNvSpPr>
          <p:nvPr/>
        </p:nvSpPr>
        <p:spPr>
          <a:xfrm>
            <a:off x="342900" y="1638300"/>
            <a:ext cx="35814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D2932"/>
                </a:solidFill>
              </a:defRPr>
            </a:pPr>
            <a:r>
              <a:rPr sz="1200" b="0">
                <a:solidFill>
                  <a:srgbClr val="1D2932"/>
                </a:solidFill>
              </a:rPr>
              <a:t>telaio controllato · ruote lontane dalle gambe</a:t>
            </a:r>
          </a:p>
        </p:txBody>
      </p:sp>
      <p:pic>
        <p:nvPicPr>
          <p:cNvPr id="152" name="Immagine 151"/>
          <p:cNvPicPr>
            <a:picLocks noChangeAspect="1"/>
          </p:cNvPicPr>
          <p:nvPr/>
        </p:nvPicPr>
        <p:blipFill>
          <a:blip r:embed="rId3"/>
          <a:srcRect t="2429" b="2429"/>
          <a:stretch>
            <a:fillRect/>
          </a:stretch>
        </p:blipFill>
        <p:spPr>
          <a:xfrm>
            <a:off x="238125" y="2000250"/>
            <a:ext cx="3790950" cy="2028825"/>
          </a:xfrm>
          <a:prstGeom prst="rect">
            <a:avLst/>
          </a:prstGeom>
        </p:spPr>
      </p:pic>
      <p:sp>
        <p:nvSpPr>
          <p:cNvPr id="28" name="Rettangolo 27">
            <a:extLst>
              <a:ext uri="{FF2B5EF4-FFF2-40B4-BE49-F238E27FC236}">
                <a16:creationId xmlns:a16="http://schemas.microsoft.com/office/drawing/2014/main" id="{FF02FECB-D089-45DD-8B78-363823494B89}"/>
              </a:ext>
            </a:extLst>
          </p:cNvPr>
          <p:cNvSpPr>
            <a:spLocks noGrp="1"/>
          </p:cNvSpPr>
          <p:nvPr/>
        </p:nvSpPr>
        <p:spPr>
          <a:xfrm>
            <a:off x="228600" y="1990725"/>
            <a:ext cx="3810000" cy="2047875"/>
          </a:xfrm>
          <a:prstGeom prst="rect">
            <a:avLst/>
          </a:prstGeom>
          <a:noFill/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F51504F3-81AF-4414-8792-812B2A21349B}"/>
              </a:ext>
            </a:extLst>
          </p:cNvPr>
          <p:cNvSpPr>
            <a:spLocks noGrp="1"/>
          </p:cNvSpPr>
          <p:nvPr/>
        </p:nvSpPr>
        <p:spPr>
          <a:xfrm>
            <a:off x="4191000" y="1343025"/>
            <a:ext cx="3810000" cy="2695575"/>
          </a:xfrm>
          <a:prstGeom prst="rect">
            <a:avLst/>
          </a:prstGeom>
          <a:solidFill>
            <a:srgbClr val="FFFFFF"/>
          </a:solidFill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D9291E69-0329-4BA7-83FD-DCD169A63C96}"/>
              </a:ext>
            </a:extLst>
          </p:cNvPr>
          <p:cNvSpPr>
            <a:spLocks noGrp="1"/>
          </p:cNvSpPr>
          <p:nvPr/>
        </p:nvSpPr>
        <p:spPr>
          <a:xfrm>
            <a:off x="4305300" y="1419225"/>
            <a:ext cx="323850" cy="323850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D675956E-3080-4166-A2DC-D9A9D3F48C24}"/>
              </a:ext>
            </a:extLst>
          </p:cNvPr>
          <p:cNvSpPr>
            <a:spLocks noGrp="1"/>
          </p:cNvSpPr>
          <p:nvPr/>
        </p:nvSpPr>
        <p:spPr>
          <a:xfrm>
            <a:off x="4305300" y="142875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2E6F3D56-57B9-4A13-8221-2C1C356C4CB8}"/>
              </a:ext>
            </a:extLst>
          </p:cNvPr>
          <p:cNvSpPr>
            <a:spLocks noGrp="1"/>
          </p:cNvSpPr>
          <p:nvPr/>
        </p:nvSpPr>
        <p:spPr>
          <a:xfrm>
            <a:off x="4733925" y="1400175"/>
            <a:ext cx="31527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172A"/>
                </a:solidFill>
              </a:defRPr>
            </a:pPr>
            <a:r>
              <a:rPr sz="1350" b="1">
                <a:solidFill>
                  <a:srgbClr val="07172A"/>
                </a:solidFill>
              </a:rPr>
              <a:t>BICI STABILE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4B4AD6FF-74B9-4FE4-A12A-09FB404C55D5}"/>
              </a:ext>
            </a:extLst>
          </p:cNvPr>
          <p:cNvSpPr>
            <a:spLocks noGrp="1"/>
          </p:cNvSpPr>
          <p:nvPr/>
        </p:nvSpPr>
        <p:spPr>
          <a:xfrm>
            <a:off x="4305300" y="1638300"/>
            <a:ext cx="35814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D2932"/>
                </a:solidFill>
              </a:defRPr>
            </a:pPr>
            <a:r>
              <a:rPr sz="1200" b="0">
                <a:solidFill>
                  <a:srgbClr val="1D2932"/>
                </a:solidFill>
              </a:rPr>
              <a:t>bici vicina al corpo · testa libera</a:t>
            </a:r>
          </a:p>
        </p:txBody>
      </p:sp>
      <p:pic>
        <p:nvPicPr>
          <p:cNvPr id="159" name="Immagine 158"/>
          <p:cNvPicPr>
            <a:picLocks noChangeAspect="1"/>
          </p:cNvPicPr>
          <p:nvPr/>
        </p:nvPicPr>
        <p:blipFill>
          <a:blip r:embed="rId4"/>
          <a:srcRect t="14322" b="14322"/>
          <a:stretch>
            <a:fillRect/>
          </a:stretch>
        </p:blipFill>
        <p:spPr>
          <a:xfrm>
            <a:off x="4200525" y="2000250"/>
            <a:ext cx="3790950" cy="2028825"/>
          </a:xfrm>
          <a:prstGeom prst="rect">
            <a:avLst/>
          </a:prstGeom>
        </p:spPr>
      </p:pic>
      <p:sp>
        <p:nvSpPr>
          <p:cNvPr id="35" name="Rettangolo 34">
            <a:extLst>
              <a:ext uri="{FF2B5EF4-FFF2-40B4-BE49-F238E27FC236}">
                <a16:creationId xmlns:a16="http://schemas.microsoft.com/office/drawing/2014/main" id="{3823E4E8-6A60-4BCD-9A39-F37FBC19C64D}"/>
              </a:ext>
            </a:extLst>
          </p:cNvPr>
          <p:cNvSpPr>
            <a:spLocks noGrp="1"/>
          </p:cNvSpPr>
          <p:nvPr/>
        </p:nvSpPr>
        <p:spPr>
          <a:xfrm>
            <a:off x="4191000" y="1990725"/>
            <a:ext cx="3810000" cy="2047875"/>
          </a:xfrm>
          <a:prstGeom prst="rect">
            <a:avLst/>
          </a:prstGeom>
          <a:noFill/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2F0E1018-6FE5-4B67-9237-C8E7552FCA36}"/>
              </a:ext>
            </a:extLst>
          </p:cNvPr>
          <p:cNvSpPr>
            <a:spLocks noGrp="1"/>
          </p:cNvSpPr>
          <p:nvPr/>
        </p:nvSpPr>
        <p:spPr>
          <a:xfrm>
            <a:off x="8153400" y="1343025"/>
            <a:ext cx="3810000" cy="2695575"/>
          </a:xfrm>
          <a:prstGeom prst="rect">
            <a:avLst/>
          </a:prstGeom>
          <a:solidFill>
            <a:srgbClr val="FFFFFF"/>
          </a:solidFill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1AA7A4E5-439D-4757-A0F4-43A95B41FB18}"/>
              </a:ext>
            </a:extLst>
          </p:cNvPr>
          <p:cNvSpPr>
            <a:spLocks noGrp="1"/>
          </p:cNvSpPr>
          <p:nvPr/>
        </p:nvSpPr>
        <p:spPr>
          <a:xfrm>
            <a:off x="8267700" y="1419225"/>
            <a:ext cx="323850" cy="323850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EF606862-E24B-495C-9B01-2D2BE9346962}"/>
              </a:ext>
            </a:extLst>
          </p:cNvPr>
          <p:cNvSpPr>
            <a:spLocks noGrp="1"/>
          </p:cNvSpPr>
          <p:nvPr/>
        </p:nvSpPr>
        <p:spPr>
          <a:xfrm>
            <a:off x="8267700" y="142875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8149634C-7E08-4CCD-BE4C-B31E734A2BD1}"/>
              </a:ext>
            </a:extLst>
          </p:cNvPr>
          <p:cNvSpPr>
            <a:spLocks noGrp="1"/>
          </p:cNvSpPr>
          <p:nvPr/>
        </p:nvSpPr>
        <p:spPr>
          <a:xfrm>
            <a:off x="8696325" y="1400175"/>
            <a:ext cx="31527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172A"/>
                </a:solidFill>
              </a:defRPr>
            </a:pPr>
            <a:r>
              <a:rPr sz="1350" b="1">
                <a:solidFill>
                  <a:srgbClr val="07172A"/>
                </a:solidFill>
              </a:rPr>
              <a:t>CORSA LIBERA</a:t>
            </a:r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B1445737-B7B2-496C-AC73-12B7D67AC529}"/>
              </a:ext>
            </a:extLst>
          </p:cNvPr>
          <p:cNvSpPr>
            <a:spLocks noGrp="1"/>
          </p:cNvSpPr>
          <p:nvPr/>
        </p:nvSpPr>
        <p:spPr>
          <a:xfrm>
            <a:off x="8267700" y="1638300"/>
            <a:ext cx="35814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D2932"/>
                </a:solidFill>
              </a:defRPr>
            </a:pPr>
            <a:r>
              <a:rPr sz="1200" b="0">
                <a:solidFill>
                  <a:srgbClr val="1D2932"/>
                </a:solidFill>
              </a:rPr>
              <a:t>passo libero · bici stabile rispetto al corpo</a:t>
            </a:r>
          </a:p>
        </p:txBody>
      </p:sp>
      <p:pic>
        <p:nvPicPr>
          <p:cNvPr id="166" name="Immagine 165"/>
          <p:cNvPicPr>
            <a:picLocks noChangeAspect="1"/>
          </p:cNvPicPr>
          <p:nvPr/>
        </p:nvPicPr>
        <p:blipFill>
          <a:blip r:embed="rId5"/>
          <a:srcRect t="14351" b="14351"/>
          <a:stretch>
            <a:fillRect/>
          </a:stretch>
        </p:blipFill>
        <p:spPr>
          <a:xfrm>
            <a:off x="8162925" y="2000250"/>
            <a:ext cx="3790950" cy="2028825"/>
          </a:xfrm>
          <a:prstGeom prst="rect">
            <a:avLst/>
          </a:prstGeom>
        </p:spPr>
      </p:pic>
      <p:sp>
        <p:nvSpPr>
          <p:cNvPr id="42" name="Rettangolo 41">
            <a:extLst>
              <a:ext uri="{FF2B5EF4-FFF2-40B4-BE49-F238E27FC236}">
                <a16:creationId xmlns:a16="http://schemas.microsoft.com/office/drawing/2014/main" id="{AF931F31-46F5-4CFC-855A-48D08D89CE93}"/>
              </a:ext>
            </a:extLst>
          </p:cNvPr>
          <p:cNvSpPr>
            <a:spLocks noGrp="1"/>
          </p:cNvSpPr>
          <p:nvPr/>
        </p:nvSpPr>
        <p:spPr>
          <a:xfrm>
            <a:off x="8153400" y="1990725"/>
            <a:ext cx="3810000" cy="2047875"/>
          </a:xfrm>
          <a:prstGeom prst="rect">
            <a:avLst/>
          </a:prstGeom>
          <a:noFill/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2E29AA40-43EE-49FD-A5AF-F95D47BB267E}"/>
              </a:ext>
            </a:extLst>
          </p:cNvPr>
          <p:cNvSpPr>
            <a:spLocks noGrp="1"/>
          </p:cNvSpPr>
          <p:nvPr/>
        </p:nvSpPr>
        <p:spPr>
          <a:xfrm>
            <a:off x="228600" y="4152900"/>
            <a:ext cx="241935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EFFB0924-902E-4C90-B8DE-E111D0CE11AA}"/>
              </a:ext>
            </a:extLst>
          </p:cNvPr>
          <p:cNvSpPr>
            <a:spLocks noGrp="1"/>
          </p:cNvSpPr>
          <p:nvPr/>
        </p:nvSpPr>
        <p:spPr>
          <a:xfrm>
            <a:off x="228600" y="4152900"/>
            <a:ext cx="2419350" cy="238125"/>
          </a:xfrm>
          <a:prstGeom prst="rect">
            <a:avLst/>
          </a:prstGeom>
          <a:solidFill>
            <a:srgbClr val="0875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58651002-68CF-43EA-B0A3-F4B8D8FDEBBE}"/>
              </a:ext>
            </a:extLst>
          </p:cNvPr>
          <p:cNvSpPr>
            <a:spLocks noGrp="1"/>
          </p:cNvSpPr>
          <p:nvPr/>
        </p:nvSpPr>
        <p:spPr>
          <a:xfrm>
            <a:off x="342900" y="4171950"/>
            <a:ext cx="21907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PUNTI CHIAVE</a:t>
            </a:r>
          </a:p>
        </p:txBody>
      </p:sp>
      <p:sp>
        <p:nvSpPr>
          <p:cNvPr id="46" name="Ovale 45">
            <a:extLst>
              <a:ext uri="{FF2B5EF4-FFF2-40B4-BE49-F238E27FC236}">
                <a16:creationId xmlns:a16="http://schemas.microsoft.com/office/drawing/2014/main" id="{C0AEF164-7AA0-4330-A543-F893DDD1634C}"/>
              </a:ext>
            </a:extLst>
          </p:cNvPr>
          <p:cNvSpPr>
            <a:spLocks noGrp="1"/>
          </p:cNvSpPr>
          <p:nvPr/>
        </p:nvSpPr>
        <p:spPr>
          <a:xfrm>
            <a:off x="361950" y="44862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706031DC-A200-480E-9479-41A53C644F56}"/>
              </a:ext>
            </a:extLst>
          </p:cNvPr>
          <p:cNvSpPr>
            <a:spLocks noGrp="1"/>
          </p:cNvSpPr>
          <p:nvPr/>
        </p:nvSpPr>
        <p:spPr>
          <a:xfrm>
            <a:off x="361950" y="44672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1</a:t>
            </a:r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44DE1F58-6D46-4D0A-BA27-522F6A0DE65A}"/>
              </a:ext>
            </a:extLst>
          </p:cNvPr>
          <p:cNvSpPr>
            <a:spLocks noGrp="1"/>
          </p:cNvSpPr>
          <p:nvPr/>
        </p:nvSpPr>
        <p:spPr>
          <a:xfrm>
            <a:off x="647700" y="44577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Presa sul telaio</a:t>
            </a:r>
          </a:p>
        </p:txBody>
      </p:sp>
      <p:sp>
        <p:nvSpPr>
          <p:cNvPr id="49" name="Ovale 48">
            <a:extLst>
              <a:ext uri="{FF2B5EF4-FFF2-40B4-BE49-F238E27FC236}">
                <a16:creationId xmlns:a16="http://schemas.microsoft.com/office/drawing/2014/main" id="{9253D6AC-BDDF-4408-BBC7-56D837AAE998}"/>
              </a:ext>
            </a:extLst>
          </p:cNvPr>
          <p:cNvSpPr>
            <a:spLocks noGrp="1"/>
          </p:cNvSpPr>
          <p:nvPr/>
        </p:nvSpPr>
        <p:spPr>
          <a:xfrm>
            <a:off x="361950" y="47910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959811AB-5C5C-4CE8-8DAF-2B946CB7D4EF}"/>
              </a:ext>
            </a:extLst>
          </p:cNvPr>
          <p:cNvSpPr>
            <a:spLocks noGrp="1"/>
          </p:cNvSpPr>
          <p:nvPr/>
        </p:nvSpPr>
        <p:spPr>
          <a:xfrm>
            <a:off x="361950" y="47720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2</a:t>
            </a:r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5ACB116E-7F3C-412C-AE9E-0A408E50E959}"/>
              </a:ext>
            </a:extLst>
          </p:cNvPr>
          <p:cNvSpPr>
            <a:spLocks noGrp="1"/>
          </p:cNvSpPr>
          <p:nvPr/>
        </p:nvSpPr>
        <p:spPr>
          <a:xfrm>
            <a:off x="647700" y="47625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Bici vicina al corpo</a:t>
            </a:r>
          </a:p>
        </p:txBody>
      </p:sp>
      <p:sp>
        <p:nvSpPr>
          <p:cNvPr id="52" name="Ovale 51">
            <a:extLst>
              <a:ext uri="{FF2B5EF4-FFF2-40B4-BE49-F238E27FC236}">
                <a16:creationId xmlns:a16="http://schemas.microsoft.com/office/drawing/2014/main" id="{9A164157-D6A0-4E3D-A280-E9803E937872}"/>
              </a:ext>
            </a:extLst>
          </p:cNvPr>
          <p:cNvSpPr>
            <a:spLocks noGrp="1"/>
          </p:cNvSpPr>
          <p:nvPr/>
        </p:nvSpPr>
        <p:spPr>
          <a:xfrm>
            <a:off x="361950" y="50958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1CE21D7B-90D2-435A-9E1E-8AD475E8322C}"/>
              </a:ext>
            </a:extLst>
          </p:cNvPr>
          <p:cNvSpPr>
            <a:spLocks noGrp="1"/>
          </p:cNvSpPr>
          <p:nvPr/>
        </p:nvSpPr>
        <p:spPr>
          <a:xfrm>
            <a:off x="361950" y="50768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3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B8E03E5A-14D6-494A-B60B-87FFBFFE4EB2}"/>
              </a:ext>
            </a:extLst>
          </p:cNvPr>
          <p:cNvSpPr>
            <a:spLocks noGrp="1"/>
          </p:cNvSpPr>
          <p:nvPr/>
        </p:nvSpPr>
        <p:spPr>
          <a:xfrm>
            <a:off x="647700" y="50673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Ruote libere dal passo</a:t>
            </a:r>
          </a:p>
        </p:txBody>
      </p:sp>
      <p:sp>
        <p:nvSpPr>
          <p:cNvPr id="55" name="Ovale 54">
            <a:extLst>
              <a:ext uri="{FF2B5EF4-FFF2-40B4-BE49-F238E27FC236}">
                <a16:creationId xmlns:a16="http://schemas.microsoft.com/office/drawing/2014/main" id="{45F06DC6-091B-4746-B4E2-EDFF6E583FB1}"/>
              </a:ext>
            </a:extLst>
          </p:cNvPr>
          <p:cNvSpPr>
            <a:spLocks noGrp="1"/>
          </p:cNvSpPr>
          <p:nvPr/>
        </p:nvSpPr>
        <p:spPr>
          <a:xfrm>
            <a:off x="361950" y="54006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6" name="Rettangolo 55">
            <a:extLst>
              <a:ext uri="{FF2B5EF4-FFF2-40B4-BE49-F238E27FC236}">
                <a16:creationId xmlns:a16="http://schemas.microsoft.com/office/drawing/2014/main" id="{ABF40F5F-123E-4D28-BFCA-4C39F92EF369}"/>
              </a:ext>
            </a:extLst>
          </p:cNvPr>
          <p:cNvSpPr>
            <a:spLocks noGrp="1"/>
          </p:cNvSpPr>
          <p:nvPr/>
        </p:nvSpPr>
        <p:spPr>
          <a:xfrm>
            <a:off x="361950" y="53816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4</a:t>
            </a:r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EEFFC54A-2256-4B90-8158-4E0CFCBE1603}"/>
              </a:ext>
            </a:extLst>
          </p:cNvPr>
          <p:cNvSpPr>
            <a:spLocks noGrp="1"/>
          </p:cNvSpPr>
          <p:nvPr/>
        </p:nvSpPr>
        <p:spPr>
          <a:xfrm>
            <a:off x="647700" y="53721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Sguardo e passo liberi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7FA1AC1B-C0A6-4A76-B132-12EF78C0B168}"/>
              </a:ext>
            </a:extLst>
          </p:cNvPr>
          <p:cNvSpPr>
            <a:spLocks noGrp="1"/>
          </p:cNvSpPr>
          <p:nvPr/>
        </p:nvSpPr>
        <p:spPr>
          <a:xfrm>
            <a:off x="2762250" y="4152900"/>
            <a:ext cx="449580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7645CB01-92CF-47DD-A1F9-445C7126545E}"/>
              </a:ext>
            </a:extLst>
          </p:cNvPr>
          <p:cNvSpPr>
            <a:spLocks noGrp="1"/>
          </p:cNvSpPr>
          <p:nvPr/>
        </p:nvSpPr>
        <p:spPr>
          <a:xfrm>
            <a:off x="2762250" y="4152900"/>
            <a:ext cx="4495800" cy="238125"/>
          </a:xfrm>
          <a:prstGeom prst="rect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id="{C3E9A840-F2BA-4383-8210-EEAB2D4F9C21}"/>
              </a:ext>
            </a:extLst>
          </p:cNvPr>
          <p:cNvSpPr>
            <a:spLocks noGrp="1"/>
          </p:cNvSpPr>
          <p:nvPr/>
        </p:nvSpPr>
        <p:spPr>
          <a:xfrm>
            <a:off x="2876550" y="4171950"/>
            <a:ext cx="42672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ERRORI COMUNI E CORREZIONE</a:t>
            </a:r>
          </a:p>
        </p:txBody>
      </p:sp>
      <p:sp>
        <p:nvSpPr>
          <p:cNvPr id="61" name="Rettangolo 60">
            <a:extLst>
              <a:ext uri="{FF2B5EF4-FFF2-40B4-BE49-F238E27FC236}">
                <a16:creationId xmlns:a16="http://schemas.microsoft.com/office/drawing/2014/main" id="{7CE53359-A748-46FC-96CB-0914331F0AA9}"/>
              </a:ext>
            </a:extLst>
          </p:cNvPr>
          <p:cNvSpPr>
            <a:spLocks noGrp="1"/>
          </p:cNvSpPr>
          <p:nvPr/>
        </p:nvSpPr>
        <p:spPr>
          <a:xfrm>
            <a:off x="2876550" y="4467225"/>
            <a:ext cx="4267200" cy="561975"/>
          </a:xfrm>
          <a:prstGeom prst="rect">
            <a:avLst/>
          </a:prstGeom>
          <a:solidFill>
            <a:srgbClr val="FCEDEB"/>
          </a:solidFill>
          <a:ln w="9525">
            <a:solidFill>
              <a:srgbClr val="E5B4A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2" name="Ovale 61">
            <a:extLst>
              <a:ext uri="{FF2B5EF4-FFF2-40B4-BE49-F238E27FC236}">
                <a16:creationId xmlns:a16="http://schemas.microsoft.com/office/drawing/2014/main" id="{35CE3838-FD1B-4DF9-B1C0-4A5FAC6C7FDA}"/>
              </a:ext>
            </a:extLst>
          </p:cNvPr>
          <p:cNvSpPr>
            <a:spLocks noGrp="1"/>
          </p:cNvSpPr>
          <p:nvPr/>
        </p:nvSpPr>
        <p:spPr>
          <a:xfrm>
            <a:off x="2971800" y="4562475"/>
            <a:ext cx="228600" cy="228600"/>
          </a:xfrm>
          <a:prstGeom prst="ellipse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0E2D02DE-9736-4585-963B-FC4D47414DBD}"/>
              </a:ext>
            </a:extLst>
          </p:cNvPr>
          <p:cNvSpPr>
            <a:spLocks noGrp="1"/>
          </p:cNvSpPr>
          <p:nvPr/>
        </p:nvSpPr>
        <p:spPr>
          <a:xfrm>
            <a:off x="2971800" y="4533900"/>
            <a:ext cx="228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64" name="Rettangolo 63">
            <a:extLst>
              <a:ext uri="{FF2B5EF4-FFF2-40B4-BE49-F238E27FC236}">
                <a16:creationId xmlns:a16="http://schemas.microsoft.com/office/drawing/2014/main" id="{2BE3AC82-3808-4FF8-B809-BF68469C076D}"/>
              </a:ext>
            </a:extLst>
          </p:cNvPr>
          <p:cNvSpPr>
            <a:spLocks noGrp="1"/>
          </p:cNvSpPr>
          <p:nvPr/>
        </p:nvSpPr>
        <p:spPr>
          <a:xfrm>
            <a:off x="3286125" y="4514850"/>
            <a:ext cx="376237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C94B45"/>
                </a:solidFill>
              </a:defRPr>
            </a:pPr>
            <a:r>
              <a:rPr sz="1200" b="1">
                <a:solidFill>
                  <a:srgbClr val="C94B45"/>
                </a:solidFill>
              </a:rPr>
              <a:t>TIRA DAL SOLO MANUBRIO</a:t>
            </a:r>
          </a:p>
        </p:txBody>
      </p:sp>
      <p:sp>
        <p:nvSpPr>
          <p:cNvPr id="65" name="Rettangolo 64">
            <a:extLst>
              <a:ext uri="{FF2B5EF4-FFF2-40B4-BE49-F238E27FC236}">
                <a16:creationId xmlns:a16="http://schemas.microsoft.com/office/drawing/2014/main" id="{1C873209-F2C4-4487-9BB2-EBC3FBFBB667}"/>
              </a:ext>
            </a:extLst>
          </p:cNvPr>
          <p:cNvSpPr>
            <a:spLocks noGrp="1"/>
          </p:cNvSpPr>
          <p:nvPr/>
        </p:nvSpPr>
        <p:spPr>
          <a:xfrm>
            <a:off x="3286125" y="4743450"/>
            <a:ext cx="37623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Correggi: afferra e controlla il telaio.</a:t>
            </a:r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972BA765-1D22-431E-AA5E-A47B58028AC8}"/>
              </a:ext>
            </a:extLst>
          </p:cNvPr>
          <p:cNvSpPr>
            <a:spLocks noGrp="1"/>
          </p:cNvSpPr>
          <p:nvPr/>
        </p:nvSpPr>
        <p:spPr>
          <a:xfrm>
            <a:off x="2876550" y="5105400"/>
            <a:ext cx="4267200" cy="561975"/>
          </a:xfrm>
          <a:prstGeom prst="rect">
            <a:avLst/>
          </a:prstGeom>
          <a:solidFill>
            <a:srgbClr val="FCEDEB"/>
          </a:solidFill>
          <a:ln w="9525">
            <a:solidFill>
              <a:srgbClr val="E5B4A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7" name="Ovale 66">
            <a:extLst>
              <a:ext uri="{FF2B5EF4-FFF2-40B4-BE49-F238E27FC236}">
                <a16:creationId xmlns:a16="http://schemas.microsoft.com/office/drawing/2014/main" id="{F94389B9-FA89-4F58-835F-DF4BE8068897}"/>
              </a:ext>
            </a:extLst>
          </p:cNvPr>
          <p:cNvSpPr>
            <a:spLocks noGrp="1"/>
          </p:cNvSpPr>
          <p:nvPr/>
        </p:nvSpPr>
        <p:spPr>
          <a:xfrm>
            <a:off x="2971800" y="5200650"/>
            <a:ext cx="228600" cy="228600"/>
          </a:xfrm>
          <a:prstGeom prst="ellipse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8" name="Rettangolo 67">
            <a:extLst>
              <a:ext uri="{FF2B5EF4-FFF2-40B4-BE49-F238E27FC236}">
                <a16:creationId xmlns:a16="http://schemas.microsoft.com/office/drawing/2014/main" id="{D218E614-F20E-4324-93B9-F00C601019C0}"/>
              </a:ext>
            </a:extLst>
          </p:cNvPr>
          <p:cNvSpPr>
            <a:spLocks noGrp="1"/>
          </p:cNvSpPr>
          <p:nvPr/>
        </p:nvSpPr>
        <p:spPr>
          <a:xfrm>
            <a:off x="2971800" y="5172075"/>
            <a:ext cx="228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69" name="Rettangolo 68">
            <a:extLst>
              <a:ext uri="{FF2B5EF4-FFF2-40B4-BE49-F238E27FC236}">
                <a16:creationId xmlns:a16="http://schemas.microsoft.com/office/drawing/2014/main" id="{D10F2190-5D2B-4D38-BF4B-58B3BADE2EE7}"/>
              </a:ext>
            </a:extLst>
          </p:cNvPr>
          <p:cNvSpPr>
            <a:spLocks noGrp="1"/>
          </p:cNvSpPr>
          <p:nvPr/>
        </p:nvSpPr>
        <p:spPr>
          <a:xfrm>
            <a:off x="3286125" y="5153025"/>
            <a:ext cx="376237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C94B45"/>
                </a:solidFill>
              </a:defRPr>
            </a:pPr>
            <a:r>
              <a:rPr sz="1200" b="1">
                <a:solidFill>
                  <a:srgbClr val="C94B45"/>
                </a:solidFill>
              </a:rPr>
              <a:t>BICI ALTA E OSCILLANTE</a:t>
            </a:r>
          </a:p>
        </p:txBody>
      </p:sp>
      <p:sp>
        <p:nvSpPr>
          <p:cNvPr id="70" name="Rettangolo 69">
            <a:extLst>
              <a:ext uri="{FF2B5EF4-FFF2-40B4-BE49-F238E27FC236}">
                <a16:creationId xmlns:a16="http://schemas.microsoft.com/office/drawing/2014/main" id="{81749FB7-E28F-4300-A43E-3B99A2D622CF}"/>
              </a:ext>
            </a:extLst>
          </p:cNvPr>
          <p:cNvSpPr>
            <a:spLocks noGrp="1"/>
          </p:cNvSpPr>
          <p:nvPr/>
        </p:nvSpPr>
        <p:spPr>
          <a:xfrm>
            <a:off x="3286125" y="5381625"/>
            <a:ext cx="37623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Correggi: avvicina la bici al corpo.</a:t>
            </a:r>
          </a:p>
        </p:txBody>
      </p:sp>
      <p:sp>
        <p:nvSpPr>
          <p:cNvPr id="71" name="Rettangolo 70">
            <a:extLst>
              <a:ext uri="{FF2B5EF4-FFF2-40B4-BE49-F238E27FC236}">
                <a16:creationId xmlns:a16="http://schemas.microsoft.com/office/drawing/2014/main" id="{490A4436-03C4-4490-801A-040315762809}"/>
              </a:ext>
            </a:extLst>
          </p:cNvPr>
          <p:cNvSpPr>
            <a:spLocks noGrp="1"/>
          </p:cNvSpPr>
          <p:nvPr/>
        </p:nvSpPr>
        <p:spPr>
          <a:xfrm>
            <a:off x="7372350" y="4152900"/>
            <a:ext cx="213360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2" name="Rettangolo 71">
            <a:extLst>
              <a:ext uri="{FF2B5EF4-FFF2-40B4-BE49-F238E27FC236}">
                <a16:creationId xmlns:a16="http://schemas.microsoft.com/office/drawing/2014/main" id="{90E78A5A-55F2-4210-911D-71ACFB114709}"/>
              </a:ext>
            </a:extLst>
          </p:cNvPr>
          <p:cNvSpPr>
            <a:spLocks noGrp="1"/>
          </p:cNvSpPr>
          <p:nvPr/>
        </p:nvSpPr>
        <p:spPr>
          <a:xfrm>
            <a:off x="7372350" y="4152900"/>
            <a:ext cx="213360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3" name="Rettangolo 72">
            <a:extLst>
              <a:ext uri="{FF2B5EF4-FFF2-40B4-BE49-F238E27FC236}">
                <a16:creationId xmlns:a16="http://schemas.microsoft.com/office/drawing/2014/main" id="{401C22B4-09A1-43AE-88A9-823D338E2C85}"/>
              </a:ext>
            </a:extLst>
          </p:cNvPr>
          <p:cNvSpPr>
            <a:spLocks noGrp="1"/>
          </p:cNvSpPr>
          <p:nvPr/>
        </p:nvSpPr>
        <p:spPr>
          <a:xfrm>
            <a:off x="7486650" y="4171950"/>
            <a:ext cx="19050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PAROLE CHIAVE</a:t>
            </a:r>
          </a:p>
        </p:txBody>
      </p:sp>
      <p:sp>
        <p:nvSpPr>
          <p:cNvPr id="74" name="Ovale 73">
            <a:extLst>
              <a:ext uri="{FF2B5EF4-FFF2-40B4-BE49-F238E27FC236}">
                <a16:creationId xmlns:a16="http://schemas.microsoft.com/office/drawing/2014/main" id="{260CB563-D5C5-47E3-9F78-420B46ADCD24}"/>
              </a:ext>
            </a:extLst>
          </p:cNvPr>
          <p:cNvSpPr>
            <a:spLocks noGrp="1"/>
          </p:cNvSpPr>
          <p:nvPr/>
        </p:nvSpPr>
        <p:spPr>
          <a:xfrm>
            <a:off x="7505700" y="4495800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18088028-EFE0-4920-AFEC-E79DD27F5AF9}"/>
              </a:ext>
            </a:extLst>
          </p:cNvPr>
          <p:cNvSpPr>
            <a:spLocks noGrp="1"/>
          </p:cNvSpPr>
          <p:nvPr/>
        </p:nvSpPr>
        <p:spPr>
          <a:xfrm>
            <a:off x="7505700" y="4476750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•</a:t>
            </a:r>
          </a:p>
        </p:txBody>
      </p:sp>
      <p:sp>
        <p:nvSpPr>
          <p:cNvPr id="76" name="Rettangolo 75">
            <a:extLst>
              <a:ext uri="{FF2B5EF4-FFF2-40B4-BE49-F238E27FC236}">
                <a16:creationId xmlns:a16="http://schemas.microsoft.com/office/drawing/2014/main" id="{D08213F2-6DA0-4973-AA49-E097D3C0DC8C}"/>
              </a:ext>
            </a:extLst>
          </p:cNvPr>
          <p:cNvSpPr>
            <a:spLocks noGrp="1"/>
          </p:cNvSpPr>
          <p:nvPr/>
        </p:nvSpPr>
        <p:spPr>
          <a:xfrm>
            <a:off x="7791450" y="4467225"/>
            <a:ext cx="15811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Telaio vicino alla spalla.</a:t>
            </a:r>
          </a:p>
        </p:txBody>
      </p:sp>
      <p:sp>
        <p:nvSpPr>
          <p:cNvPr id="77" name="Ovale 76">
            <a:extLst>
              <a:ext uri="{FF2B5EF4-FFF2-40B4-BE49-F238E27FC236}">
                <a16:creationId xmlns:a16="http://schemas.microsoft.com/office/drawing/2014/main" id="{6D83170D-7143-43C9-A007-42D1605B0614}"/>
              </a:ext>
            </a:extLst>
          </p:cNvPr>
          <p:cNvSpPr>
            <a:spLocks noGrp="1"/>
          </p:cNvSpPr>
          <p:nvPr/>
        </p:nvSpPr>
        <p:spPr>
          <a:xfrm>
            <a:off x="7505700" y="48672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8" name="Rettangolo 77">
            <a:extLst>
              <a:ext uri="{FF2B5EF4-FFF2-40B4-BE49-F238E27FC236}">
                <a16:creationId xmlns:a16="http://schemas.microsoft.com/office/drawing/2014/main" id="{A6C9D909-1F97-40B7-96A0-234DF726AA37}"/>
              </a:ext>
            </a:extLst>
          </p:cNvPr>
          <p:cNvSpPr>
            <a:spLocks noGrp="1"/>
          </p:cNvSpPr>
          <p:nvPr/>
        </p:nvSpPr>
        <p:spPr>
          <a:xfrm>
            <a:off x="7505700" y="48482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•</a:t>
            </a:r>
          </a:p>
        </p:txBody>
      </p:sp>
      <p:sp>
        <p:nvSpPr>
          <p:cNvPr id="79" name="Rettangolo 78">
            <a:extLst>
              <a:ext uri="{FF2B5EF4-FFF2-40B4-BE49-F238E27FC236}">
                <a16:creationId xmlns:a16="http://schemas.microsoft.com/office/drawing/2014/main" id="{4656312F-3D28-492C-990B-BF7CC48A390D}"/>
              </a:ext>
            </a:extLst>
          </p:cNvPr>
          <p:cNvSpPr>
            <a:spLocks noGrp="1"/>
          </p:cNvSpPr>
          <p:nvPr/>
        </p:nvSpPr>
        <p:spPr>
          <a:xfrm>
            <a:off x="7791450" y="4838700"/>
            <a:ext cx="15811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Bici stabile.</a:t>
            </a:r>
          </a:p>
        </p:txBody>
      </p:sp>
      <p:sp>
        <p:nvSpPr>
          <p:cNvPr id="80" name="Ovale 79">
            <a:extLst>
              <a:ext uri="{FF2B5EF4-FFF2-40B4-BE49-F238E27FC236}">
                <a16:creationId xmlns:a16="http://schemas.microsoft.com/office/drawing/2014/main" id="{E409F296-09D6-42E6-AAC5-09EED9B3A19C}"/>
              </a:ext>
            </a:extLst>
          </p:cNvPr>
          <p:cNvSpPr>
            <a:spLocks noGrp="1"/>
          </p:cNvSpPr>
          <p:nvPr/>
        </p:nvSpPr>
        <p:spPr>
          <a:xfrm>
            <a:off x="7505700" y="5238750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1" name="Rettangolo 80">
            <a:extLst>
              <a:ext uri="{FF2B5EF4-FFF2-40B4-BE49-F238E27FC236}">
                <a16:creationId xmlns:a16="http://schemas.microsoft.com/office/drawing/2014/main" id="{888F0D97-258B-4AA1-A400-0CEA578C4473}"/>
              </a:ext>
            </a:extLst>
          </p:cNvPr>
          <p:cNvSpPr>
            <a:spLocks noGrp="1"/>
          </p:cNvSpPr>
          <p:nvPr/>
        </p:nvSpPr>
        <p:spPr>
          <a:xfrm>
            <a:off x="7505700" y="5219700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•</a:t>
            </a:r>
          </a:p>
        </p:txBody>
      </p:sp>
      <p:sp>
        <p:nvSpPr>
          <p:cNvPr id="82" name="Rettangolo 81">
            <a:extLst>
              <a:ext uri="{FF2B5EF4-FFF2-40B4-BE49-F238E27FC236}">
                <a16:creationId xmlns:a16="http://schemas.microsoft.com/office/drawing/2014/main" id="{181B6AF8-3A95-4BCB-97CA-32C0CE12A0E3}"/>
              </a:ext>
            </a:extLst>
          </p:cNvPr>
          <p:cNvSpPr>
            <a:spLocks noGrp="1"/>
          </p:cNvSpPr>
          <p:nvPr/>
        </p:nvSpPr>
        <p:spPr>
          <a:xfrm>
            <a:off x="7791450" y="5210175"/>
            <a:ext cx="15811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Gambe libere.</a:t>
            </a:r>
          </a:p>
        </p:txBody>
      </p:sp>
      <p:sp>
        <p:nvSpPr>
          <p:cNvPr id="83" name="Rettangolo 82">
            <a:extLst>
              <a:ext uri="{FF2B5EF4-FFF2-40B4-BE49-F238E27FC236}">
                <a16:creationId xmlns:a16="http://schemas.microsoft.com/office/drawing/2014/main" id="{9D14D187-2F16-427A-967C-614667A66D03}"/>
              </a:ext>
            </a:extLst>
          </p:cNvPr>
          <p:cNvSpPr>
            <a:spLocks noGrp="1"/>
          </p:cNvSpPr>
          <p:nvPr/>
        </p:nvSpPr>
        <p:spPr>
          <a:xfrm>
            <a:off x="9620250" y="4152900"/>
            <a:ext cx="234315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4" name="Rettangolo 83">
            <a:extLst>
              <a:ext uri="{FF2B5EF4-FFF2-40B4-BE49-F238E27FC236}">
                <a16:creationId xmlns:a16="http://schemas.microsoft.com/office/drawing/2014/main" id="{D6FAFFF2-6023-4ED5-8C2D-9D3032B635E2}"/>
              </a:ext>
            </a:extLst>
          </p:cNvPr>
          <p:cNvSpPr>
            <a:spLocks noGrp="1"/>
          </p:cNvSpPr>
          <p:nvPr/>
        </p:nvSpPr>
        <p:spPr>
          <a:xfrm>
            <a:off x="9620250" y="4152900"/>
            <a:ext cx="234315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5" name="Rettangolo 84">
            <a:extLst>
              <a:ext uri="{FF2B5EF4-FFF2-40B4-BE49-F238E27FC236}">
                <a16:creationId xmlns:a16="http://schemas.microsoft.com/office/drawing/2014/main" id="{CBFE1AE2-4BA5-4BC3-9CCF-B5C3A0B65F6B}"/>
              </a:ext>
            </a:extLst>
          </p:cNvPr>
          <p:cNvSpPr>
            <a:spLocks noGrp="1"/>
          </p:cNvSpPr>
          <p:nvPr/>
        </p:nvSpPr>
        <p:spPr>
          <a:xfrm>
            <a:off x="9734550" y="4171950"/>
            <a:ext cx="21145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PROGRESSIONE</a:t>
            </a:r>
          </a:p>
        </p:txBody>
      </p:sp>
      <p:sp>
        <p:nvSpPr>
          <p:cNvPr id="86" name="Rettangolo 85">
            <a:extLst>
              <a:ext uri="{FF2B5EF4-FFF2-40B4-BE49-F238E27FC236}">
                <a16:creationId xmlns:a16="http://schemas.microsoft.com/office/drawing/2014/main" id="{ECE53576-D641-4FE8-92C8-F559C9CFC933}"/>
              </a:ext>
            </a:extLst>
          </p:cNvPr>
          <p:cNvSpPr>
            <a:spLocks noGrp="1"/>
          </p:cNvSpPr>
          <p:nvPr/>
        </p:nvSpPr>
        <p:spPr>
          <a:xfrm>
            <a:off x="9734550" y="4467225"/>
            <a:ext cx="400050" cy="238125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7" name="Rettangolo 86">
            <a:extLst>
              <a:ext uri="{FF2B5EF4-FFF2-40B4-BE49-F238E27FC236}">
                <a16:creationId xmlns:a16="http://schemas.microsoft.com/office/drawing/2014/main" id="{669ADB56-6559-4AFC-ABC9-59A04A39E564}"/>
              </a:ext>
            </a:extLst>
          </p:cNvPr>
          <p:cNvSpPr>
            <a:spLocks noGrp="1"/>
          </p:cNvSpPr>
          <p:nvPr/>
        </p:nvSpPr>
        <p:spPr>
          <a:xfrm>
            <a:off x="9734550" y="447675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L1</a:t>
            </a:r>
          </a:p>
        </p:txBody>
      </p:sp>
      <p:sp>
        <p:nvSpPr>
          <p:cNvPr id="88" name="Rettangolo 87">
            <a:extLst>
              <a:ext uri="{FF2B5EF4-FFF2-40B4-BE49-F238E27FC236}">
                <a16:creationId xmlns:a16="http://schemas.microsoft.com/office/drawing/2014/main" id="{C51F75DB-3E9A-4244-BB28-2B40B13AA00F}"/>
              </a:ext>
            </a:extLst>
          </p:cNvPr>
          <p:cNvSpPr>
            <a:spLocks noGrp="1"/>
          </p:cNvSpPr>
          <p:nvPr/>
        </p:nvSpPr>
        <p:spPr>
          <a:xfrm>
            <a:off x="10220325" y="4457700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Presa statica</a:t>
            </a:r>
          </a:p>
        </p:txBody>
      </p:sp>
      <p:sp>
        <p:nvSpPr>
          <p:cNvPr id="89" name="Rettangolo 88">
            <a:extLst>
              <a:ext uri="{FF2B5EF4-FFF2-40B4-BE49-F238E27FC236}">
                <a16:creationId xmlns:a16="http://schemas.microsoft.com/office/drawing/2014/main" id="{E1DE205E-0999-4D0D-94B9-2C867FB6C8C2}"/>
              </a:ext>
            </a:extLst>
          </p:cNvPr>
          <p:cNvSpPr>
            <a:spLocks noGrp="1"/>
          </p:cNvSpPr>
          <p:nvPr/>
        </p:nvSpPr>
        <p:spPr>
          <a:xfrm>
            <a:off x="9734550" y="4762500"/>
            <a:ext cx="400050" cy="238125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0" name="Rettangolo 89">
            <a:extLst>
              <a:ext uri="{FF2B5EF4-FFF2-40B4-BE49-F238E27FC236}">
                <a16:creationId xmlns:a16="http://schemas.microsoft.com/office/drawing/2014/main" id="{EDE77EC2-8A87-4581-9F1E-3B749CE6EE79}"/>
              </a:ext>
            </a:extLst>
          </p:cNvPr>
          <p:cNvSpPr>
            <a:spLocks noGrp="1"/>
          </p:cNvSpPr>
          <p:nvPr/>
        </p:nvSpPr>
        <p:spPr>
          <a:xfrm>
            <a:off x="9734550" y="477202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L2</a:t>
            </a:r>
          </a:p>
        </p:txBody>
      </p:sp>
      <p:sp>
        <p:nvSpPr>
          <p:cNvPr id="91" name="Rettangolo 90">
            <a:extLst>
              <a:ext uri="{FF2B5EF4-FFF2-40B4-BE49-F238E27FC236}">
                <a16:creationId xmlns:a16="http://schemas.microsoft.com/office/drawing/2014/main" id="{B561DA6F-BD67-418C-93A1-479DD40F75CC}"/>
              </a:ext>
            </a:extLst>
          </p:cNvPr>
          <p:cNvSpPr>
            <a:spLocks noGrp="1"/>
          </p:cNvSpPr>
          <p:nvPr/>
        </p:nvSpPr>
        <p:spPr>
          <a:xfrm>
            <a:off x="10220325" y="4752975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Passo stabile</a:t>
            </a:r>
          </a:p>
        </p:txBody>
      </p:sp>
      <p:sp>
        <p:nvSpPr>
          <p:cNvPr id="92" name="Rettangolo 91">
            <a:extLst>
              <a:ext uri="{FF2B5EF4-FFF2-40B4-BE49-F238E27FC236}">
                <a16:creationId xmlns:a16="http://schemas.microsoft.com/office/drawing/2014/main" id="{1413DC42-CD66-4F33-A21D-0ED4F43B75E4}"/>
              </a:ext>
            </a:extLst>
          </p:cNvPr>
          <p:cNvSpPr>
            <a:spLocks noGrp="1"/>
          </p:cNvSpPr>
          <p:nvPr/>
        </p:nvSpPr>
        <p:spPr>
          <a:xfrm>
            <a:off x="9734550" y="5057775"/>
            <a:ext cx="400050" cy="238125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3" name="Rettangolo 92">
            <a:extLst>
              <a:ext uri="{FF2B5EF4-FFF2-40B4-BE49-F238E27FC236}">
                <a16:creationId xmlns:a16="http://schemas.microsoft.com/office/drawing/2014/main" id="{CDF55144-694B-462F-8EE4-233161453543}"/>
              </a:ext>
            </a:extLst>
          </p:cNvPr>
          <p:cNvSpPr>
            <a:spLocks noGrp="1"/>
          </p:cNvSpPr>
          <p:nvPr/>
        </p:nvSpPr>
        <p:spPr>
          <a:xfrm>
            <a:off x="9734550" y="50673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L3</a:t>
            </a:r>
          </a:p>
        </p:txBody>
      </p:sp>
      <p:sp>
        <p:nvSpPr>
          <p:cNvPr id="94" name="Rettangolo 93">
            <a:extLst>
              <a:ext uri="{FF2B5EF4-FFF2-40B4-BE49-F238E27FC236}">
                <a16:creationId xmlns:a16="http://schemas.microsoft.com/office/drawing/2014/main" id="{72301F6D-454B-494D-9299-D16475AF404D}"/>
              </a:ext>
            </a:extLst>
          </p:cNvPr>
          <p:cNvSpPr>
            <a:spLocks noGrp="1"/>
          </p:cNvSpPr>
          <p:nvPr/>
        </p:nvSpPr>
        <p:spPr>
          <a:xfrm>
            <a:off x="10220325" y="5048250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Rampa breve</a:t>
            </a:r>
          </a:p>
        </p:txBody>
      </p:sp>
      <p:sp>
        <p:nvSpPr>
          <p:cNvPr id="95" name="Rettangolo 94">
            <a:extLst>
              <a:ext uri="{FF2B5EF4-FFF2-40B4-BE49-F238E27FC236}">
                <a16:creationId xmlns:a16="http://schemas.microsoft.com/office/drawing/2014/main" id="{5EEC3E96-F26C-4402-A28D-34FFC42F35F1}"/>
              </a:ext>
            </a:extLst>
          </p:cNvPr>
          <p:cNvSpPr>
            <a:spLocks noGrp="1"/>
          </p:cNvSpPr>
          <p:nvPr/>
        </p:nvSpPr>
        <p:spPr>
          <a:xfrm>
            <a:off x="9734550" y="5353050"/>
            <a:ext cx="40005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6" name="Rettangolo 95">
            <a:extLst>
              <a:ext uri="{FF2B5EF4-FFF2-40B4-BE49-F238E27FC236}">
                <a16:creationId xmlns:a16="http://schemas.microsoft.com/office/drawing/2014/main" id="{CDC89B73-2CA1-4587-B3FF-21771BE5C539}"/>
              </a:ext>
            </a:extLst>
          </p:cNvPr>
          <p:cNvSpPr>
            <a:spLocks noGrp="1"/>
          </p:cNvSpPr>
          <p:nvPr/>
        </p:nvSpPr>
        <p:spPr>
          <a:xfrm>
            <a:off x="9734550" y="536257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L4</a:t>
            </a:r>
          </a:p>
        </p:txBody>
      </p:sp>
      <p:sp>
        <p:nvSpPr>
          <p:cNvPr id="97" name="Rettangolo 96">
            <a:extLst>
              <a:ext uri="{FF2B5EF4-FFF2-40B4-BE49-F238E27FC236}">
                <a16:creationId xmlns:a16="http://schemas.microsoft.com/office/drawing/2014/main" id="{BBD7EBD5-7E1F-45A7-8F3C-5FF988CF8423}"/>
              </a:ext>
            </a:extLst>
          </p:cNvPr>
          <p:cNvSpPr>
            <a:spLocks noGrp="1"/>
          </p:cNvSpPr>
          <p:nvPr/>
        </p:nvSpPr>
        <p:spPr>
          <a:xfrm>
            <a:off x="10220325" y="5343525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Corsa controllata</a:t>
            </a:r>
          </a:p>
        </p:txBody>
      </p:sp>
      <p:sp>
        <p:nvSpPr>
          <p:cNvPr id="98" name="Rettangolo 97">
            <a:extLst>
              <a:ext uri="{FF2B5EF4-FFF2-40B4-BE49-F238E27FC236}">
                <a16:creationId xmlns:a16="http://schemas.microsoft.com/office/drawing/2014/main" id="{85C10834-E657-4553-A944-A9643F5D3682}"/>
              </a:ext>
            </a:extLst>
          </p:cNvPr>
          <p:cNvSpPr>
            <a:spLocks noGrp="1"/>
          </p:cNvSpPr>
          <p:nvPr/>
        </p:nvSpPr>
        <p:spPr>
          <a:xfrm>
            <a:off x="228600" y="5924550"/>
            <a:ext cx="4333875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9" name="Rettangolo 98">
            <a:extLst>
              <a:ext uri="{FF2B5EF4-FFF2-40B4-BE49-F238E27FC236}">
                <a16:creationId xmlns:a16="http://schemas.microsoft.com/office/drawing/2014/main" id="{5B378213-496D-4AD7-BCCD-BF8A0BD0BCFE}"/>
              </a:ext>
            </a:extLst>
          </p:cNvPr>
          <p:cNvSpPr>
            <a:spLocks noGrp="1"/>
          </p:cNvSpPr>
          <p:nvPr/>
        </p:nvSpPr>
        <p:spPr>
          <a:xfrm>
            <a:off x="228600" y="5924550"/>
            <a:ext cx="4333875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0" name="Rettangolo 99">
            <a:extLst>
              <a:ext uri="{FF2B5EF4-FFF2-40B4-BE49-F238E27FC236}">
                <a16:creationId xmlns:a16="http://schemas.microsoft.com/office/drawing/2014/main" id="{9F51B3B8-5603-424A-9BDA-9F1950FF8365}"/>
              </a:ext>
            </a:extLst>
          </p:cNvPr>
          <p:cNvSpPr>
            <a:spLocks noGrp="1"/>
          </p:cNvSpPr>
          <p:nvPr/>
        </p:nvSpPr>
        <p:spPr>
          <a:xfrm>
            <a:off x="342900" y="5943600"/>
            <a:ext cx="41052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VERIFICA</a:t>
            </a:r>
          </a:p>
        </p:txBody>
      </p:sp>
      <p:sp>
        <p:nvSpPr>
          <p:cNvPr id="101" name="Rettangolo 100">
            <a:extLst>
              <a:ext uri="{FF2B5EF4-FFF2-40B4-BE49-F238E27FC236}">
                <a16:creationId xmlns:a16="http://schemas.microsoft.com/office/drawing/2014/main" id="{B0114CFE-A5E8-474D-A93A-2759B6B506D9}"/>
              </a:ext>
            </a:extLst>
          </p:cNvPr>
          <p:cNvSpPr>
            <a:spLocks noGrp="1"/>
          </p:cNvSpPr>
          <p:nvPr/>
        </p:nvSpPr>
        <p:spPr>
          <a:xfrm>
            <a:off x="361950" y="6200775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02" name="Rettangolo 101">
            <a:extLst>
              <a:ext uri="{FF2B5EF4-FFF2-40B4-BE49-F238E27FC236}">
                <a16:creationId xmlns:a16="http://schemas.microsoft.com/office/drawing/2014/main" id="{D2F0FEB2-E367-4A7F-9FA0-3A50A59C1C75}"/>
              </a:ext>
            </a:extLst>
          </p:cNvPr>
          <p:cNvSpPr>
            <a:spLocks noGrp="1"/>
          </p:cNvSpPr>
          <p:nvPr/>
        </p:nvSpPr>
        <p:spPr>
          <a:xfrm>
            <a:off x="609600" y="6200775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Presa stabile</a:t>
            </a:r>
          </a:p>
        </p:txBody>
      </p:sp>
      <p:sp>
        <p:nvSpPr>
          <p:cNvPr id="103" name="Rettangolo 102">
            <a:extLst>
              <a:ext uri="{FF2B5EF4-FFF2-40B4-BE49-F238E27FC236}">
                <a16:creationId xmlns:a16="http://schemas.microsoft.com/office/drawing/2014/main" id="{2174469D-AB67-4B7A-A7AE-EAE6C43282DD}"/>
              </a:ext>
            </a:extLst>
          </p:cNvPr>
          <p:cNvSpPr>
            <a:spLocks noGrp="1"/>
          </p:cNvSpPr>
          <p:nvPr/>
        </p:nvSpPr>
        <p:spPr>
          <a:xfrm>
            <a:off x="2438400" y="6200775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04" name="Rettangolo 103">
            <a:extLst>
              <a:ext uri="{FF2B5EF4-FFF2-40B4-BE49-F238E27FC236}">
                <a16:creationId xmlns:a16="http://schemas.microsoft.com/office/drawing/2014/main" id="{0A7F376A-8F70-4108-9E68-83351CEEA6B5}"/>
              </a:ext>
            </a:extLst>
          </p:cNvPr>
          <p:cNvSpPr>
            <a:spLocks noGrp="1"/>
          </p:cNvSpPr>
          <p:nvPr/>
        </p:nvSpPr>
        <p:spPr>
          <a:xfrm>
            <a:off x="2686050" y="6200775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Nessun urto</a:t>
            </a:r>
          </a:p>
        </p:txBody>
      </p:sp>
      <p:sp>
        <p:nvSpPr>
          <p:cNvPr id="105" name="Rettangolo 104">
            <a:extLst>
              <a:ext uri="{FF2B5EF4-FFF2-40B4-BE49-F238E27FC236}">
                <a16:creationId xmlns:a16="http://schemas.microsoft.com/office/drawing/2014/main" id="{82BA734E-4D7E-4F58-BC76-2DFC39E40B67}"/>
              </a:ext>
            </a:extLst>
          </p:cNvPr>
          <p:cNvSpPr>
            <a:spLocks noGrp="1"/>
          </p:cNvSpPr>
          <p:nvPr/>
        </p:nvSpPr>
        <p:spPr>
          <a:xfrm>
            <a:off x="361950" y="6438900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06" name="Rettangolo 105">
            <a:extLst>
              <a:ext uri="{FF2B5EF4-FFF2-40B4-BE49-F238E27FC236}">
                <a16:creationId xmlns:a16="http://schemas.microsoft.com/office/drawing/2014/main" id="{C45C25E0-70AB-41C9-96B8-8107FD3E18E1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Passo libero</a:t>
            </a:r>
          </a:p>
        </p:txBody>
      </p:sp>
      <p:sp>
        <p:nvSpPr>
          <p:cNvPr id="107" name="Rettangolo 106">
            <a:extLst>
              <a:ext uri="{FF2B5EF4-FFF2-40B4-BE49-F238E27FC236}">
                <a16:creationId xmlns:a16="http://schemas.microsoft.com/office/drawing/2014/main" id="{400DDDCF-8B41-4DB9-B175-FA64975747B2}"/>
              </a:ext>
            </a:extLst>
          </p:cNvPr>
          <p:cNvSpPr>
            <a:spLocks noGrp="1"/>
          </p:cNvSpPr>
          <p:nvPr/>
        </p:nvSpPr>
        <p:spPr>
          <a:xfrm>
            <a:off x="2438400" y="6438900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08" name="Rettangolo 107">
            <a:extLst>
              <a:ext uri="{FF2B5EF4-FFF2-40B4-BE49-F238E27FC236}">
                <a16:creationId xmlns:a16="http://schemas.microsoft.com/office/drawing/2014/main" id="{18F2C4DC-16B1-4A8E-AC7B-88298D19E11B}"/>
              </a:ext>
            </a:extLst>
          </p:cNvPr>
          <p:cNvSpPr>
            <a:spLocks noGrp="1"/>
          </p:cNvSpPr>
          <p:nvPr/>
        </p:nvSpPr>
        <p:spPr>
          <a:xfrm>
            <a:off x="2686050" y="6438900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Testa alta</a:t>
            </a:r>
          </a:p>
        </p:txBody>
      </p:sp>
      <p:sp>
        <p:nvSpPr>
          <p:cNvPr id="109" name="Rettangolo 108">
            <a:extLst>
              <a:ext uri="{FF2B5EF4-FFF2-40B4-BE49-F238E27FC236}">
                <a16:creationId xmlns:a16="http://schemas.microsoft.com/office/drawing/2014/main" id="{781F4EBD-851A-48BF-B4B8-07849231C5AC}"/>
              </a:ext>
            </a:extLst>
          </p:cNvPr>
          <p:cNvSpPr>
            <a:spLocks noGrp="1"/>
          </p:cNvSpPr>
          <p:nvPr/>
        </p:nvSpPr>
        <p:spPr>
          <a:xfrm>
            <a:off x="4638675" y="5924550"/>
            <a:ext cx="2581275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0" name="Rettangolo 109">
            <a:extLst>
              <a:ext uri="{FF2B5EF4-FFF2-40B4-BE49-F238E27FC236}">
                <a16:creationId xmlns:a16="http://schemas.microsoft.com/office/drawing/2014/main" id="{D317BF56-7235-4E31-A489-0FCBFFB9F565}"/>
              </a:ext>
            </a:extLst>
          </p:cNvPr>
          <p:cNvSpPr>
            <a:spLocks noGrp="1"/>
          </p:cNvSpPr>
          <p:nvPr/>
        </p:nvSpPr>
        <p:spPr>
          <a:xfrm>
            <a:off x="4638675" y="5924550"/>
            <a:ext cx="2581275" cy="238125"/>
          </a:xfrm>
          <a:prstGeom prst="rect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1" name="Rettangolo 110">
            <a:extLst>
              <a:ext uri="{FF2B5EF4-FFF2-40B4-BE49-F238E27FC236}">
                <a16:creationId xmlns:a16="http://schemas.microsoft.com/office/drawing/2014/main" id="{835F3687-2CE9-46F7-A0D1-2F01A8C168A2}"/>
              </a:ext>
            </a:extLst>
          </p:cNvPr>
          <p:cNvSpPr>
            <a:spLocks noGrp="1"/>
          </p:cNvSpPr>
          <p:nvPr/>
        </p:nvSpPr>
        <p:spPr>
          <a:xfrm>
            <a:off x="4752975" y="5943600"/>
            <a:ext cx="23526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STOP DI SICUREZZA</a:t>
            </a:r>
          </a:p>
        </p:txBody>
      </p:sp>
      <p:sp>
        <p:nvSpPr>
          <p:cNvPr id="112" name="Rettangolo 111">
            <a:extLst>
              <a:ext uri="{FF2B5EF4-FFF2-40B4-BE49-F238E27FC236}">
                <a16:creationId xmlns:a16="http://schemas.microsoft.com/office/drawing/2014/main" id="{CFC3F44D-5EB6-4E72-91CD-62AB2F46505F}"/>
              </a:ext>
            </a:extLst>
          </p:cNvPr>
          <p:cNvSpPr>
            <a:spLocks noGrp="1"/>
          </p:cNvSpPr>
          <p:nvPr/>
        </p:nvSpPr>
        <p:spPr>
          <a:xfrm>
            <a:off x="4762500" y="6200775"/>
            <a:ext cx="2333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Stop con dolore, presa instabile o spazio insufficiente fra atleti.</a:t>
            </a:r>
          </a:p>
        </p:txBody>
      </p:sp>
      <p:sp>
        <p:nvSpPr>
          <p:cNvPr id="113" name="Rettangolo 112">
            <a:extLst>
              <a:ext uri="{FF2B5EF4-FFF2-40B4-BE49-F238E27FC236}">
                <a16:creationId xmlns:a16="http://schemas.microsoft.com/office/drawing/2014/main" id="{5DECCDC1-C19F-4C7B-B8DF-CED7D234C24D}"/>
              </a:ext>
            </a:extLst>
          </p:cNvPr>
          <p:cNvSpPr>
            <a:spLocks noGrp="1"/>
          </p:cNvSpPr>
          <p:nvPr/>
        </p:nvSpPr>
        <p:spPr>
          <a:xfrm>
            <a:off x="7296150" y="5924550"/>
            <a:ext cx="228600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4" name="Rettangolo 113">
            <a:extLst>
              <a:ext uri="{FF2B5EF4-FFF2-40B4-BE49-F238E27FC236}">
                <a16:creationId xmlns:a16="http://schemas.microsoft.com/office/drawing/2014/main" id="{4CE6B6FC-864A-4108-B215-B173CB6D53D5}"/>
              </a:ext>
            </a:extLst>
          </p:cNvPr>
          <p:cNvSpPr>
            <a:spLocks noGrp="1"/>
          </p:cNvSpPr>
          <p:nvPr/>
        </p:nvSpPr>
        <p:spPr>
          <a:xfrm>
            <a:off x="7296150" y="5924550"/>
            <a:ext cx="228600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5" name="Rettangolo 114">
            <a:extLst>
              <a:ext uri="{FF2B5EF4-FFF2-40B4-BE49-F238E27FC236}">
                <a16:creationId xmlns:a16="http://schemas.microsoft.com/office/drawing/2014/main" id="{DD55856A-3F56-4B32-BAB2-92A2B416AF45}"/>
              </a:ext>
            </a:extLst>
          </p:cNvPr>
          <p:cNvSpPr>
            <a:spLocks noGrp="1"/>
          </p:cNvSpPr>
          <p:nvPr/>
        </p:nvSpPr>
        <p:spPr>
          <a:xfrm>
            <a:off x="7410450" y="5943600"/>
            <a:ext cx="20574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ESERCIZIO</a:t>
            </a:r>
          </a:p>
        </p:txBody>
      </p:sp>
      <p:sp>
        <p:nvSpPr>
          <p:cNvPr id="116" name="Rettangolo 115">
            <a:extLst>
              <a:ext uri="{FF2B5EF4-FFF2-40B4-BE49-F238E27FC236}">
                <a16:creationId xmlns:a16="http://schemas.microsoft.com/office/drawing/2014/main" id="{44ABB22A-E512-47B3-A449-D6D08517526B}"/>
              </a:ext>
            </a:extLst>
          </p:cNvPr>
          <p:cNvSpPr>
            <a:spLocks noGrp="1"/>
          </p:cNvSpPr>
          <p:nvPr/>
        </p:nvSpPr>
        <p:spPr>
          <a:xfrm>
            <a:off x="7419975" y="6200775"/>
            <a:ext cx="20383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Presa e rilascio; poi rampa con bici stabile.</a:t>
            </a:r>
          </a:p>
        </p:txBody>
      </p:sp>
      <p:sp>
        <p:nvSpPr>
          <p:cNvPr id="117" name="Rettangolo 116">
            <a:extLst>
              <a:ext uri="{FF2B5EF4-FFF2-40B4-BE49-F238E27FC236}">
                <a16:creationId xmlns:a16="http://schemas.microsoft.com/office/drawing/2014/main" id="{5E55CE89-EA90-4BDA-8298-7353BCAC1223}"/>
              </a:ext>
            </a:extLst>
          </p:cNvPr>
          <p:cNvSpPr>
            <a:spLocks noGrp="1"/>
          </p:cNvSpPr>
          <p:nvPr/>
        </p:nvSpPr>
        <p:spPr>
          <a:xfrm>
            <a:off x="9658350" y="5924550"/>
            <a:ext cx="230505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8" name="Rettangolo 117">
            <a:extLst>
              <a:ext uri="{FF2B5EF4-FFF2-40B4-BE49-F238E27FC236}">
                <a16:creationId xmlns:a16="http://schemas.microsoft.com/office/drawing/2014/main" id="{4D155132-8C5C-4CEE-8184-35AEA77E6006}"/>
              </a:ext>
            </a:extLst>
          </p:cNvPr>
          <p:cNvSpPr>
            <a:spLocks noGrp="1"/>
          </p:cNvSpPr>
          <p:nvPr/>
        </p:nvSpPr>
        <p:spPr>
          <a:xfrm>
            <a:off x="9658350" y="5924550"/>
            <a:ext cx="230505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9" name="Rettangolo 118">
            <a:extLst>
              <a:ext uri="{FF2B5EF4-FFF2-40B4-BE49-F238E27FC236}">
                <a16:creationId xmlns:a16="http://schemas.microsoft.com/office/drawing/2014/main" id="{CCC5C105-5B4E-447F-B5BC-18A61CCD9D28}"/>
              </a:ext>
            </a:extLst>
          </p:cNvPr>
          <p:cNvSpPr>
            <a:spLocks noGrp="1"/>
          </p:cNvSpPr>
          <p:nvPr/>
        </p:nvSpPr>
        <p:spPr>
          <a:xfrm>
            <a:off x="9772650" y="5943600"/>
            <a:ext cx="20764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COLLEGATO A</a:t>
            </a:r>
          </a:p>
        </p:txBody>
      </p:sp>
      <p:sp>
        <p:nvSpPr>
          <p:cNvPr id="120" name="Rettangolo 119">
            <a:extLst>
              <a:ext uri="{FF2B5EF4-FFF2-40B4-BE49-F238E27FC236}">
                <a16:creationId xmlns:a16="http://schemas.microsoft.com/office/drawing/2014/main" id="{02B4FF34-F46A-4E33-8582-5DAAAE06EA89}"/>
              </a:ext>
            </a:extLst>
          </p:cNvPr>
          <p:cNvSpPr>
            <a:spLocks noGrp="1"/>
          </p:cNvSpPr>
          <p:nvPr/>
        </p:nvSpPr>
        <p:spPr>
          <a:xfrm>
            <a:off x="9782175" y="6191250"/>
            <a:ext cx="2057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TX-01  DISCESA</a:t>
            </a:r>
          </a:p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TX-03  SPINTA</a:t>
            </a:r>
          </a:p>
        </p:txBody>
      </p:sp>
      <p:sp>
        <p:nvSpPr>
          <p:cNvPr id="121" name="Rettangolo 120">
            <a:extLst>
              <a:ext uri="{FF2B5EF4-FFF2-40B4-BE49-F238E27FC236}">
                <a16:creationId xmlns:a16="http://schemas.microsoft.com/office/drawing/2014/main" id="{032F3D4E-29BF-4E6E-B073-1085DD4BBD38}"/>
              </a:ext>
            </a:extLst>
          </p:cNvPr>
          <p:cNvSpPr>
            <a:spLocks noGrp="1"/>
          </p:cNvSpPr>
          <p:nvPr/>
        </p:nvSpPr>
        <p:spPr>
          <a:xfrm>
            <a:off x="11506200" y="5943600"/>
            <a:ext cx="4000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035250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ttangolo 121">
            <a:extLst>
              <a:ext uri="{FF2B5EF4-FFF2-40B4-BE49-F238E27FC236}">
                <a16:creationId xmlns:a16="http://schemas.microsoft.com/office/drawing/2014/main" id="{16D53830-6843-40ED-8B22-58AC0F11791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rgbClr val="061A2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4E5E6C0-345D-4887-A33C-83E5D247118D}"/>
              </a:ext>
            </a:extLst>
          </p:cNvPr>
          <p:cNvSpPr>
            <a:spLocks noGrp="1"/>
          </p:cNvSpPr>
          <p:nvPr/>
        </p:nvSpPr>
        <p:spPr>
          <a:xfrm>
            <a:off x="228600" y="28575"/>
            <a:ext cx="2952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CALL 2  •  GUIDA E OSTACOLI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5DBF1F4-C6BC-4EAB-BC24-5FC13F8E8CFC}"/>
              </a:ext>
            </a:extLst>
          </p:cNvPr>
          <p:cNvSpPr>
            <a:spLocks noGrp="1"/>
          </p:cNvSpPr>
          <p:nvPr/>
        </p:nvSpPr>
        <p:spPr>
          <a:xfrm>
            <a:off x="3429000" y="28575"/>
            <a:ext cx="533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MANUALE TECNICO CICLOCROSS GIOVANILE 2026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B8FC8B5-E030-49D6-8017-3BEB21FD8CB8}"/>
              </a:ext>
            </a:extLst>
          </p:cNvPr>
          <p:cNvSpPr>
            <a:spLocks noGrp="1"/>
          </p:cNvSpPr>
          <p:nvPr/>
        </p:nvSpPr>
        <p:spPr>
          <a:xfrm>
            <a:off x="9048750" y="28575"/>
            <a:ext cx="29146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LIVELLO 2  •  GESTO TECNICO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32380718-88DA-478C-8268-171D4089A406}"/>
              </a:ext>
            </a:extLst>
          </p:cNvPr>
          <p:cNvSpPr>
            <a:spLocks noGrp="1"/>
          </p:cNvSpPr>
          <p:nvPr/>
        </p:nvSpPr>
        <p:spPr>
          <a:xfrm>
            <a:off x="228600" y="409575"/>
            <a:ext cx="1162050" cy="409575"/>
          </a:xfrm>
          <a:prstGeom prst="roundRect">
            <a:avLst>
              <a:gd name="adj" fmla="val 18605"/>
            </a:avLst>
          </a:prstGeom>
          <a:solidFill>
            <a:srgbClr val="00A6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6C9A341-88DE-4BC9-B2AD-330F3725FAB8}"/>
              </a:ext>
            </a:extLst>
          </p:cNvPr>
          <p:cNvSpPr>
            <a:spLocks noGrp="1"/>
          </p:cNvSpPr>
          <p:nvPr/>
        </p:nvSpPr>
        <p:spPr>
          <a:xfrm>
            <a:off x="228600" y="428625"/>
            <a:ext cx="116205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TX-03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E0FD230-82CA-49C6-96C0-39A02AF50731}"/>
              </a:ext>
            </a:extLst>
          </p:cNvPr>
          <p:cNvSpPr>
            <a:spLocks noGrp="1"/>
          </p:cNvSpPr>
          <p:nvPr/>
        </p:nvSpPr>
        <p:spPr>
          <a:xfrm>
            <a:off x="1524000" y="371475"/>
            <a:ext cx="571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07172A"/>
                </a:solidFill>
              </a:defRPr>
            </a:pPr>
            <a:r>
              <a:rPr sz="2775" b="1">
                <a:solidFill>
                  <a:srgbClr val="07172A"/>
                </a:solidFill>
              </a:rPr>
              <a:t>SPINTA O TRASPORTO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99F16FD-D549-4C2E-8A91-D7594BB5BD3A}"/>
              </a:ext>
            </a:extLst>
          </p:cNvPr>
          <p:cNvSpPr>
            <a:spLocks noGrp="1"/>
          </p:cNvSpPr>
          <p:nvPr/>
        </p:nvSpPr>
        <p:spPr>
          <a:xfrm>
            <a:off x="228600" y="838200"/>
            <a:ext cx="70104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C94B45"/>
                </a:solidFill>
              </a:defRPr>
            </a:pPr>
            <a:r>
              <a:rPr sz="1425" b="1">
                <a:solidFill>
                  <a:srgbClr val="C94B45"/>
                </a:solidFill>
              </a:rPr>
              <a:t>SCEGLIERE IL GESTO IN BASE AL SETTORE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125363D-E678-4BC3-8122-6E130AF873B0}"/>
              </a:ext>
            </a:extLst>
          </p:cNvPr>
          <p:cNvSpPr>
            <a:spLocks noGrp="1"/>
          </p:cNvSpPr>
          <p:nvPr/>
        </p:nvSpPr>
        <p:spPr>
          <a:xfrm>
            <a:off x="228600" y="1085850"/>
            <a:ext cx="10953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OBIETTIVO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1D83DC2-8778-4730-87E3-FE35D581AF09}"/>
              </a:ext>
            </a:extLst>
          </p:cNvPr>
          <p:cNvSpPr>
            <a:spLocks noGrp="1"/>
          </p:cNvSpPr>
          <p:nvPr/>
        </p:nvSpPr>
        <p:spPr>
          <a:xfrm>
            <a:off x="1381125" y="1085850"/>
            <a:ext cx="57816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1F2D36"/>
                </a:solidFill>
              </a:defRPr>
            </a:pPr>
            <a:r>
              <a:rPr sz="1200" b="0">
                <a:solidFill>
                  <a:srgbClr val="1F2D36"/>
                </a:solidFill>
              </a:rPr>
              <a:t>Scegliere fra spinta e trasporto a spalla in funzione di aderenza, durata, pendenza e uscita.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7D0EFF3-3F4F-46DA-BE0A-EDC672F04CC2}"/>
              </a:ext>
            </a:extLst>
          </p:cNvPr>
          <p:cNvSpPr>
            <a:spLocks noGrp="1"/>
          </p:cNvSpPr>
          <p:nvPr/>
        </p:nvSpPr>
        <p:spPr>
          <a:xfrm>
            <a:off x="7524750" y="400050"/>
            <a:ext cx="2571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A3952"/>
                </a:solidFill>
              </a:defRPr>
            </a:pPr>
            <a:r>
              <a:rPr sz="1350" b="1">
                <a:solidFill>
                  <a:srgbClr val="0A3952"/>
                </a:solidFill>
              </a:rPr>
              <a:t>CRITERIO DI SCELTA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0B7C6E8-5AFA-4E81-AA66-7DB161B3A7F4}"/>
              </a:ext>
            </a:extLst>
          </p:cNvPr>
          <p:cNvSpPr>
            <a:spLocks noGrp="1"/>
          </p:cNvSpPr>
          <p:nvPr/>
        </p:nvSpPr>
        <p:spPr>
          <a:xfrm>
            <a:off x="7524750" y="638175"/>
            <a:ext cx="266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11820"/>
                </a:solidFill>
              </a:defRPr>
            </a:pPr>
            <a:r>
              <a:rPr sz="1200" b="0">
                <a:solidFill>
                  <a:srgbClr val="111820"/>
                </a:solidFill>
              </a:rPr>
              <a:t>Ruota libera: spingo. Se blocca il passo, porto.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979F260-CD10-4AFE-9372-230108FD2631}"/>
              </a:ext>
            </a:extLst>
          </p:cNvPr>
          <p:cNvSpPr>
            <a:spLocks noGrp="1"/>
          </p:cNvSpPr>
          <p:nvPr/>
        </p:nvSpPr>
        <p:spPr>
          <a:xfrm>
            <a:off x="7524750" y="1066800"/>
            <a:ext cx="2667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C94B45"/>
                </a:solidFill>
              </a:defRPr>
            </a:pPr>
            <a:r>
              <a:rPr sz="1200" b="1">
                <a:solidFill>
                  <a:srgbClr val="C94B45"/>
                </a:solidFill>
              </a:rPr>
              <a:t>CONFRONTO, NON SEQUENZA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C3A9927-49CF-4777-A0B7-9591099AC825}"/>
              </a:ext>
            </a:extLst>
          </p:cNvPr>
          <p:cNvSpPr>
            <a:spLocks noGrp="1"/>
          </p:cNvSpPr>
          <p:nvPr/>
        </p:nvSpPr>
        <p:spPr>
          <a:xfrm>
            <a:off x="10353675" y="400050"/>
            <a:ext cx="1609725" cy="866775"/>
          </a:xfrm>
          <a:prstGeom prst="rect">
            <a:avLst/>
          </a:prstGeom>
          <a:solidFill>
            <a:srgbClr val="FFFFFF"/>
          </a:solidFill>
          <a:ln w="9525">
            <a:solidFill>
              <a:srgbClr val="8798A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EA1FE98-7025-44E4-80BE-7B2AA62BD70F}"/>
              </a:ext>
            </a:extLst>
          </p:cNvPr>
          <p:cNvSpPr>
            <a:spLocks noGrp="1"/>
          </p:cNvSpPr>
          <p:nvPr/>
        </p:nvSpPr>
        <p:spPr>
          <a:xfrm>
            <a:off x="10477500" y="438150"/>
            <a:ext cx="13525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LEGENDA</a:t>
            </a: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EFD314C2-D2BD-4A08-86E1-424ED7C63603}"/>
              </a:ext>
            </a:extLst>
          </p:cNvPr>
          <p:cNvSpPr>
            <a:spLocks noGrp="1"/>
          </p:cNvSpPr>
          <p:nvPr/>
        </p:nvSpPr>
        <p:spPr>
          <a:xfrm>
            <a:off x="10477500" y="676275"/>
            <a:ext cx="123825" cy="1238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A6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3212557-47B1-4308-A741-5B02C616AC7A}"/>
              </a:ext>
            </a:extLst>
          </p:cNvPr>
          <p:cNvSpPr>
            <a:spLocks noGrp="1"/>
          </p:cNvSpPr>
          <p:nvPr/>
        </p:nvSpPr>
        <p:spPr>
          <a:xfrm>
            <a:off x="10677525" y="647700"/>
            <a:ext cx="11715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15212A"/>
                </a:solidFill>
              </a:defRPr>
            </a:pPr>
            <a:r>
              <a:rPr sz="1200" b="1">
                <a:solidFill>
                  <a:srgbClr val="15212A"/>
                </a:solidFill>
              </a:rPr>
              <a:t>CORRETTO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BD98303D-AA2C-4B0C-B10C-2EC1DE37B421}"/>
              </a:ext>
            </a:extLst>
          </p:cNvPr>
          <p:cNvSpPr>
            <a:spLocks noGrp="1"/>
          </p:cNvSpPr>
          <p:nvPr/>
        </p:nvSpPr>
        <p:spPr>
          <a:xfrm>
            <a:off x="10477500" y="857250"/>
            <a:ext cx="123825" cy="1238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4B4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75882AE-4CC9-4936-845B-3B4477F6CFD3}"/>
              </a:ext>
            </a:extLst>
          </p:cNvPr>
          <p:cNvSpPr>
            <a:spLocks noGrp="1"/>
          </p:cNvSpPr>
          <p:nvPr/>
        </p:nvSpPr>
        <p:spPr>
          <a:xfrm>
            <a:off x="10677525" y="828675"/>
            <a:ext cx="11715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15212A"/>
                </a:solidFill>
              </a:defRPr>
            </a:pPr>
            <a:r>
              <a:rPr sz="1200" b="0">
                <a:solidFill>
                  <a:srgbClr val="15212A"/>
                </a:solidFill>
              </a:rPr>
              <a:t>ERRORE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1F7E3812-8FDF-4000-A83E-24FA683C2778}"/>
              </a:ext>
            </a:extLst>
          </p:cNvPr>
          <p:cNvSpPr>
            <a:spLocks noGrp="1"/>
          </p:cNvSpPr>
          <p:nvPr/>
        </p:nvSpPr>
        <p:spPr>
          <a:xfrm>
            <a:off x="10477500" y="1038225"/>
            <a:ext cx="123825" cy="1238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4175C9F5-CE0F-493F-89A7-D3A19BD8F1D7}"/>
              </a:ext>
            </a:extLst>
          </p:cNvPr>
          <p:cNvSpPr>
            <a:spLocks noGrp="1"/>
          </p:cNvSpPr>
          <p:nvPr/>
        </p:nvSpPr>
        <p:spPr>
          <a:xfrm>
            <a:off x="10677525" y="1009650"/>
            <a:ext cx="11715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15212A"/>
                </a:solidFill>
              </a:defRPr>
            </a:pPr>
            <a:r>
              <a:rPr sz="1200" b="0">
                <a:solidFill>
                  <a:srgbClr val="15212A"/>
                </a:solidFill>
              </a:rPr>
              <a:t>PAROLA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A9D6DEE6-E798-4E9A-B8A5-607D2ECE6083}"/>
              </a:ext>
            </a:extLst>
          </p:cNvPr>
          <p:cNvSpPr>
            <a:spLocks noGrp="1"/>
          </p:cNvSpPr>
          <p:nvPr/>
        </p:nvSpPr>
        <p:spPr>
          <a:xfrm>
            <a:off x="228600" y="1343025"/>
            <a:ext cx="3810000" cy="2695575"/>
          </a:xfrm>
          <a:prstGeom prst="rect">
            <a:avLst/>
          </a:prstGeom>
          <a:solidFill>
            <a:srgbClr val="FFFFFF"/>
          </a:solidFill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67456D3A-9CD3-4C9D-9147-61D34B4FE35D}"/>
              </a:ext>
            </a:extLst>
          </p:cNvPr>
          <p:cNvSpPr>
            <a:spLocks noGrp="1"/>
          </p:cNvSpPr>
          <p:nvPr/>
        </p:nvSpPr>
        <p:spPr>
          <a:xfrm>
            <a:off x="342900" y="1419225"/>
            <a:ext cx="323850" cy="323850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27629D76-7A75-4B9D-A7AD-174B2BAB406B}"/>
              </a:ext>
            </a:extLst>
          </p:cNvPr>
          <p:cNvSpPr>
            <a:spLocks noGrp="1"/>
          </p:cNvSpPr>
          <p:nvPr/>
        </p:nvSpPr>
        <p:spPr>
          <a:xfrm>
            <a:off x="342900" y="142875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831A1598-2D49-4384-81A7-3E2993B22E41}"/>
              </a:ext>
            </a:extLst>
          </p:cNvPr>
          <p:cNvSpPr>
            <a:spLocks noGrp="1"/>
          </p:cNvSpPr>
          <p:nvPr/>
        </p:nvSpPr>
        <p:spPr>
          <a:xfrm>
            <a:off x="771525" y="1400175"/>
            <a:ext cx="31527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172A"/>
                </a:solidFill>
              </a:defRPr>
            </a:pPr>
            <a:r>
              <a:rPr sz="1350" b="1">
                <a:solidFill>
                  <a:srgbClr val="07172A"/>
                </a:solidFill>
              </a:rPr>
              <a:t>RUOTA LIBERA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6A26F844-F5D9-4D2B-88AC-049776FF3726}"/>
              </a:ext>
            </a:extLst>
          </p:cNvPr>
          <p:cNvSpPr>
            <a:spLocks noGrp="1"/>
          </p:cNvSpPr>
          <p:nvPr/>
        </p:nvSpPr>
        <p:spPr>
          <a:xfrm>
            <a:off x="342900" y="1638300"/>
            <a:ext cx="35814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D2932"/>
                </a:solidFill>
              </a:defRPr>
            </a:pPr>
            <a:r>
              <a:rPr sz="1200" b="0">
                <a:solidFill>
                  <a:srgbClr val="1D2932"/>
                </a:solidFill>
              </a:rPr>
              <a:t>passo continuo · bici dentro la linea</a:t>
            </a:r>
          </a:p>
        </p:txBody>
      </p:sp>
      <p:pic>
        <p:nvPicPr>
          <p:cNvPr id="152" name="Immagine 151"/>
          <p:cNvPicPr>
            <a:picLocks noChangeAspect="1"/>
          </p:cNvPicPr>
          <p:nvPr/>
        </p:nvPicPr>
        <p:blipFill>
          <a:blip r:embed="rId3"/>
          <a:srcRect t="9764" b="9764"/>
          <a:stretch>
            <a:fillRect/>
          </a:stretch>
        </p:blipFill>
        <p:spPr>
          <a:xfrm>
            <a:off x="238125" y="2000250"/>
            <a:ext cx="3790950" cy="2028825"/>
          </a:xfrm>
          <a:prstGeom prst="rect">
            <a:avLst/>
          </a:prstGeom>
        </p:spPr>
      </p:pic>
      <p:sp>
        <p:nvSpPr>
          <p:cNvPr id="28" name="Rettangolo 27">
            <a:extLst>
              <a:ext uri="{FF2B5EF4-FFF2-40B4-BE49-F238E27FC236}">
                <a16:creationId xmlns:a16="http://schemas.microsoft.com/office/drawing/2014/main" id="{8916EEE7-4583-4DB7-BD1B-0E9B132FA1F2}"/>
              </a:ext>
            </a:extLst>
          </p:cNvPr>
          <p:cNvSpPr>
            <a:spLocks noGrp="1"/>
          </p:cNvSpPr>
          <p:nvPr/>
        </p:nvSpPr>
        <p:spPr>
          <a:xfrm>
            <a:off x="228600" y="1990725"/>
            <a:ext cx="3810000" cy="2047875"/>
          </a:xfrm>
          <a:prstGeom prst="rect">
            <a:avLst/>
          </a:prstGeom>
          <a:noFill/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F544312A-CC31-4741-B3E8-1DB67580DBB8}"/>
              </a:ext>
            </a:extLst>
          </p:cNvPr>
          <p:cNvSpPr>
            <a:spLocks noGrp="1"/>
          </p:cNvSpPr>
          <p:nvPr/>
        </p:nvSpPr>
        <p:spPr>
          <a:xfrm>
            <a:off x="4191000" y="1343025"/>
            <a:ext cx="3810000" cy="2695575"/>
          </a:xfrm>
          <a:prstGeom prst="rect">
            <a:avLst/>
          </a:prstGeom>
          <a:solidFill>
            <a:srgbClr val="FFFFFF"/>
          </a:solidFill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BE428E1D-B024-4DA3-A8C9-9D5CDFD3A835}"/>
              </a:ext>
            </a:extLst>
          </p:cNvPr>
          <p:cNvSpPr>
            <a:spLocks noGrp="1"/>
          </p:cNvSpPr>
          <p:nvPr/>
        </p:nvSpPr>
        <p:spPr>
          <a:xfrm>
            <a:off x="4305300" y="1419225"/>
            <a:ext cx="323850" cy="323850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CF9551B9-DCD3-48C0-B21C-E24C3F16691E}"/>
              </a:ext>
            </a:extLst>
          </p:cNvPr>
          <p:cNvSpPr>
            <a:spLocks noGrp="1"/>
          </p:cNvSpPr>
          <p:nvPr/>
        </p:nvSpPr>
        <p:spPr>
          <a:xfrm>
            <a:off x="4305300" y="142875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5881673C-0643-4582-9148-2F3D24C0A0D9}"/>
              </a:ext>
            </a:extLst>
          </p:cNvPr>
          <p:cNvSpPr>
            <a:spLocks noGrp="1"/>
          </p:cNvSpPr>
          <p:nvPr/>
        </p:nvSpPr>
        <p:spPr>
          <a:xfrm>
            <a:off x="4733925" y="1400175"/>
            <a:ext cx="31527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172A"/>
                </a:solidFill>
              </a:defRPr>
            </a:pPr>
            <a:r>
              <a:rPr sz="1350" b="1">
                <a:solidFill>
                  <a:srgbClr val="07172A"/>
                </a:solidFill>
              </a:rPr>
              <a:t>PASSO OSTACOLATO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B1929B34-F51E-4622-999D-6E8AD7D54176}"/>
              </a:ext>
            </a:extLst>
          </p:cNvPr>
          <p:cNvSpPr>
            <a:spLocks noGrp="1"/>
          </p:cNvSpPr>
          <p:nvPr/>
        </p:nvSpPr>
        <p:spPr>
          <a:xfrm>
            <a:off x="4305300" y="1638300"/>
            <a:ext cx="35814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D2932"/>
                </a:solidFill>
              </a:defRPr>
            </a:pPr>
            <a:r>
              <a:rPr sz="1200" b="0">
                <a:solidFill>
                  <a:srgbClr val="1D2932"/>
                </a:solidFill>
              </a:rPr>
              <a:t>fondo o traffico · passo che si spezza</a:t>
            </a:r>
          </a:p>
        </p:txBody>
      </p:sp>
      <p:pic>
        <p:nvPicPr>
          <p:cNvPr id="159" name="Immagine 158"/>
          <p:cNvPicPr>
            <a:picLocks noChangeAspect="1"/>
          </p:cNvPicPr>
          <p:nvPr/>
        </p:nvPicPr>
        <p:blipFill>
          <a:blip r:embed="rId4"/>
          <a:srcRect t="9862" b="9862"/>
          <a:stretch>
            <a:fillRect/>
          </a:stretch>
        </p:blipFill>
        <p:spPr>
          <a:xfrm>
            <a:off x="4200525" y="2000250"/>
            <a:ext cx="3790950" cy="2028825"/>
          </a:xfrm>
          <a:prstGeom prst="rect">
            <a:avLst/>
          </a:prstGeom>
        </p:spPr>
      </p:pic>
      <p:sp>
        <p:nvSpPr>
          <p:cNvPr id="35" name="Rettangolo 34">
            <a:extLst>
              <a:ext uri="{FF2B5EF4-FFF2-40B4-BE49-F238E27FC236}">
                <a16:creationId xmlns:a16="http://schemas.microsoft.com/office/drawing/2014/main" id="{014BC723-3F34-4226-ABDA-E28EF0281EAD}"/>
              </a:ext>
            </a:extLst>
          </p:cNvPr>
          <p:cNvSpPr>
            <a:spLocks noGrp="1"/>
          </p:cNvSpPr>
          <p:nvPr/>
        </p:nvSpPr>
        <p:spPr>
          <a:xfrm>
            <a:off x="4191000" y="1990725"/>
            <a:ext cx="3810000" cy="2047875"/>
          </a:xfrm>
          <a:prstGeom prst="rect">
            <a:avLst/>
          </a:prstGeom>
          <a:noFill/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69AE0874-FF83-4939-AFBC-9E25C45FAC0F}"/>
              </a:ext>
            </a:extLst>
          </p:cNvPr>
          <p:cNvSpPr>
            <a:spLocks noGrp="1"/>
          </p:cNvSpPr>
          <p:nvPr/>
        </p:nvSpPr>
        <p:spPr>
          <a:xfrm>
            <a:off x="8153400" y="1343025"/>
            <a:ext cx="3810000" cy="2695575"/>
          </a:xfrm>
          <a:prstGeom prst="rect">
            <a:avLst/>
          </a:prstGeom>
          <a:solidFill>
            <a:srgbClr val="FFFFFF"/>
          </a:solidFill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D375DFB8-6843-458E-8E7B-6C663A2B84BB}"/>
              </a:ext>
            </a:extLst>
          </p:cNvPr>
          <p:cNvSpPr>
            <a:spLocks noGrp="1"/>
          </p:cNvSpPr>
          <p:nvPr/>
        </p:nvSpPr>
        <p:spPr>
          <a:xfrm>
            <a:off x="8267700" y="1419225"/>
            <a:ext cx="323850" cy="323850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374FAFAD-EBEF-4946-BD55-AE74E107570E}"/>
              </a:ext>
            </a:extLst>
          </p:cNvPr>
          <p:cNvSpPr>
            <a:spLocks noGrp="1"/>
          </p:cNvSpPr>
          <p:nvPr/>
        </p:nvSpPr>
        <p:spPr>
          <a:xfrm>
            <a:off x="8267700" y="142875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2A07F1B4-943F-4187-B891-52EA7DA136C0}"/>
              </a:ext>
            </a:extLst>
          </p:cNvPr>
          <p:cNvSpPr>
            <a:spLocks noGrp="1"/>
          </p:cNvSpPr>
          <p:nvPr/>
        </p:nvSpPr>
        <p:spPr>
          <a:xfrm>
            <a:off x="8696325" y="1400175"/>
            <a:ext cx="31527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172A"/>
                </a:solidFill>
              </a:defRPr>
            </a:pPr>
            <a:r>
              <a:rPr sz="1350" b="1">
                <a:solidFill>
                  <a:srgbClr val="07172A"/>
                </a:solidFill>
              </a:rPr>
              <a:t>TRASPORTO A SPALLA</a:t>
            </a:r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7C8EEAFC-796D-4C1B-B481-6BEEBEE7CAFA}"/>
              </a:ext>
            </a:extLst>
          </p:cNvPr>
          <p:cNvSpPr>
            <a:spLocks noGrp="1"/>
          </p:cNvSpPr>
          <p:nvPr/>
        </p:nvSpPr>
        <p:spPr>
          <a:xfrm>
            <a:off x="8267700" y="1638300"/>
            <a:ext cx="35814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D2932"/>
                </a:solidFill>
              </a:defRPr>
            </a:pPr>
            <a:r>
              <a:rPr sz="1200" b="0">
                <a:solidFill>
                  <a:srgbClr val="1D2932"/>
                </a:solidFill>
              </a:rPr>
              <a:t>bici vicina al corpo · corsa libera</a:t>
            </a:r>
          </a:p>
        </p:txBody>
      </p:sp>
      <p:pic>
        <p:nvPicPr>
          <p:cNvPr id="166" name="Immagine 165"/>
          <p:cNvPicPr>
            <a:picLocks noChangeAspect="1"/>
          </p:cNvPicPr>
          <p:nvPr/>
        </p:nvPicPr>
        <p:blipFill>
          <a:blip r:embed="rId5"/>
          <a:srcRect l="951" r="951"/>
          <a:stretch>
            <a:fillRect/>
          </a:stretch>
        </p:blipFill>
        <p:spPr>
          <a:xfrm>
            <a:off x="8162925" y="2000250"/>
            <a:ext cx="3790950" cy="2028825"/>
          </a:xfrm>
          <a:prstGeom prst="rect">
            <a:avLst/>
          </a:prstGeom>
        </p:spPr>
      </p:pic>
      <p:sp>
        <p:nvSpPr>
          <p:cNvPr id="42" name="Rettangolo 41">
            <a:extLst>
              <a:ext uri="{FF2B5EF4-FFF2-40B4-BE49-F238E27FC236}">
                <a16:creationId xmlns:a16="http://schemas.microsoft.com/office/drawing/2014/main" id="{B64169F8-3C48-4E66-B69E-981ADD1BB6B0}"/>
              </a:ext>
            </a:extLst>
          </p:cNvPr>
          <p:cNvSpPr>
            <a:spLocks noGrp="1"/>
          </p:cNvSpPr>
          <p:nvPr/>
        </p:nvSpPr>
        <p:spPr>
          <a:xfrm>
            <a:off x="8153400" y="1990725"/>
            <a:ext cx="3810000" cy="2047875"/>
          </a:xfrm>
          <a:prstGeom prst="rect">
            <a:avLst/>
          </a:prstGeom>
          <a:noFill/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32BE244D-5B22-4571-8405-E973CF5A8098}"/>
              </a:ext>
            </a:extLst>
          </p:cNvPr>
          <p:cNvSpPr>
            <a:spLocks noGrp="1"/>
          </p:cNvSpPr>
          <p:nvPr/>
        </p:nvSpPr>
        <p:spPr>
          <a:xfrm>
            <a:off x="228600" y="4152900"/>
            <a:ext cx="241935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2A996251-BB5E-4545-BF85-684211D420A7}"/>
              </a:ext>
            </a:extLst>
          </p:cNvPr>
          <p:cNvSpPr>
            <a:spLocks noGrp="1"/>
          </p:cNvSpPr>
          <p:nvPr/>
        </p:nvSpPr>
        <p:spPr>
          <a:xfrm>
            <a:off x="228600" y="4152900"/>
            <a:ext cx="2419350" cy="238125"/>
          </a:xfrm>
          <a:prstGeom prst="rect">
            <a:avLst/>
          </a:prstGeom>
          <a:solidFill>
            <a:srgbClr val="0875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28ADAA00-50ED-463A-A3C4-7E26B9CE125B}"/>
              </a:ext>
            </a:extLst>
          </p:cNvPr>
          <p:cNvSpPr>
            <a:spLocks noGrp="1"/>
          </p:cNvSpPr>
          <p:nvPr/>
        </p:nvSpPr>
        <p:spPr>
          <a:xfrm>
            <a:off x="342900" y="4171950"/>
            <a:ext cx="21907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PUNTI CHIAVE</a:t>
            </a:r>
          </a:p>
        </p:txBody>
      </p:sp>
      <p:sp>
        <p:nvSpPr>
          <p:cNvPr id="46" name="Ovale 45">
            <a:extLst>
              <a:ext uri="{FF2B5EF4-FFF2-40B4-BE49-F238E27FC236}">
                <a16:creationId xmlns:a16="http://schemas.microsoft.com/office/drawing/2014/main" id="{536E05BB-1DE3-4738-A9F0-6EC69C25469A}"/>
              </a:ext>
            </a:extLst>
          </p:cNvPr>
          <p:cNvSpPr>
            <a:spLocks noGrp="1"/>
          </p:cNvSpPr>
          <p:nvPr/>
        </p:nvSpPr>
        <p:spPr>
          <a:xfrm>
            <a:off x="361950" y="44862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44FC9BDF-3B4B-41B1-867D-D163C849C082}"/>
              </a:ext>
            </a:extLst>
          </p:cNvPr>
          <p:cNvSpPr>
            <a:spLocks noGrp="1"/>
          </p:cNvSpPr>
          <p:nvPr/>
        </p:nvSpPr>
        <p:spPr>
          <a:xfrm>
            <a:off x="361950" y="44672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1</a:t>
            </a:r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1D06B739-9261-46AC-B6C6-438022A906B9}"/>
              </a:ext>
            </a:extLst>
          </p:cNvPr>
          <p:cNvSpPr>
            <a:spLocks noGrp="1"/>
          </p:cNvSpPr>
          <p:nvPr/>
        </p:nvSpPr>
        <p:spPr>
          <a:xfrm>
            <a:off x="647700" y="44577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Aderenza disponibile</a:t>
            </a:r>
          </a:p>
        </p:txBody>
      </p:sp>
      <p:sp>
        <p:nvSpPr>
          <p:cNvPr id="49" name="Ovale 48">
            <a:extLst>
              <a:ext uri="{FF2B5EF4-FFF2-40B4-BE49-F238E27FC236}">
                <a16:creationId xmlns:a16="http://schemas.microsoft.com/office/drawing/2014/main" id="{8406652F-AF25-4B0D-B070-088D96657DD7}"/>
              </a:ext>
            </a:extLst>
          </p:cNvPr>
          <p:cNvSpPr>
            <a:spLocks noGrp="1"/>
          </p:cNvSpPr>
          <p:nvPr/>
        </p:nvSpPr>
        <p:spPr>
          <a:xfrm>
            <a:off x="361950" y="47910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9505DC91-A931-4DE7-A223-051A819A1002}"/>
              </a:ext>
            </a:extLst>
          </p:cNvPr>
          <p:cNvSpPr>
            <a:spLocks noGrp="1"/>
          </p:cNvSpPr>
          <p:nvPr/>
        </p:nvSpPr>
        <p:spPr>
          <a:xfrm>
            <a:off x="361950" y="47720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2</a:t>
            </a:r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DA850920-0862-4534-8997-A2035058B471}"/>
              </a:ext>
            </a:extLst>
          </p:cNvPr>
          <p:cNvSpPr>
            <a:spLocks noGrp="1"/>
          </p:cNvSpPr>
          <p:nvPr/>
        </p:nvSpPr>
        <p:spPr>
          <a:xfrm>
            <a:off x="647700" y="47625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Durata del settore</a:t>
            </a:r>
          </a:p>
        </p:txBody>
      </p:sp>
      <p:sp>
        <p:nvSpPr>
          <p:cNvPr id="52" name="Ovale 51">
            <a:extLst>
              <a:ext uri="{FF2B5EF4-FFF2-40B4-BE49-F238E27FC236}">
                <a16:creationId xmlns:a16="http://schemas.microsoft.com/office/drawing/2014/main" id="{E01A097F-4B40-487F-8E9D-79A9FFCA3B64}"/>
              </a:ext>
            </a:extLst>
          </p:cNvPr>
          <p:cNvSpPr>
            <a:spLocks noGrp="1"/>
          </p:cNvSpPr>
          <p:nvPr/>
        </p:nvSpPr>
        <p:spPr>
          <a:xfrm>
            <a:off x="361950" y="50958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4B2852FE-3067-4CEF-AD7E-8797F1CDFF55}"/>
              </a:ext>
            </a:extLst>
          </p:cNvPr>
          <p:cNvSpPr>
            <a:spLocks noGrp="1"/>
          </p:cNvSpPr>
          <p:nvPr/>
        </p:nvSpPr>
        <p:spPr>
          <a:xfrm>
            <a:off x="361950" y="50768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3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CE993B98-42A2-462A-8D4B-5FCD192B20F6}"/>
              </a:ext>
            </a:extLst>
          </p:cNvPr>
          <p:cNvSpPr>
            <a:spLocks noGrp="1"/>
          </p:cNvSpPr>
          <p:nvPr/>
        </p:nvSpPr>
        <p:spPr>
          <a:xfrm>
            <a:off x="647700" y="50673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Pendenza e spazio</a:t>
            </a:r>
          </a:p>
        </p:txBody>
      </p:sp>
      <p:sp>
        <p:nvSpPr>
          <p:cNvPr id="55" name="Ovale 54">
            <a:extLst>
              <a:ext uri="{FF2B5EF4-FFF2-40B4-BE49-F238E27FC236}">
                <a16:creationId xmlns:a16="http://schemas.microsoft.com/office/drawing/2014/main" id="{7740CBDE-FB1D-47B2-9724-587A9860B298}"/>
              </a:ext>
            </a:extLst>
          </p:cNvPr>
          <p:cNvSpPr>
            <a:spLocks noGrp="1"/>
          </p:cNvSpPr>
          <p:nvPr/>
        </p:nvSpPr>
        <p:spPr>
          <a:xfrm>
            <a:off x="361950" y="54006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6" name="Rettangolo 55">
            <a:extLst>
              <a:ext uri="{FF2B5EF4-FFF2-40B4-BE49-F238E27FC236}">
                <a16:creationId xmlns:a16="http://schemas.microsoft.com/office/drawing/2014/main" id="{DA4D18A9-B20B-4F86-BB33-069704EA0215}"/>
              </a:ext>
            </a:extLst>
          </p:cNvPr>
          <p:cNvSpPr>
            <a:spLocks noGrp="1"/>
          </p:cNvSpPr>
          <p:nvPr/>
        </p:nvSpPr>
        <p:spPr>
          <a:xfrm>
            <a:off x="361950" y="53816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4</a:t>
            </a:r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96B58FB5-43E1-46B2-83A9-4660268978C7}"/>
              </a:ext>
            </a:extLst>
          </p:cNvPr>
          <p:cNvSpPr>
            <a:spLocks noGrp="1"/>
          </p:cNvSpPr>
          <p:nvPr/>
        </p:nvSpPr>
        <p:spPr>
          <a:xfrm>
            <a:off x="647700" y="53721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Uscita da preparare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DD7FC84B-6635-48FA-B5F6-95A5D1D3A5DA}"/>
              </a:ext>
            </a:extLst>
          </p:cNvPr>
          <p:cNvSpPr>
            <a:spLocks noGrp="1"/>
          </p:cNvSpPr>
          <p:nvPr/>
        </p:nvSpPr>
        <p:spPr>
          <a:xfrm>
            <a:off x="2762250" y="4152900"/>
            <a:ext cx="449580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2F5C726D-36C3-4648-89AC-D956F659073A}"/>
              </a:ext>
            </a:extLst>
          </p:cNvPr>
          <p:cNvSpPr>
            <a:spLocks noGrp="1"/>
          </p:cNvSpPr>
          <p:nvPr/>
        </p:nvSpPr>
        <p:spPr>
          <a:xfrm>
            <a:off x="2762250" y="4152900"/>
            <a:ext cx="4495800" cy="238125"/>
          </a:xfrm>
          <a:prstGeom prst="rect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id="{334E112E-32F9-46B0-96C1-B14B9A1D15EC}"/>
              </a:ext>
            </a:extLst>
          </p:cNvPr>
          <p:cNvSpPr>
            <a:spLocks noGrp="1"/>
          </p:cNvSpPr>
          <p:nvPr/>
        </p:nvSpPr>
        <p:spPr>
          <a:xfrm>
            <a:off x="2876550" y="4171950"/>
            <a:ext cx="42672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ERRORI COMUNI E CORREZIONE</a:t>
            </a:r>
          </a:p>
        </p:txBody>
      </p:sp>
      <p:sp>
        <p:nvSpPr>
          <p:cNvPr id="61" name="Rettangolo 60">
            <a:extLst>
              <a:ext uri="{FF2B5EF4-FFF2-40B4-BE49-F238E27FC236}">
                <a16:creationId xmlns:a16="http://schemas.microsoft.com/office/drawing/2014/main" id="{BBFD98C2-B737-421C-BE7D-7F1E2F5E841D}"/>
              </a:ext>
            </a:extLst>
          </p:cNvPr>
          <p:cNvSpPr>
            <a:spLocks noGrp="1"/>
          </p:cNvSpPr>
          <p:nvPr/>
        </p:nvSpPr>
        <p:spPr>
          <a:xfrm>
            <a:off x="2876550" y="4467225"/>
            <a:ext cx="4267200" cy="561975"/>
          </a:xfrm>
          <a:prstGeom prst="rect">
            <a:avLst/>
          </a:prstGeom>
          <a:solidFill>
            <a:srgbClr val="FCEDEB"/>
          </a:solidFill>
          <a:ln w="9525">
            <a:solidFill>
              <a:srgbClr val="E5B4A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2" name="Ovale 61">
            <a:extLst>
              <a:ext uri="{FF2B5EF4-FFF2-40B4-BE49-F238E27FC236}">
                <a16:creationId xmlns:a16="http://schemas.microsoft.com/office/drawing/2014/main" id="{C8616F38-A632-4724-B028-AB6918CCB7FB}"/>
              </a:ext>
            </a:extLst>
          </p:cNvPr>
          <p:cNvSpPr>
            <a:spLocks noGrp="1"/>
          </p:cNvSpPr>
          <p:nvPr/>
        </p:nvSpPr>
        <p:spPr>
          <a:xfrm>
            <a:off x="2971800" y="4562475"/>
            <a:ext cx="228600" cy="228600"/>
          </a:xfrm>
          <a:prstGeom prst="ellipse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4746ECCF-9B72-452A-A021-B7EA6FF1476F}"/>
              </a:ext>
            </a:extLst>
          </p:cNvPr>
          <p:cNvSpPr>
            <a:spLocks noGrp="1"/>
          </p:cNvSpPr>
          <p:nvPr/>
        </p:nvSpPr>
        <p:spPr>
          <a:xfrm>
            <a:off x="2971800" y="4533900"/>
            <a:ext cx="228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64" name="Rettangolo 63">
            <a:extLst>
              <a:ext uri="{FF2B5EF4-FFF2-40B4-BE49-F238E27FC236}">
                <a16:creationId xmlns:a16="http://schemas.microsoft.com/office/drawing/2014/main" id="{E598C6B4-4E42-4DEA-93BB-E3A38B678536}"/>
              </a:ext>
            </a:extLst>
          </p:cNvPr>
          <p:cNvSpPr>
            <a:spLocks noGrp="1"/>
          </p:cNvSpPr>
          <p:nvPr/>
        </p:nvSpPr>
        <p:spPr>
          <a:xfrm>
            <a:off x="3286125" y="4514850"/>
            <a:ext cx="376237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C94B45"/>
                </a:solidFill>
              </a:defRPr>
            </a:pPr>
            <a:r>
              <a:rPr sz="1200" b="1">
                <a:solidFill>
                  <a:srgbClr val="C94B45"/>
                </a:solidFill>
              </a:rPr>
              <a:t>INSISTE NELLA SPINTA</a:t>
            </a:r>
          </a:p>
        </p:txBody>
      </p:sp>
      <p:sp>
        <p:nvSpPr>
          <p:cNvPr id="65" name="Rettangolo 64">
            <a:extLst>
              <a:ext uri="{FF2B5EF4-FFF2-40B4-BE49-F238E27FC236}">
                <a16:creationId xmlns:a16="http://schemas.microsoft.com/office/drawing/2014/main" id="{3B399332-B6FF-473A-9FCE-D33BBE6CABC8}"/>
              </a:ext>
            </a:extLst>
          </p:cNvPr>
          <p:cNvSpPr>
            <a:spLocks noGrp="1"/>
          </p:cNvSpPr>
          <p:nvPr/>
        </p:nvSpPr>
        <p:spPr>
          <a:xfrm>
            <a:off x="3286125" y="4743450"/>
            <a:ext cx="37623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Correggi: cambia prima che la bici blocchi il passo.</a:t>
            </a:r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45E34D03-C744-4E9D-8EB6-2C0FD82BF6D6}"/>
              </a:ext>
            </a:extLst>
          </p:cNvPr>
          <p:cNvSpPr>
            <a:spLocks noGrp="1"/>
          </p:cNvSpPr>
          <p:nvPr/>
        </p:nvSpPr>
        <p:spPr>
          <a:xfrm>
            <a:off x="2876550" y="5105400"/>
            <a:ext cx="4267200" cy="561975"/>
          </a:xfrm>
          <a:prstGeom prst="rect">
            <a:avLst/>
          </a:prstGeom>
          <a:solidFill>
            <a:srgbClr val="FCEDEB"/>
          </a:solidFill>
          <a:ln w="9525">
            <a:solidFill>
              <a:srgbClr val="E5B4A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7" name="Ovale 66">
            <a:extLst>
              <a:ext uri="{FF2B5EF4-FFF2-40B4-BE49-F238E27FC236}">
                <a16:creationId xmlns:a16="http://schemas.microsoft.com/office/drawing/2014/main" id="{FFBBE85D-538A-4331-BF17-3DEF70A14CC6}"/>
              </a:ext>
            </a:extLst>
          </p:cNvPr>
          <p:cNvSpPr>
            <a:spLocks noGrp="1"/>
          </p:cNvSpPr>
          <p:nvPr/>
        </p:nvSpPr>
        <p:spPr>
          <a:xfrm>
            <a:off x="2971800" y="5200650"/>
            <a:ext cx="228600" cy="228600"/>
          </a:xfrm>
          <a:prstGeom prst="ellipse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8" name="Rettangolo 67">
            <a:extLst>
              <a:ext uri="{FF2B5EF4-FFF2-40B4-BE49-F238E27FC236}">
                <a16:creationId xmlns:a16="http://schemas.microsoft.com/office/drawing/2014/main" id="{EC1CBE56-9FB4-405E-B7EC-3A403385BD27}"/>
              </a:ext>
            </a:extLst>
          </p:cNvPr>
          <p:cNvSpPr>
            <a:spLocks noGrp="1"/>
          </p:cNvSpPr>
          <p:nvPr/>
        </p:nvSpPr>
        <p:spPr>
          <a:xfrm>
            <a:off x="2971800" y="5172075"/>
            <a:ext cx="228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69" name="Rettangolo 68">
            <a:extLst>
              <a:ext uri="{FF2B5EF4-FFF2-40B4-BE49-F238E27FC236}">
                <a16:creationId xmlns:a16="http://schemas.microsoft.com/office/drawing/2014/main" id="{DDEA116B-0052-455E-BB0E-EE0B3BAC8AB7}"/>
              </a:ext>
            </a:extLst>
          </p:cNvPr>
          <p:cNvSpPr>
            <a:spLocks noGrp="1"/>
          </p:cNvSpPr>
          <p:nvPr/>
        </p:nvSpPr>
        <p:spPr>
          <a:xfrm>
            <a:off x="3286125" y="5153025"/>
            <a:ext cx="376237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C94B45"/>
                </a:solidFill>
              </a:defRPr>
            </a:pPr>
            <a:r>
              <a:rPr sz="1200" b="1">
                <a:solidFill>
                  <a:srgbClr val="C94B45"/>
                </a:solidFill>
              </a:rPr>
              <a:t>CAMBIA GESTO DA FERMO</a:t>
            </a:r>
          </a:p>
        </p:txBody>
      </p:sp>
      <p:sp>
        <p:nvSpPr>
          <p:cNvPr id="70" name="Rettangolo 69">
            <a:extLst>
              <a:ext uri="{FF2B5EF4-FFF2-40B4-BE49-F238E27FC236}">
                <a16:creationId xmlns:a16="http://schemas.microsoft.com/office/drawing/2014/main" id="{AEB3DECA-2302-42DE-9E78-21DD059CD200}"/>
              </a:ext>
            </a:extLst>
          </p:cNvPr>
          <p:cNvSpPr>
            <a:spLocks noGrp="1"/>
          </p:cNvSpPr>
          <p:nvPr/>
        </p:nvSpPr>
        <p:spPr>
          <a:xfrm>
            <a:off x="3286125" y="5381625"/>
            <a:ext cx="37623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Correggi: decidi mentre la bici è controllata.</a:t>
            </a:r>
          </a:p>
        </p:txBody>
      </p:sp>
      <p:sp>
        <p:nvSpPr>
          <p:cNvPr id="71" name="Rettangolo 70">
            <a:extLst>
              <a:ext uri="{FF2B5EF4-FFF2-40B4-BE49-F238E27FC236}">
                <a16:creationId xmlns:a16="http://schemas.microsoft.com/office/drawing/2014/main" id="{6206F472-76A9-4D95-889F-4DFCD402748D}"/>
              </a:ext>
            </a:extLst>
          </p:cNvPr>
          <p:cNvSpPr>
            <a:spLocks noGrp="1"/>
          </p:cNvSpPr>
          <p:nvPr/>
        </p:nvSpPr>
        <p:spPr>
          <a:xfrm>
            <a:off x="7372350" y="4152900"/>
            <a:ext cx="213360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2" name="Rettangolo 71">
            <a:extLst>
              <a:ext uri="{FF2B5EF4-FFF2-40B4-BE49-F238E27FC236}">
                <a16:creationId xmlns:a16="http://schemas.microsoft.com/office/drawing/2014/main" id="{8C8E1D4E-0FE9-4C5B-8FC8-1C276C4AF9BC}"/>
              </a:ext>
            </a:extLst>
          </p:cNvPr>
          <p:cNvSpPr>
            <a:spLocks noGrp="1"/>
          </p:cNvSpPr>
          <p:nvPr/>
        </p:nvSpPr>
        <p:spPr>
          <a:xfrm>
            <a:off x="7372350" y="4152900"/>
            <a:ext cx="213360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3" name="Rettangolo 72">
            <a:extLst>
              <a:ext uri="{FF2B5EF4-FFF2-40B4-BE49-F238E27FC236}">
                <a16:creationId xmlns:a16="http://schemas.microsoft.com/office/drawing/2014/main" id="{0A56A980-184E-42E5-94FC-CCDD2F4BF794}"/>
              </a:ext>
            </a:extLst>
          </p:cNvPr>
          <p:cNvSpPr>
            <a:spLocks noGrp="1"/>
          </p:cNvSpPr>
          <p:nvPr/>
        </p:nvSpPr>
        <p:spPr>
          <a:xfrm>
            <a:off x="7486650" y="4171950"/>
            <a:ext cx="19050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PAROLE CHIAVE</a:t>
            </a:r>
          </a:p>
        </p:txBody>
      </p:sp>
      <p:sp>
        <p:nvSpPr>
          <p:cNvPr id="74" name="Ovale 73">
            <a:extLst>
              <a:ext uri="{FF2B5EF4-FFF2-40B4-BE49-F238E27FC236}">
                <a16:creationId xmlns:a16="http://schemas.microsoft.com/office/drawing/2014/main" id="{E9A8DABC-62B9-4085-9E47-BFDB7871A7F0}"/>
              </a:ext>
            </a:extLst>
          </p:cNvPr>
          <p:cNvSpPr>
            <a:spLocks noGrp="1"/>
          </p:cNvSpPr>
          <p:nvPr/>
        </p:nvSpPr>
        <p:spPr>
          <a:xfrm>
            <a:off x="7505700" y="4495800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9B0F0C1A-7AEF-4B3C-8F56-C1FDDEC8877A}"/>
              </a:ext>
            </a:extLst>
          </p:cNvPr>
          <p:cNvSpPr>
            <a:spLocks noGrp="1"/>
          </p:cNvSpPr>
          <p:nvPr/>
        </p:nvSpPr>
        <p:spPr>
          <a:xfrm>
            <a:off x="7505700" y="4476750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•</a:t>
            </a:r>
          </a:p>
        </p:txBody>
      </p:sp>
      <p:sp>
        <p:nvSpPr>
          <p:cNvPr id="76" name="Rettangolo 75">
            <a:extLst>
              <a:ext uri="{FF2B5EF4-FFF2-40B4-BE49-F238E27FC236}">
                <a16:creationId xmlns:a16="http://schemas.microsoft.com/office/drawing/2014/main" id="{6E314560-2087-453C-908B-1E6A3BC0ADC3}"/>
              </a:ext>
            </a:extLst>
          </p:cNvPr>
          <p:cNvSpPr>
            <a:spLocks noGrp="1"/>
          </p:cNvSpPr>
          <p:nvPr/>
        </p:nvSpPr>
        <p:spPr>
          <a:xfrm>
            <a:off x="7791450" y="4467225"/>
            <a:ext cx="15811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La ruota guida?</a:t>
            </a:r>
          </a:p>
        </p:txBody>
      </p:sp>
      <p:sp>
        <p:nvSpPr>
          <p:cNvPr id="77" name="Ovale 76">
            <a:extLst>
              <a:ext uri="{FF2B5EF4-FFF2-40B4-BE49-F238E27FC236}">
                <a16:creationId xmlns:a16="http://schemas.microsoft.com/office/drawing/2014/main" id="{1BF91072-8D79-45A3-B2E2-394EA37B973B}"/>
              </a:ext>
            </a:extLst>
          </p:cNvPr>
          <p:cNvSpPr>
            <a:spLocks noGrp="1"/>
          </p:cNvSpPr>
          <p:nvPr/>
        </p:nvSpPr>
        <p:spPr>
          <a:xfrm>
            <a:off x="7505700" y="48672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8" name="Rettangolo 77">
            <a:extLst>
              <a:ext uri="{FF2B5EF4-FFF2-40B4-BE49-F238E27FC236}">
                <a16:creationId xmlns:a16="http://schemas.microsoft.com/office/drawing/2014/main" id="{C5587DB2-7D3A-473C-8D7B-B696F8710AE1}"/>
              </a:ext>
            </a:extLst>
          </p:cNvPr>
          <p:cNvSpPr>
            <a:spLocks noGrp="1"/>
          </p:cNvSpPr>
          <p:nvPr/>
        </p:nvSpPr>
        <p:spPr>
          <a:xfrm>
            <a:off x="7505700" y="48482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•</a:t>
            </a:r>
          </a:p>
        </p:txBody>
      </p:sp>
      <p:sp>
        <p:nvSpPr>
          <p:cNvPr id="79" name="Rettangolo 78">
            <a:extLst>
              <a:ext uri="{FF2B5EF4-FFF2-40B4-BE49-F238E27FC236}">
                <a16:creationId xmlns:a16="http://schemas.microsoft.com/office/drawing/2014/main" id="{04A069A8-ECE0-4815-9CC8-C3ECE44D0344}"/>
              </a:ext>
            </a:extLst>
          </p:cNvPr>
          <p:cNvSpPr>
            <a:spLocks noGrp="1"/>
          </p:cNvSpPr>
          <p:nvPr/>
        </p:nvSpPr>
        <p:spPr>
          <a:xfrm>
            <a:off x="7791450" y="4838700"/>
            <a:ext cx="15811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Il passo resta libero?</a:t>
            </a:r>
          </a:p>
        </p:txBody>
      </p:sp>
      <p:sp>
        <p:nvSpPr>
          <p:cNvPr id="80" name="Ovale 79">
            <a:extLst>
              <a:ext uri="{FF2B5EF4-FFF2-40B4-BE49-F238E27FC236}">
                <a16:creationId xmlns:a16="http://schemas.microsoft.com/office/drawing/2014/main" id="{24B528E7-97DB-4FA5-9C56-CE66FEB687D7}"/>
              </a:ext>
            </a:extLst>
          </p:cNvPr>
          <p:cNvSpPr>
            <a:spLocks noGrp="1"/>
          </p:cNvSpPr>
          <p:nvPr/>
        </p:nvSpPr>
        <p:spPr>
          <a:xfrm>
            <a:off x="7505700" y="5238750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1" name="Rettangolo 80">
            <a:extLst>
              <a:ext uri="{FF2B5EF4-FFF2-40B4-BE49-F238E27FC236}">
                <a16:creationId xmlns:a16="http://schemas.microsoft.com/office/drawing/2014/main" id="{0C1A3C2E-5351-447A-966E-60974AF04FE2}"/>
              </a:ext>
            </a:extLst>
          </p:cNvPr>
          <p:cNvSpPr>
            <a:spLocks noGrp="1"/>
          </p:cNvSpPr>
          <p:nvPr/>
        </p:nvSpPr>
        <p:spPr>
          <a:xfrm>
            <a:off x="7505700" y="5219700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•</a:t>
            </a:r>
          </a:p>
        </p:txBody>
      </p:sp>
      <p:sp>
        <p:nvSpPr>
          <p:cNvPr id="82" name="Rettangolo 81">
            <a:extLst>
              <a:ext uri="{FF2B5EF4-FFF2-40B4-BE49-F238E27FC236}">
                <a16:creationId xmlns:a16="http://schemas.microsoft.com/office/drawing/2014/main" id="{4A7662D6-A1E0-4C32-AB4B-5BE7A656E718}"/>
              </a:ext>
            </a:extLst>
          </p:cNvPr>
          <p:cNvSpPr>
            <a:spLocks noGrp="1"/>
          </p:cNvSpPr>
          <p:nvPr/>
        </p:nvSpPr>
        <p:spPr>
          <a:xfrm>
            <a:off x="7791450" y="5210175"/>
            <a:ext cx="15811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Dove rilancio?</a:t>
            </a:r>
          </a:p>
        </p:txBody>
      </p:sp>
      <p:sp>
        <p:nvSpPr>
          <p:cNvPr id="83" name="Rettangolo 82">
            <a:extLst>
              <a:ext uri="{FF2B5EF4-FFF2-40B4-BE49-F238E27FC236}">
                <a16:creationId xmlns:a16="http://schemas.microsoft.com/office/drawing/2014/main" id="{AEAA73D8-A48B-4E00-AE2B-FB811023D835}"/>
              </a:ext>
            </a:extLst>
          </p:cNvPr>
          <p:cNvSpPr>
            <a:spLocks noGrp="1"/>
          </p:cNvSpPr>
          <p:nvPr/>
        </p:nvSpPr>
        <p:spPr>
          <a:xfrm>
            <a:off x="9620250" y="4152900"/>
            <a:ext cx="234315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4" name="Rettangolo 83">
            <a:extLst>
              <a:ext uri="{FF2B5EF4-FFF2-40B4-BE49-F238E27FC236}">
                <a16:creationId xmlns:a16="http://schemas.microsoft.com/office/drawing/2014/main" id="{55389623-3140-4351-9720-6F3EF8E7BE2A}"/>
              </a:ext>
            </a:extLst>
          </p:cNvPr>
          <p:cNvSpPr>
            <a:spLocks noGrp="1"/>
          </p:cNvSpPr>
          <p:nvPr/>
        </p:nvSpPr>
        <p:spPr>
          <a:xfrm>
            <a:off x="9620250" y="4152900"/>
            <a:ext cx="234315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5" name="Rettangolo 84">
            <a:extLst>
              <a:ext uri="{FF2B5EF4-FFF2-40B4-BE49-F238E27FC236}">
                <a16:creationId xmlns:a16="http://schemas.microsoft.com/office/drawing/2014/main" id="{CA910424-DAA2-46FD-B2A2-8E55945DFED9}"/>
              </a:ext>
            </a:extLst>
          </p:cNvPr>
          <p:cNvSpPr>
            <a:spLocks noGrp="1"/>
          </p:cNvSpPr>
          <p:nvPr/>
        </p:nvSpPr>
        <p:spPr>
          <a:xfrm>
            <a:off x="9734550" y="4171950"/>
            <a:ext cx="21145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PROGRESSIONE</a:t>
            </a:r>
          </a:p>
        </p:txBody>
      </p:sp>
      <p:sp>
        <p:nvSpPr>
          <p:cNvPr id="86" name="Rettangolo 85">
            <a:extLst>
              <a:ext uri="{FF2B5EF4-FFF2-40B4-BE49-F238E27FC236}">
                <a16:creationId xmlns:a16="http://schemas.microsoft.com/office/drawing/2014/main" id="{41F9D54A-1D8C-47A7-BFFB-4D1186637941}"/>
              </a:ext>
            </a:extLst>
          </p:cNvPr>
          <p:cNvSpPr>
            <a:spLocks noGrp="1"/>
          </p:cNvSpPr>
          <p:nvPr/>
        </p:nvSpPr>
        <p:spPr>
          <a:xfrm>
            <a:off x="9734550" y="4467225"/>
            <a:ext cx="400050" cy="238125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7" name="Rettangolo 86">
            <a:extLst>
              <a:ext uri="{FF2B5EF4-FFF2-40B4-BE49-F238E27FC236}">
                <a16:creationId xmlns:a16="http://schemas.microsoft.com/office/drawing/2014/main" id="{9B86B51C-5F12-49D1-8255-F991ECC18B6A}"/>
              </a:ext>
            </a:extLst>
          </p:cNvPr>
          <p:cNvSpPr>
            <a:spLocks noGrp="1"/>
          </p:cNvSpPr>
          <p:nvPr/>
        </p:nvSpPr>
        <p:spPr>
          <a:xfrm>
            <a:off x="9734550" y="447675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L1</a:t>
            </a:r>
          </a:p>
        </p:txBody>
      </p:sp>
      <p:sp>
        <p:nvSpPr>
          <p:cNvPr id="88" name="Rettangolo 87">
            <a:extLst>
              <a:ext uri="{FF2B5EF4-FFF2-40B4-BE49-F238E27FC236}">
                <a16:creationId xmlns:a16="http://schemas.microsoft.com/office/drawing/2014/main" id="{72AAA6DF-534B-4E88-BE50-A26B00C57147}"/>
              </a:ext>
            </a:extLst>
          </p:cNvPr>
          <p:cNvSpPr>
            <a:spLocks noGrp="1"/>
          </p:cNvSpPr>
          <p:nvPr/>
        </p:nvSpPr>
        <p:spPr>
          <a:xfrm>
            <a:off x="10220325" y="4457700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Erba regolare</a:t>
            </a:r>
          </a:p>
        </p:txBody>
      </p:sp>
      <p:sp>
        <p:nvSpPr>
          <p:cNvPr id="89" name="Rettangolo 88">
            <a:extLst>
              <a:ext uri="{FF2B5EF4-FFF2-40B4-BE49-F238E27FC236}">
                <a16:creationId xmlns:a16="http://schemas.microsoft.com/office/drawing/2014/main" id="{298196FB-0E6E-42E6-BB77-2071E144195B}"/>
              </a:ext>
            </a:extLst>
          </p:cNvPr>
          <p:cNvSpPr>
            <a:spLocks noGrp="1"/>
          </p:cNvSpPr>
          <p:nvPr/>
        </p:nvSpPr>
        <p:spPr>
          <a:xfrm>
            <a:off x="9734550" y="4762500"/>
            <a:ext cx="400050" cy="238125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0" name="Rettangolo 89">
            <a:extLst>
              <a:ext uri="{FF2B5EF4-FFF2-40B4-BE49-F238E27FC236}">
                <a16:creationId xmlns:a16="http://schemas.microsoft.com/office/drawing/2014/main" id="{7748E021-CF4B-4253-B5A9-3FB668BBC1B2}"/>
              </a:ext>
            </a:extLst>
          </p:cNvPr>
          <p:cNvSpPr>
            <a:spLocks noGrp="1"/>
          </p:cNvSpPr>
          <p:nvPr/>
        </p:nvSpPr>
        <p:spPr>
          <a:xfrm>
            <a:off x="9734550" y="477202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L2</a:t>
            </a:r>
          </a:p>
        </p:txBody>
      </p:sp>
      <p:sp>
        <p:nvSpPr>
          <p:cNvPr id="91" name="Rettangolo 90">
            <a:extLst>
              <a:ext uri="{FF2B5EF4-FFF2-40B4-BE49-F238E27FC236}">
                <a16:creationId xmlns:a16="http://schemas.microsoft.com/office/drawing/2014/main" id="{570255AF-991A-49EA-AE26-7F6749297397}"/>
              </a:ext>
            </a:extLst>
          </p:cNvPr>
          <p:cNvSpPr>
            <a:spLocks noGrp="1"/>
          </p:cNvSpPr>
          <p:nvPr/>
        </p:nvSpPr>
        <p:spPr>
          <a:xfrm>
            <a:off x="10220325" y="4752975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Sabbia leggera</a:t>
            </a:r>
          </a:p>
        </p:txBody>
      </p:sp>
      <p:sp>
        <p:nvSpPr>
          <p:cNvPr id="92" name="Rettangolo 91">
            <a:extLst>
              <a:ext uri="{FF2B5EF4-FFF2-40B4-BE49-F238E27FC236}">
                <a16:creationId xmlns:a16="http://schemas.microsoft.com/office/drawing/2014/main" id="{9E293B7E-A9A4-4C19-BFE8-1B7936A0B4B5}"/>
              </a:ext>
            </a:extLst>
          </p:cNvPr>
          <p:cNvSpPr>
            <a:spLocks noGrp="1"/>
          </p:cNvSpPr>
          <p:nvPr/>
        </p:nvSpPr>
        <p:spPr>
          <a:xfrm>
            <a:off x="9734550" y="5057775"/>
            <a:ext cx="400050" cy="238125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3" name="Rettangolo 92">
            <a:extLst>
              <a:ext uri="{FF2B5EF4-FFF2-40B4-BE49-F238E27FC236}">
                <a16:creationId xmlns:a16="http://schemas.microsoft.com/office/drawing/2014/main" id="{049769E9-035A-41B2-B093-75459FA192CD}"/>
              </a:ext>
            </a:extLst>
          </p:cNvPr>
          <p:cNvSpPr>
            <a:spLocks noGrp="1"/>
          </p:cNvSpPr>
          <p:nvPr/>
        </p:nvSpPr>
        <p:spPr>
          <a:xfrm>
            <a:off x="9734550" y="50673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L3</a:t>
            </a:r>
          </a:p>
        </p:txBody>
      </p:sp>
      <p:sp>
        <p:nvSpPr>
          <p:cNvPr id="94" name="Rettangolo 93">
            <a:extLst>
              <a:ext uri="{FF2B5EF4-FFF2-40B4-BE49-F238E27FC236}">
                <a16:creationId xmlns:a16="http://schemas.microsoft.com/office/drawing/2014/main" id="{B7780D05-53DD-4FBE-8E3C-42512B64E531}"/>
              </a:ext>
            </a:extLst>
          </p:cNvPr>
          <p:cNvSpPr>
            <a:spLocks noGrp="1"/>
          </p:cNvSpPr>
          <p:nvPr/>
        </p:nvSpPr>
        <p:spPr>
          <a:xfrm>
            <a:off x="10220325" y="5048250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Settore misto</a:t>
            </a:r>
          </a:p>
        </p:txBody>
      </p:sp>
      <p:sp>
        <p:nvSpPr>
          <p:cNvPr id="95" name="Rettangolo 94">
            <a:extLst>
              <a:ext uri="{FF2B5EF4-FFF2-40B4-BE49-F238E27FC236}">
                <a16:creationId xmlns:a16="http://schemas.microsoft.com/office/drawing/2014/main" id="{BA165168-D7FC-46DB-8447-A8FE62ED4201}"/>
              </a:ext>
            </a:extLst>
          </p:cNvPr>
          <p:cNvSpPr>
            <a:spLocks noGrp="1"/>
          </p:cNvSpPr>
          <p:nvPr/>
        </p:nvSpPr>
        <p:spPr>
          <a:xfrm>
            <a:off x="9734550" y="5353050"/>
            <a:ext cx="40005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6" name="Rettangolo 95">
            <a:extLst>
              <a:ext uri="{FF2B5EF4-FFF2-40B4-BE49-F238E27FC236}">
                <a16:creationId xmlns:a16="http://schemas.microsoft.com/office/drawing/2014/main" id="{97A0EB3D-900E-4E5E-A7AF-BDFBC62A1CFC}"/>
              </a:ext>
            </a:extLst>
          </p:cNvPr>
          <p:cNvSpPr>
            <a:spLocks noGrp="1"/>
          </p:cNvSpPr>
          <p:nvPr/>
        </p:nvSpPr>
        <p:spPr>
          <a:xfrm>
            <a:off x="9734550" y="536257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L4</a:t>
            </a:r>
          </a:p>
        </p:txBody>
      </p:sp>
      <p:sp>
        <p:nvSpPr>
          <p:cNvPr id="97" name="Rettangolo 96">
            <a:extLst>
              <a:ext uri="{FF2B5EF4-FFF2-40B4-BE49-F238E27FC236}">
                <a16:creationId xmlns:a16="http://schemas.microsoft.com/office/drawing/2014/main" id="{A5AB3404-79AB-4730-BC0D-FAEB8CDA53F1}"/>
              </a:ext>
            </a:extLst>
          </p:cNvPr>
          <p:cNvSpPr>
            <a:spLocks noGrp="1"/>
          </p:cNvSpPr>
          <p:nvPr/>
        </p:nvSpPr>
        <p:spPr>
          <a:xfrm>
            <a:off x="10220325" y="5343525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Scelta autonoma</a:t>
            </a:r>
          </a:p>
        </p:txBody>
      </p:sp>
      <p:sp>
        <p:nvSpPr>
          <p:cNvPr id="98" name="Rettangolo 97">
            <a:extLst>
              <a:ext uri="{FF2B5EF4-FFF2-40B4-BE49-F238E27FC236}">
                <a16:creationId xmlns:a16="http://schemas.microsoft.com/office/drawing/2014/main" id="{E725C44A-2091-4448-88CF-1F756F4D5252}"/>
              </a:ext>
            </a:extLst>
          </p:cNvPr>
          <p:cNvSpPr>
            <a:spLocks noGrp="1"/>
          </p:cNvSpPr>
          <p:nvPr/>
        </p:nvSpPr>
        <p:spPr>
          <a:xfrm>
            <a:off x="228600" y="5924550"/>
            <a:ext cx="4333875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9" name="Rettangolo 98">
            <a:extLst>
              <a:ext uri="{FF2B5EF4-FFF2-40B4-BE49-F238E27FC236}">
                <a16:creationId xmlns:a16="http://schemas.microsoft.com/office/drawing/2014/main" id="{6316E443-CC9E-4354-BC45-99B46C1E0971}"/>
              </a:ext>
            </a:extLst>
          </p:cNvPr>
          <p:cNvSpPr>
            <a:spLocks noGrp="1"/>
          </p:cNvSpPr>
          <p:nvPr/>
        </p:nvSpPr>
        <p:spPr>
          <a:xfrm>
            <a:off x="228600" y="5924550"/>
            <a:ext cx="4333875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0" name="Rettangolo 99">
            <a:extLst>
              <a:ext uri="{FF2B5EF4-FFF2-40B4-BE49-F238E27FC236}">
                <a16:creationId xmlns:a16="http://schemas.microsoft.com/office/drawing/2014/main" id="{E63EEFD2-0B65-47A9-A02D-0FC2D441018F}"/>
              </a:ext>
            </a:extLst>
          </p:cNvPr>
          <p:cNvSpPr>
            <a:spLocks noGrp="1"/>
          </p:cNvSpPr>
          <p:nvPr/>
        </p:nvSpPr>
        <p:spPr>
          <a:xfrm>
            <a:off x="342900" y="5943600"/>
            <a:ext cx="41052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VERIFICA</a:t>
            </a:r>
          </a:p>
        </p:txBody>
      </p:sp>
      <p:sp>
        <p:nvSpPr>
          <p:cNvPr id="101" name="Rettangolo 100">
            <a:extLst>
              <a:ext uri="{FF2B5EF4-FFF2-40B4-BE49-F238E27FC236}">
                <a16:creationId xmlns:a16="http://schemas.microsoft.com/office/drawing/2014/main" id="{4BC8A5B1-62DE-4C82-AAD7-00647EEC66CF}"/>
              </a:ext>
            </a:extLst>
          </p:cNvPr>
          <p:cNvSpPr>
            <a:spLocks noGrp="1"/>
          </p:cNvSpPr>
          <p:nvPr/>
        </p:nvSpPr>
        <p:spPr>
          <a:xfrm>
            <a:off x="361950" y="6200775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02" name="Rettangolo 101">
            <a:extLst>
              <a:ext uri="{FF2B5EF4-FFF2-40B4-BE49-F238E27FC236}">
                <a16:creationId xmlns:a16="http://schemas.microsoft.com/office/drawing/2014/main" id="{ECE8ED06-83C6-4BE6-855A-9362F3D7FB10}"/>
              </a:ext>
            </a:extLst>
          </p:cNvPr>
          <p:cNvSpPr>
            <a:spLocks noGrp="1"/>
          </p:cNvSpPr>
          <p:nvPr/>
        </p:nvSpPr>
        <p:spPr>
          <a:xfrm>
            <a:off x="609600" y="6200775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Passo regolare</a:t>
            </a:r>
          </a:p>
        </p:txBody>
      </p:sp>
      <p:sp>
        <p:nvSpPr>
          <p:cNvPr id="103" name="Rettangolo 102">
            <a:extLst>
              <a:ext uri="{FF2B5EF4-FFF2-40B4-BE49-F238E27FC236}">
                <a16:creationId xmlns:a16="http://schemas.microsoft.com/office/drawing/2014/main" id="{4248F405-2DC0-45A1-BB44-BF815B33692D}"/>
              </a:ext>
            </a:extLst>
          </p:cNvPr>
          <p:cNvSpPr>
            <a:spLocks noGrp="1"/>
          </p:cNvSpPr>
          <p:nvPr/>
        </p:nvSpPr>
        <p:spPr>
          <a:xfrm>
            <a:off x="2438400" y="6200775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04" name="Rettangolo 103">
            <a:extLst>
              <a:ext uri="{FF2B5EF4-FFF2-40B4-BE49-F238E27FC236}">
                <a16:creationId xmlns:a16="http://schemas.microsoft.com/office/drawing/2014/main" id="{B5904CBE-61C2-4CE0-99A1-436A213EB875}"/>
              </a:ext>
            </a:extLst>
          </p:cNvPr>
          <p:cNvSpPr>
            <a:spLocks noGrp="1"/>
          </p:cNvSpPr>
          <p:nvPr/>
        </p:nvSpPr>
        <p:spPr>
          <a:xfrm>
            <a:off x="2686050" y="6200775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Bici nella linea</a:t>
            </a:r>
          </a:p>
        </p:txBody>
      </p:sp>
      <p:sp>
        <p:nvSpPr>
          <p:cNvPr id="105" name="Rettangolo 104">
            <a:extLst>
              <a:ext uri="{FF2B5EF4-FFF2-40B4-BE49-F238E27FC236}">
                <a16:creationId xmlns:a16="http://schemas.microsoft.com/office/drawing/2014/main" id="{828346E4-5F1B-424D-9831-266060192D7F}"/>
              </a:ext>
            </a:extLst>
          </p:cNvPr>
          <p:cNvSpPr>
            <a:spLocks noGrp="1"/>
          </p:cNvSpPr>
          <p:nvPr/>
        </p:nvSpPr>
        <p:spPr>
          <a:xfrm>
            <a:off x="361950" y="6438900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06" name="Rettangolo 105">
            <a:extLst>
              <a:ext uri="{FF2B5EF4-FFF2-40B4-BE49-F238E27FC236}">
                <a16:creationId xmlns:a16="http://schemas.microsoft.com/office/drawing/2014/main" id="{84C14607-3892-4023-AC12-D525023BB9AB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Uscita pronta</a:t>
            </a:r>
          </a:p>
        </p:txBody>
      </p:sp>
      <p:sp>
        <p:nvSpPr>
          <p:cNvPr id="107" name="Rettangolo 106">
            <a:extLst>
              <a:ext uri="{FF2B5EF4-FFF2-40B4-BE49-F238E27FC236}">
                <a16:creationId xmlns:a16="http://schemas.microsoft.com/office/drawing/2014/main" id="{6F257162-D2B7-4687-9807-F1F67EB132EB}"/>
              </a:ext>
            </a:extLst>
          </p:cNvPr>
          <p:cNvSpPr>
            <a:spLocks noGrp="1"/>
          </p:cNvSpPr>
          <p:nvPr/>
        </p:nvSpPr>
        <p:spPr>
          <a:xfrm>
            <a:off x="2438400" y="6438900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08" name="Rettangolo 107">
            <a:extLst>
              <a:ext uri="{FF2B5EF4-FFF2-40B4-BE49-F238E27FC236}">
                <a16:creationId xmlns:a16="http://schemas.microsoft.com/office/drawing/2014/main" id="{CABD8430-7E2B-4CE2-87DB-1648864524F5}"/>
              </a:ext>
            </a:extLst>
          </p:cNvPr>
          <p:cNvSpPr>
            <a:spLocks noGrp="1"/>
          </p:cNvSpPr>
          <p:nvPr/>
        </p:nvSpPr>
        <p:spPr>
          <a:xfrm>
            <a:off x="2686050" y="6438900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Nessuna correzione extra</a:t>
            </a:r>
          </a:p>
        </p:txBody>
      </p:sp>
      <p:sp>
        <p:nvSpPr>
          <p:cNvPr id="109" name="Rettangolo 108">
            <a:extLst>
              <a:ext uri="{FF2B5EF4-FFF2-40B4-BE49-F238E27FC236}">
                <a16:creationId xmlns:a16="http://schemas.microsoft.com/office/drawing/2014/main" id="{F6A467CD-06FC-41B6-8F55-003B20ED4865}"/>
              </a:ext>
            </a:extLst>
          </p:cNvPr>
          <p:cNvSpPr>
            <a:spLocks noGrp="1"/>
          </p:cNvSpPr>
          <p:nvPr/>
        </p:nvSpPr>
        <p:spPr>
          <a:xfrm>
            <a:off x="4638675" y="5924550"/>
            <a:ext cx="2581275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0" name="Rettangolo 109">
            <a:extLst>
              <a:ext uri="{FF2B5EF4-FFF2-40B4-BE49-F238E27FC236}">
                <a16:creationId xmlns:a16="http://schemas.microsoft.com/office/drawing/2014/main" id="{2B780801-ED14-46BA-9F92-5F59EE63FDCC}"/>
              </a:ext>
            </a:extLst>
          </p:cNvPr>
          <p:cNvSpPr>
            <a:spLocks noGrp="1"/>
          </p:cNvSpPr>
          <p:nvPr/>
        </p:nvSpPr>
        <p:spPr>
          <a:xfrm>
            <a:off x="4638675" y="5924550"/>
            <a:ext cx="2581275" cy="238125"/>
          </a:xfrm>
          <a:prstGeom prst="rect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1" name="Rettangolo 110">
            <a:extLst>
              <a:ext uri="{FF2B5EF4-FFF2-40B4-BE49-F238E27FC236}">
                <a16:creationId xmlns:a16="http://schemas.microsoft.com/office/drawing/2014/main" id="{2342A301-A417-463C-B466-6E946FDDC7C4}"/>
              </a:ext>
            </a:extLst>
          </p:cNvPr>
          <p:cNvSpPr>
            <a:spLocks noGrp="1"/>
          </p:cNvSpPr>
          <p:nvPr/>
        </p:nvSpPr>
        <p:spPr>
          <a:xfrm>
            <a:off x="4752975" y="5943600"/>
            <a:ext cx="23526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STOP DI SICUREZZA</a:t>
            </a:r>
          </a:p>
        </p:txBody>
      </p:sp>
      <p:sp>
        <p:nvSpPr>
          <p:cNvPr id="112" name="Rettangolo 111">
            <a:extLst>
              <a:ext uri="{FF2B5EF4-FFF2-40B4-BE49-F238E27FC236}">
                <a16:creationId xmlns:a16="http://schemas.microsoft.com/office/drawing/2014/main" id="{8B71ABAA-38F3-4AD7-AF62-E5AA113DDFD6}"/>
              </a:ext>
            </a:extLst>
          </p:cNvPr>
          <p:cNvSpPr>
            <a:spLocks noGrp="1"/>
          </p:cNvSpPr>
          <p:nvPr/>
        </p:nvSpPr>
        <p:spPr>
          <a:xfrm>
            <a:off x="4762500" y="6200775"/>
            <a:ext cx="2333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Stop se la ruota si incastra o la bici invade un’altra linea.</a:t>
            </a:r>
          </a:p>
        </p:txBody>
      </p:sp>
      <p:sp>
        <p:nvSpPr>
          <p:cNvPr id="113" name="Rettangolo 112">
            <a:extLst>
              <a:ext uri="{FF2B5EF4-FFF2-40B4-BE49-F238E27FC236}">
                <a16:creationId xmlns:a16="http://schemas.microsoft.com/office/drawing/2014/main" id="{D7FBA20E-7F89-482E-95C0-2F9CD8281B27}"/>
              </a:ext>
            </a:extLst>
          </p:cNvPr>
          <p:cNvSpPr>
            <a:spLocks noGrp="1"/>
          </p:cNvSpPr>
          <p:nvPr/>
        </p:nvSpPr>
        <p:spPr>
          <a:xfrm>
            <a:off x="7296150" y="5924550"/>
            <a:ext cx="228600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4" name="Rettangolo 113">
            <a:extLst>
              <a:ext uri="{FF2B5EF4-FFF2-40B4-BE49-F238E27FC236}">
                <a16:creationId xmlns:a16="http://schemas.microsoft.com/office/drawing/2014/main" id="{46100723-0993-45D9-965C-B1882B58F96A}"/>
              </a:ext>
            </a:extLst>
          </p:cNvPr>
          <p:cNvSpPr>
            <a:spLocks noGrp="1"/>
          </p:cNvSpPr>
          <p:nvPr/>
        </p:nvSpPr>
        <p:spPr>
          <a:xfrm>
            <a:off x="7296150" y="5924550"/>
            <a:ext cx="228600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5" name="Rettangolo 114">
            <a:extLst>
              <a:ext uri="{FF2B5EF4-FFF2-40B4-BE49-F238E27FC236}">
                <a16:creationId xmlns:a16="http://schemas.microsoft.com/office/drawing/2014/main" id="{7CABBA47-C0B0-404D-AD13-9B6F39C39EEC}"/>
              </a:ext>
            </a:extLst>
          </p:cNvPr>
          <p:cNvSpPr>
            <a:spLocks noGrp="1"/>
          </p:cNvSpPr>
          <p:nvPr/>
        </p:nvSpPr>
        <p:spPr>
          <a:xfrm>
            <a:off x="7410450" y="5943600"/>
            <a:ext cx="20574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ESERCIZIO</a:t>
            </a:r>
          </a:p>
        </p:txBody>
      </p:sp>
      <p:sp>
        <p:nvSpPr>
          <p:cNvPr id="116" name="Rettangolo 115">
            <a:extLst>
              <a:ext uri="{FF2B5EF4-FFF2-40B4-BE49-F238E27FC236}">
                <a16:creationId xmlns:a16="http://schemas.microsoft.com/office/drawing/2014/main" id="{D5EA8113-5B5B-4E78-8B3A-70C830569E7D}"/>
              </a:ext>
            </a:extLst>
          </p:cNvPr>
          <p:cNvSpPr>
            <a:spLocks noGrp="1"/>
          </p:cNvSpPr>
          <p:nvPr/>
        </p:nvSpPr>
        <p:spPr>
          <a:xfrm>
            <a:off x="7419975" y="6200775"/>
            <a:ext cx="20383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Due corsie: prova spinta e trasporto; motiva la scelta.</a:t>
            </a:r>
          </a:p>
        </p:txBody>
      </p:sp>
      <p:sp>
        <p:nvSpPr>
          <p:cNvPr id="117" name="Rettangolo 116">
            <a:extLst>
              <a:ext uri="{FF2B5EF4-FFF2-40B4-BE49-F238E27FC236}">
                <a16:creationId xmlns:a16="http://schemas.microsoft.com/office/drawing/2014/main" id="{1D1EB649-1DF6-4EE3-A63A-8F1FBC4C3AD2}"/>
              </a:ext>
            </a:extLst>
          </p:cNvPr>
          <p:cNvSpPr>
            <a:spLocks noGrp="1"/>
          </p:cNvSpPr>
          <p:nvPr/>
        </p:nvSpPr>
        <p:spPr>
          <a:xfrm>
            <a:off x="9658350" y="5924550"/>
            <a:ext cx="230505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8" name="Rettangolo 117">
            <a:extLst>
              <a:ext uri="{FF2B5EF4-FFF2-40B4-BE49-F238E27FC236}">
                <a16:creationId xmlns:a16="http://schemas.microsoft.com/office/drawing/2014/main" id="{19C37698-163E-4DF6-ABBC-7816598C84EC}"/>
              </a:ext>
            </a:extLst>
          </p:cNvPr>
          <p:cNvSpPr>
            <a:spLocks noGrp="1"/>
          </p:cNvSpPr>
          <p:nvPr/>
        </p:nvSpPr>
        <p:spPr>
          <a:xfrm>
            <a:off x="9658350" y="5924550"/>
            <a:ext cx="230505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9" name="Rettangolo 118">
            <a:extLst>
              <a:ext uri="{FF2B5EF4-FFF2-40B4-BE49-F238E27FC236}">
                <a16:creationId xmlns:a16="http://schemas.microsoft.com/office/drawing/2014/main" id="{5ACEF151-EFF7-4AEA-B370-5C59F7A03139}"/>
              </a:ext>
            </a:extLst>
          </p:cNvPr>
          <p:cNvSpPr>
            <a:spLocks noGrp="1"/>
          </p:cNvSpPr>
          <p:nvPr/>
        </p:nvSpPr>
        <p:spPr>
          <a:xfrm>
            <a:off x="9772650" y="5943600"/>
            <a:ext cx="20764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COLLEGATO A</a:t>
            </a:r>
          </a:p>
        </p:txBody>
      </p:sp>
      <p:sp>
        <p:nvSpPr>
          <p:cNvPr id="120" name="Rettangolo 119">
            <a:extLst>
              <a:ext uri="{FF2B5EF4-FFF2-40B4-BE49-F238E27FC236}">
                <a16:creationId xmlns:a16="http://schemas.microsoft.com/office/drawing/2014/main" id="{59821186-D579-4E4B-B4FC-45ABC1464F89}"/>
              </a:ext>
            </a:extLst>
          </p:cNvPr>
          <p:cNvSpPr>
            <a:spLocks noGrp="1"/>
          </p:cNvSpPr>
          <p:nvPr/>
        </p:nvSpPr>
        <p:spPr>
          <a:xfrm>
            <a:off x="9782175" y="6191250"/>
            <a:ext cx="2057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TX-02  TRASPORTO</a:t>
            </a:r>
          </a:p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TX-04  OSTACOLI</a:t>
            </a:r>
          </a:p>
        </p:txBody>
      </p:sp>
      <p:sp>
        <p:nvSpPr>
          <p:cNvPr id="121" name="Rettangolo 120">
            <a:extLst>
              <a:ext uri="{FF2B5EF4-FFF2-40B4-BE49-F238E27FC236}">
                <a16:creationId xmlns:a16="http://schemas.microsoft.com/office/drawing/2014/main" id="{128360A9-D59C-485B-899A-BC9873AE8F55}"/>
              </a:ext>
            </a:extLst>
          </p:cNvPr>
          <p:cNvSpPr>
            <a:spLocks noGrp="1"/>
          </p:cNvSpPr>
          <p:nvPr/>
        </p:nvSpPr>
        <p:spPr>
          <a:xfrm>
            <a:off x="11506200" y="5943600"/>
            <a:ext cx="4000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597362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ttangolo 121">
            <a:extLst>
              <a:ext uri="{FF2B5EF4-FFF2-40B4-BE49-F238E27FC236}">
                <a16:creationId xmlns:a16="http://schemas.microsoft.com/office/drawing/2014/main" id="{6EBF9148-5CD1-43A7-A678-A7741A064B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rgbClr val="061A2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138BD91-EE78-44DA-85A1-D8BA57036AA7}"/>
              </a:ext>
            </a:extLst>
          </p:cNvPr>
          <p:cNvSpPr>
            <a:spLocks noGrp="1"/>
          </p:cNvSpPr>
          <p:nvPr/>
        </p:nvSpPr>
        <p:spPr>
          <a:xfrm>
            <a:off x="228600" y="28575"/>
            <a:ext cx="2952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CALL 2  •  GUIDA E OSTACOLI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A85A418-1611-44B1-8541-3425C25800DE}"/>
              </a:ext>
            </a:extLst>
          </p:cNvPr>
          <p:cNvSpPr>
            <a:spLocks noGrp="1"/>
          </p:cNvSpPr>
          <p:nvPr/>
        </p:nvSpPr>
        <p:spPr>
          <a:xfrm>
            <a:off x="3429000" y="28575"/>
            <a:ext cx="533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MANUALE TECNICO CICLOCROSS GIOVANILE 2026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A80F881-70AA-44E9-A6B8-03886C92EA77}"/>
              </a:ext>
            </a:extLst>
          </p:cNvPr>
          <p:cNvSpPr>
            <a:spLocks noGrp="1"/>
          </p:cNvSpPr>
          <p:nvPr/>
        </p:nvSpPr>
        <p:spPr>
          <a:xfrm>
            <a:off x="9048750" y="28575"/>
            <a:ext cx="29146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LIVELLO 2  •  GESTO TECNICO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E7D2DB29-14C4-4FF8-B700-DAAF7A167A47}"/>
              </a:ext>
            </a:extLst>
          </p:cNvPr>
          <p:cNvSpPr>
            <a:spLocks noGrp="1"/>
          </p:cNvSpPr>
          <p:nvPr/>
        </p:nvSpPr>
        <p:spPr>
          <a:xfrm>
            <a:off x="228600" y="409575"/>
            <a:ext cx="1162050" cy="409575"/>
          </a:xfrm>
          <a:prstGeom prst="roundRect">
            <a:avLst>
              <a:gd name="adj" fmla="val 18605"/>
            </a:avLst>
          </a:prstGeom>
          <a:solidFill>
            <a:srgbClr val="00A6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5F59368-343C-46D6-A969-ABD70798269D}"/>
              </a:ext>
            </a:extLst>
          </p:cNvPr>
          <p:cNvSpPr>
            <a:spLocks noGrp="1"/>
          </p:cNvSpPr>
          <p:nvPr/>
        </p:nvSpPr>
        <p:spPr>
          <a:xfrm>
            <a:off x="228600" y="428625"/>
            <a:ext cx="116205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TX-04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24054F0-FE63-4B1C-A4DB-9362DBE09760}"/>
              </a:ext>
            </a:extLst>
          </p:cNvPr>
          <p:cNvSpPr>
            <a:spLocks noGrp="1"/>
          </p:cNvSpPr>
          <p:nvPr/>
        </p:nvSpPr>
        <p:spPr>
          <a:xfrm>
            <a:off x="1524000" y="371475"/>
            <a:ext cx="571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07172A"/>
                </a:solidFill>
              </a:defRPr>
            </a:pPr>
            <a:r>
              <a:rPr sz="2775" b="1">
                <a:solidFill>
                  <a:srgbClr val="07172A"/>
                </a:solidFill>
              </a:rPr>
              <a:t>OSTACOLI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71F260F-B936-4CCA-B2D7-F1EC8CC8CED0}"/>
              </a:ext>
            </a:extLst>
          </p:cNvPr>
          <p:cNvSpPr>
            <a:spLocks noGrp="1"/>
          </p:cNvSpPr>
          <p:nvPr/>
        </p:nvSpPr>
        <p:spPr>
          <a:xfrm>
            <a:off x="228600" y="838200"/>
            <a:ext cx="70104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C94B45"/>
                </a:solidFill>
              </a:defRPr>
            </a:pPr>
            <a:r>
              <a:rPr sz="1425" b="1">
                <a:solidFill>
                  <a:srgbClr val="C94B45"/>
                </a:solidFill>
              </a:rPr>
              <a:t>SOLLEVARE DAL TELAIO, NON TIRARE DAL MANUBRIO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FC921A7-0518-4FAD-B1DE-58DD75E0593A}"/>
              </a:ext>
            </a:extLst>
          </p:cNvPr>
          <p:cNvSpPr>
            <a:spLocks noGrp="1"/>
          </p:cNvSpPr>
          <p:nvPr/>
        </p:nvSpPr>
        <p:spPr>
          <a:xfrm>
            <a:off x="228600" y="1085850"/>
            <a:ext cx="10953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OBIETTIVO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BA7DFAF-A89B-426A-B0DF-4B839135BD10}"/>
              </a:ext>
            </a:extLst>
          </p:cNvPr>
          <p:cNvSpPr>
            <a:spLocks noGrp="1"/>
          </p:cNvSpPr>
          <p:nvPr/>
        </p:nvSpPr>
        <p:spPr>
          <a:xfrm>
            <a:off x="1381125" y="1085850"/>
            <a:ext cx="57816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1F2D36"/>
                </a:solidFill>
              </a:defRPr>
            </a:pPr>
            <a:r>
              <a:rPr sz="1200" b="0">
                <a:solidFill>
                  <a:srgbClr val="1F2D36"/>
                </a:solidFill>
              </a:rPr>
              <a:t>Superare un ostacolo a piedi con bici controllata e sollevamento minimo.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C614061-3F5C-4C48-9231-0925612B5EB1}"/>
              </a:ext>
            </a:extLst>
          </p:cNvPr>
          <p:cNvSpPr>
            <a:spLocks noGrp="1"/>
          </p:cNvSpPr>
          <p:nvPr/>
        </p:nvSpPr>
        <p:spPr>
          <a:xfrm>
            <a:off x="7524750" y="400050"/>
            <a:ext cx="2571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A3952"/>
                </a:solidFill>
              </a:defRPr>
            </a:pPr>
            <a:r>
              <a:rPr sz="1350" b="1">
                <a:solidFill>
                  <a:srgbClr val="0A3952"/>
                </a:solidFill>
              </a:rPr>
              <a:t>SEQUENZA CHIAVE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0222FE5-748C-4DD5-8BD7-0D228B5EBD26}"/>
              </a:ext>
            </a:extLst>
          </p:cNvPr>
          <p:cNvSpPr>
            <a:spLocks noGrp="1"/>
          </p:cNvSpPr>
          <p:nvPr/>
        </p:nvSpPr>
        <p:spPr>
          <a:xfrm>
            <a:off x="7524750" y="638175"/>
            <a:ext cx="266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11820"/>
                </a:solidFill>
              </a:defRPr>
            </a:pPr>
            <a:r>
              <a:rPr sz="1200" b="0">
                <a:solidFill>
                  <a:srgbClr val="111820"/>
                </a:solidFill>
              </a:rPr>
              <a:t>Una mano guida; l’altra controlla il telaio.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196DD6E-42F7-42C8-8294-44E63A4B0D13}"/>
              </a:ext>
            </a:extLst>
          </p:cNvPr>
          <p:cNvSpPr>
            <a:spLocks noGrp="1"/>
          </p:cNvSpPr>
          <p:nvPr/>
        </p:nvSpPr>
        <p:spPr>
          <a:xfrm>
            <a:off x="7524750" y="1066800"/>
            <a:ext cx="2667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0A66B"/>
                </a:solidFill>
              </a:defRPr>
            </a:pPr>
            <a:r>
              <a:rPr sz="1200" b="1">
                <a:solidFill>
                  <a:srgbClr val="00A66B"/>
                </a:solidFill>
              </a:rPr>
              <a:t>SEQUENZA REALE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E75B42F-53ED-41F9-B9FC-5C02478006C7}"/>
              </a:ext>
            </a:extLst>
          </p:cNvPr>
          <p:cNvSpPr>
            <a:spLocks noGrp="1"/>
          </p:cNvSpPr>
          <p:nvPr/>
        </p:nvSpPr>
        <p:spPr>
          <a:xfrm>
            <a:off x="10353675" y="400050"/>
            <a:ext cx="1609725" cy="866775"/>
          </a:xfrm>
          <a:prstGeom prst="rect">
            <a:avLst/>
          </a:prstGeom>
          <a:solidFill>
            <a:srgbClr val="FFFFFF"/>
          </a:solidFill>
          <a:ln w="9525">
            <a:solidFill>
              <a:srgbClr val="8798A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67F4724-2CFA-49B6-8758-EA99628879E8}"/>
              </a:ext>
            </a:extLst>
          </p:cNvPr>
          <p:cNvSpPr>
            <a:spLocks noGrp="1"/>
          </p:cNvSpPr>
          <p:nvPr/>
        </p:nvSpPr>
        <p:spPr>
          <a:xfrm>
            <a:off x="10477500" y="438150"/>
            <a:ext cx="13525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LEGENDA</a:t>
            </a: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9BCB5581-3CB2-4CAB-A57D-D99C15D3E8BB}"/>
              </a:ext>
            </a:extLst>
          </p:cNvPr>
          <p:cNvSpPr>
            <a:spLocks noGrp="1"/>
          </p:cNvSpPr>
          <p:nvPr/>
        </p:nvSpPr>
        <p:spPr>
          <a:xfrm>
            <a:off x="10477500" y="676275"/>
            <a:ext cx="123825" cy="1238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A6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7940BC32-E75B-4316-B992-0C569354E168}"/>
              </a:ext>
            </a:extLst>
          </p:cNvPr>
          <p:cNvSpPr>
            <a:spLocks noGrp="1"/>
          </p:cNvSpPr>
          <p:nvPr/>
        </p:nvSpPr>
        <p:spPr>
          <a:xfrm>
            <a:off x="10677525" y="647700"/>
            <a:ext cx="11715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15212A"/>
                </a:solidFill>
              </a:defRPr>
            </a:pPr>
            <a:r>
              <a:rPr sz="1200" b="1">
                <a:solidFill>
                  <a:srgbClr val="15212A"/>
                </a:solidFill>
              </a:rPr>
              <a:t>CORRETTO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5A427D67-0B2B-42A0-8BB1-1F60ABA9BD88}"/>
              </a:ext>
            </a:extLst>
          </p:cNvPr>
          <p:cNvSpPr>
            <a:spLocks noGrp="1"/>
          </p:cNvSpPr>
          <p:nvPr/>
        </p:nvSpPr>
        <p:spPr>
          <a:xfrm>
            <a:off x="10477500" y="857250"/>
            <a:ext cx="123825" cy="1238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4B4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EF9DFCD-4E56-47D0-8366-D2C3D1F774C1}"/>
              </a:ext>
            </a:extLst>
          </p:cNvPr>
          <p:cNvSpPr>
            <a:spLocks noGrp="1"/>
          </p:cNvSpPr>
          <p:nvPr/>
        </p:nvSpPr>
        <p:spPr>
          <a:xfrm>
            <a:off x="10677525" y="828675"/>
            <a:ext cx="11715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15212A"/>
                </a:solidFill>
              </a:defRPr>
            </a:pPr>
            <a:r>
              <a:rPr sz="1200" b="0">
                <a:solidFill>
                  <a:srgbClr val="15212A"/>
                </a:solidFill>
              </a:rPr>
              <a:t>ERRORE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C80E80B8-3309-42A4-9F36-56F81BAD850A}"/>
              </a:ext>
            </a:extLst>
          </p:cNvPr>
          <p:cNvSpPr>
            <a:spLocks noGrp="1"/>
          </p:cNvSpPr>
          <p:nvPr/>
        </p:nvSpPr>
        <p:spPr>
          <a:xfrm>
            <a:off x="10477500" y="1038225"/>
            <a:ext cx="123825" cy="1238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F8C4895-5B17-4940-8E2A-53727D928FFC}"/>
              </a:ext>
            </a:extLst>
          </p:cNvPr>
          <p:cNvSpPr>
            <a:spLocks noGrp="1"/>
          </p:cNvSpPr>
          <p:nvPr/>
        </p:nvSpPr>
        <p:spPr>
          <a:xfrm>
            <a:off x="10677525" y="1009650"/>
            <a:ext cx="11715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15212A"/>
                </a:solidFill>
              </a:defRPr>
            </a:pPr>
            <a:r>
              <a:rPr sz="1200" b="0">
                <a:solidFill>
                  <a:srgbClr val="15212A"/>
                </a:solidFill>
              </a:rPr>
              <a:t>PAROLA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F8E1FCE0-40B9-49B1-AAB0-9F1938F88D06}"/>
              </a:ext>
            </a:extLst>
          </p:cNvPr>
          <p:cNvSpPr>
            <a:spLocks noGrp="1"/>
          </p:cNvSpPr>
          <p:nvPr/>
        </p:nvSpPr>
        <p:spPr>
          <a:xfrm>
            <a:off x="228600" y="1343025"/>
            <a:ext cx="3810000" cy="2695575"/>
          </a:xfrm>
          <a:prstGeom prst="rect">
            <a:avLst/>
          </a:prstGeom>
          <a:solidFill>
            <a:srgbClr val="FFFFFF"/>
          </a:solidFill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8917790C-6678-45DC-AD90-2DF8B8840C76}"/>
              </a:ext>
            </a:extLst>
          </p:cNvPr>
          <p:cNvSpPr>
            <a:spLocks noGrp="1"/>
          </p:cNvSpPr>
          <p:nvPr/>
        </p:nvSpPr>
        <p:spPr>
          <a:xfrm>
            <a:off x="342900" y="1419225"/>
            <a:ext cx="323850" cy="323850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9D318A05-B63E-4A71-A87D-0802A200F028}"/>
              </a:ext>
            </a:extLst>
          </p:cNvPr>
          <p:cNvSpPr>
            <a:spLocks noGrp="1"/>
          </p:cNvSpPr>
          <p:nvPr/>
        </p:nvSpPr>
        <p:spPr>
          <a:xfrm>
            <a:off x="342900" y="142875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0B83DE7E-E8E7-49F8-8E0A-B6E9F236A0A0}"/>
              </a:ext>
            </a:extLst>
          </p:cNvPr>
          <p:cNvSpPr>
            <a:spLocks noGrp="1"/>
          </p:cNvSpPr>
          <p:nvPr/>
        </p:nvSpPr>
        <p:spPr>
          <a:xfrm>
            <a:off x="771525" y="1400175"/>
            <a:ext cx="31527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172A"/>
                </a:solidFill>
              </a:defRPr>
            </a:pPr>
            <a:r>
              <a:rPr sz="1350" b="1">
                <a:solidFill>
                  <a:srgbClr val="07172A"/>
                </a:solidFill>
              </a:rPr>
              <a:t>GUIDO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45F5555D-7819-40E1-AAE0-843BA0214E60}"/>
              </a:ext>
            </a:extLst>
          </p:cNvPr>
          <p:cNvSpPr>
            <a:spLocks noGrp="1"/>
          </p:cNvSpPr>
          <p:nvPr/>
        </p:nvSpPr>
        <p:spPr>
          <a:xfrm>
            <a:off x="342900" y="1638300"/>
            <a:ext cx="35814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D2932"/>
                </a:solidFill>
              </a:defRPr>
            </a:pPr>
            <a:r>
              <a:rPr sz="1200" b="0">
                <a:solidFill>
                  <a:srgbClr val="1D2932"/>
                </a:solidFill>
              </a:rPr>
              <a:t>mano al comando · bici già allineata</a:t>
            </a:r>
          </a:p>
        </p:txBody>
      </p:sp>
      <p:pic>
        <p:nvPicPr>
          <p:cNvPr id="152" name="Immagine 151"/>
          <p:cNvPicPr>
            <a:picLocks noChangeAspect="1"/>
          </p:cNvPicPr>
          <p:nvPr/>
        </p:nvPicPr>
        <p:blipFill>
          <a:blip r:embed="rId3"/>
          <a:srcRect t="9862" b="9862"/>
          <a:stretch>
            <a:fillRect/>
          </a:stretch>
        </p:blipFill>
        <p:spPr>
          <a:xfrm>
            <a:off x="238125" y="2000250"/>
            <a:ext cx="3790950" cy="2028825"/>
          </a:xfrm>
          <a:prstGeom prst="rect">
            <a:avLst/>
          </a:prstGeom>
        </p:spPr>
      </p:pic>
      <p:sp>
        <p:nvSpPr>
          <p:cNvPr id="28" name="Rettangolo 27">
            <a:extLst>
              <a:ext uri="{FF2B5EF4-FFF2-40B4-BE49-F238E27FC236}">
                <a16:creationId xmlns:a16="http://schemas.microsoft.com/office/drawing/2014/main" id="{9B12F7AE-9232-4A25-8F6E-57FEF7DC9D9C}"/>
              </a:ext>
            </a:extLst>
          </p:cNvPr>
          <p:cNvSpPr>
            <a:spLocks noGrp="1"/>
          </p:cNvSpPr>
          <p:nvPr/>
        </p:nvSpPr>
        <p:spPr>
          <a:xfrm>
            <a:off x="228600" y="1990725"/>
            <a:ext cx="3810000" cy="2047875"/>
          </a:xfrm>
          <a:prstGeom prst="rect">
            <a:avLst/>
          </a:prstGeom>
          <a:noFill/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C5941E18-CABD-4C4A-8685-C3493328D94D}"/>
              </a:ext>
            </a:extLst>
          </p:cNvPr>
          <p:cNvSpPr>
            <a:spLocks noGrp="1"/>
          </p:cNvSpPr>
          <p:nvPr/>
        </p:nvSpPr>
        <p:spPr>
          <a:xfrm>
            <a:off x="4191000" y="1343025"/>
            <a:ext cx="3810000" cy="2695575"/>
          </a:xfrm>
          <a:prstGeom prst="rect">
            <a:avLst/>
          </a:prstGeom>
          <a:solidFill>
            <a:srgbClr val="FFFFFF"/>
          </a:solidFill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01355E38-69B5-47E4-97B6-394C0B941330}"/>
              </a:ext>
            </a:extLst>
          </p:cNvPr>
          <p:cNvSpPr>
            <a:spLocks noGrp="1"/>
          </p:cNvSpPr>
          <p:nvPr/>
        </p:nvSpPr>
        <p:spPr>
          <a:xfrm>
            <a:off x="4305300" y="1419225"/>
            <a:ext cx="323850" cy="323850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FD997639-CE99-4B2D-97F8-318537ECE857}"/>
              </a:ext>
            </a:extLst>
          </p:cNvPr>
          <p:cNvSpPr>
            <a:spLocks noGrp="1"/>
          </p:cNvSpPr>
          <p:nvPr/>
        </p:nvSpPr>
        <p:spPr>
          <a:xfrm>
            <a:off x="4305300" y="142875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341BDCE0-104A-4CBF-B231-97565339AED1}"/>
              </a:ext>
            </a:extLst>
          </p:cNvPr>
          <p:cNvSpPr>
            <a:spLocks noGrp="1"/>
          </p:cNvSpPr>
          <p:nvPr/>
        </p:nvSpPr>
        <p:spPr>
          <a:xfrm>
            <a:off x="4733925" y="1400175"/>
            <a:ext cx="31527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172A"/>
                </a:solidFill>
              </a:defRPr>
            </a:pPr>
            <a:r>
              <a:rPr sz="1350" b="1">
                <a:solidFill>
                  <a:srgbClr val="07172A"/>
                </a:solidFill>
              </a:rPr>
              <a:t>SOLLEVO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F65F6F13-1B71-43C8-910B-7907F84BA979}"/>
              </a:ext>
            </a:extLst>
          </p:cNvPr>
          <p:cNvSpPr>
            <a:spLocks noGrp="1"/>
          </p:cNvSpPr>
          <p:nvPr/>
        </p:nvSpPr>
        <p:spPr>
          <a:xfrm>
            <a:off x="4305300" y="1638300"/>
            <a:ext cx="35814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D2932"/>
                </a:solidFill>
              </a:defRPr>
            </a:pPr>
            <a:r>
              <a:rPr sz="1200" b="0">
                <a:solidFill>
                  <a:srgbClr val="1D2932"/>
                </a:solidFill>
              </a:rPr>
              <a:t>presa al telaio · altezza solo necessaria</a:t>
            </a:r>
          </a:p>
        </p:txBody>
      </p:sp>
      <p:pic>
        <p:nvPicPr>
          <p:cNvPr id="159" name="Immagine 158"/>
          <p:cNvPicPr>
            <a:picLocks noChangeAspect="1"/>
          </p:cNvPicPr>
          <p:nvPr/>
        </p:nvPicPr>
        <p:blipFill>
          <a:blip r:embed="rId4"/>
          <a:srcRect t="9862" b="9862"/>
          <a:stretch>
            <a:fillRect/>
          </a:stretch>
        </p:blipFill>
        <p:spPr>
          <a:xfrm>
            <a:off x="4200525" y="2000250"/>
            <a:ext cx="3790950" cy="2028825"/>
          </a:xfrm>
          <a:prstGeom prst="rect">
            <a:avLst/>
          </a:prstGeom>
        </p:spPr>
      </p:pic>
      <p:sp>
        <p:nvSpPr>
          <p:cNvPr id="35" name="Rettangolo 34">
            <a:extLst>
              <a:ext uri="{FF2B5EF4-FFF2-40B4-BE49-F238E27FC236}">
                <a16:creationId xmlns:a16="http://schemas.microsoft.com/office/drawing/2014/main" id="{775777E7-1BCC-4899-BCDD-C75E13B6D11F}"/>
              </a:ext>
            </a:extLst>
          </p:cNvPr>
          <p:cNvSpPr>
            <a:spLocks noGrp="1"/>
          </p:cNvSpPr>
          <p:nvPr/>
        </p:nvSpPr>
        <p:spPr>
          <a:xfrm>
            <a:off x="4191000" y="1990725"/>
            <a:ext cx="3810000" cy="2047875"/>
          </a:xfrm>
          <a:prstGeom prst="rect">
            <a:avLst/>
          </a:prstGeom>
          <a:noFill/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1ED93506-E71B-43CC-8F34-27A2767F1462}"/>
              </a:ext>
            </a:extLst>
          </p:cNvPr>
          <p:cNvSpPr>
            <a:spLocks noGrp="1"/>
          </p:cNvSpPr>
          <p:nvPr/>
        </p:nvSpPr>
        <p:spPr>
          <a:xfrm>
            <a:off x="8153400" y="1343025"/>
            <a:ext cx="3810000" cy="2695575"/>
          </a:xfrm>
          <a:prstGeom prst="rect">
            <a:avLst/>
          </a:prstGeom>
          <a:solidFill>
            <a:srgbClr val="FFFFFF"/>
          </a:solidFill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1EBCD97D-2D8C-4AE3-88D5-C6A89606C85D}"/>
              </a:ext>
            </a:extLst>
          </p:cNvPr>
          <p:cNvSpPr>
            <a:spLocks noGrp="1"/>
          </p:cNvSpPr>
          <p:nvPr/>
        </p:nvSpPr>
        <p:spPr>
          <a:xfrm>
            <a:off x="8267700" y="1419225"/>
            <a:ext cx="323850" cy="323850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8F907A9D-251F-4E2B-8220-0003EA9B0DE4}"/>
              </a:ext>
            </a:extLst>
          </p:cNvPr>
          <p:cNvSpPr>
            <a:spLocks noGrp="1"/>
          </p:cNvSpPr>
          <p:nvPr/>
        </p:nvSpPr>
        <p:spPr>
          <a:xfrm>
            <a:off x="8267700" y="142875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05E7A086-87E8-42F8-A36D-85A037FB5EE5}"/>
              </a:ext>
            </a:extLst>
          </p:cNvPr>
          <p:cNvSpPr>
            <a:spLocks noGrp="1"/>
          </p:cNvSpPr>
          <p:nvPr/>
        </p:nvSpPr>
        <p:spPr>
          <a:xfrm>
            <a:off x="8696325" y="1400175"/>
            <a:ext cx="31527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172A"/>
                </a:solidFill>
              </a:defRPr>
            </a:pPr>
            <a:r>
              <a:rPr sz="1350" b="1">
                <a:solidFill>
                  <a:srgbClr val="07172A"/>
                </a:solidFill>
              </a:rPr>
              <a:t>SUPERO</a:t>
            </a:r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1EDDAFE1-BBAC-40D4-A663-4AF51E315A70}"/>
              </a:ext>
            </a:extLst>
          </p:cNvPr>
          <p:cNvSpPr>
            <a:spLocks noGrp="1"/>
          </p:cNvSpPr>
          <p:nvPr/>
        </p:nvSpPr>
        <p:spPr>
          <a:xfrm>
            <a:off x="8267700" y="1638300"/>
            <a:ext cx="35814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D2932"/>
                </a:solidFill>
              </a:defRPr>
            </a:pPr>
            <a:r>
              <a:rPr sz="1200" b="0">
                <a:solidFill>
                  <a:srgbClr val="1D2932"/>
                </a:solidFill>
              </a:rPr>
              <a:t>bici sollevata · ruote oltre la tavola</a:t>
            </a:r>
          </a:p>
        </p:txBody>
      </p:sp>
      <p:pic>
        <p:nvPicPr>
          <p:cNvPr id="166" name="Immagine 165"/>
          <p:cNvPicPr>
            <a:picLocks noChangeAspect="1"/>
          </p:cNvPicPr>
          <p:nvPr/>
        </p:nvPicPr>
        <p:blipFill>
          <a:blip r:embed="rId5"/>
          <a:srcRect t="9862" b="9862"/>
          <a:stretch>
            <a:fillRect/>
          </a:stretch>
        </p:blipFill>
        <p:spPr>
          <a:xfrm>
            <a:off x="8162925" y="2000250"/>
            <a:ext cx="3790950" cy="2028825"/>
          </a:xfrm>
          <a:prstGeom prst="rect">
            <a:avLst/>
          </a:prstGeom>
        </p:spPr>
      </p:pic>
      <p:sp>
        <p:nvSpPr>
          <p:cNvPr id="42" name="Rettangolo 41">
            <a:extLst>
              <a:ext uri="{FF2B5EF4-FFF2-40B4-BE49-F238E27FC236}">
                <a16:creationId xmlns:a16="http://schemas.microsoft.com/office/drawing/2014/main" id="{6E47B3C3-75A2-4267-9DC6-AA8CE79B2B2A}"/>
              </a:ext>
            </a:extLst>
          </p:cNvPr>
          <p:cNvSpPr>
            <a:spLocks noGrp="1"/>
          </p:cNvSpPr>
          <p:nvPr/>
        </p:nvSpPr>
        <p:spPr>
          <a:xfrm>
            <a:off x="8153400" y="1990725"/>
            <a:ext cx="3810000" cy="2047875"/>
          </a:xfrm>
          <a:prstGeom prst="rect">
            <a:avLst/>
          </a:prstGeom>
          <a:noFill/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BCFB91BB-0401-4EB1-96A3-781B8A97A647}"/>
              </a:ext>
            </a:extLst>
          </p:cNvPr>
          <p:cNvSpPr>
            <a:spLocks noGrp="1"/>
          </p:cNvSpPr>
          <p:nvPr/>
        </p:nvSpPr>
        <p:spPr>
          <a:xfrm>
            <a:off x="228600" y="4152900"/>
            <a:ext cx="241935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1D799045-F4D8-4A02-905C-A134B47885DE}"/>
              </a:ext>
            </a:extLst>
          </p:cNvPr>
          <p:cNvSpPr>
            <a:spLocks noGrp="1"/>
          </p:cNvSpPr>
          <p:nvPr/>
        </p:nvSpPr>
        <p:spPr>
          <a:xfrm>
            <a:off x="228600" y="4152900"/>
            <a:ext cx="2419350" cy="238125"/>
          </a:xfrm>
          <a:prstGeom prst="rect">
            <a:avLst/>
          </a:prstGeom>
          <a:solidFill>
            <a:srgbClr val="0875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71E6C9AC-0B4D-451D-8EF7-6B50C5F14DCD}"/>
              </a:ext>
            </a:extLst>
          </p:cNvPr>
          <p:cNvSpPr>
            <a:spLocks noGrp="1"/>
          </p:cNvSpPr>
          <p:nvPr/>
        </p:nvSpPr>
        <p:spPr>
          <a:xfrm>
            <a:off x="342900" y="4171950"/>
            <a:ext cx="21907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PUNTI CHIAVE</a:t>
            </a:r>
          </a:p>
        </p:txBody>
      </p:sp>
      <p:sp>
        <p:nvSpPr>
          <p:cNvPr id="46" name="Ovale 45">
            <a:extLst>
              <a:ext uri="{FF2B5EF4-FFF2-40B4-BE49-F238E27FC236}">
                <a16:creationId xmlns:a16="http://schemas.microsoft.com/office/drawing/2014/main" id="{A3605724-8095-48F9-9B5E-028A008F8F5C}"/>
              </a:ext>
            </a:extLst>
          </p:cNvPr>
          <p:cNvSpPr>
            <a:spLocks noGrp="1"/>
          </p:cNvSpPr>
          <p:nvPr/>
        </p:nvSpPr>
        <p:spPr>
          <a:xfrm>
            <a:off x="361950" y="44862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D76296AE-6417-4F4F-8F0E-AEF6B9BB6E8E}"/>
              </a:ext>
            </a:extLst>
          </p:cNvPr>
          <p:cNvSpPr>
            <a:spLocks noGrp="1"/>
          </p:cNvSpPr>
          <p:nvPr/>
        </p:nvSpPr>
        <p:spPr>
          <a:xfrm>
            <a:off x="361950" y="44672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1</a:t>
            </a:r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35F19BB1-94AE-4EBC-8D07-CB3CF14DC769}"/>
              </a:ext>
            </a:extLst>
          </p:cNvPr>
          <p:cNvSpPr>
            <a:spLocks noGrp="1"/>
          </p:cNvSpPr>
          <p:nvPr/>
        </p:nvSpPr>
        <p:spPr>
          <a:xfrm>
            <a:off x="647700" y="44577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Mano al comando</a:t>
            </a:r>
          </a:p>
        </p:txBody>
      </p:sp>
      <p:sp>
        <p:nvSpPr>
          <p:cNvPr id="49" name="Ovale 48">
            <a:extLst>
              <a:ext uri="{FF2B5EF4-FFF2-40B4-BE49-F238E27FC236}">
                <a16:creationId xmlns:a16="http://schemas.microsoft.com/office/drawing/2014/main" id="{E1DFC6C4-070C-43CA-85A4-CE080369AD8E}"/>
              </a:ext>
            </a:extLst>
          </p:cNvPr>
          <p:cNvSpPr>
            <a:spLocks noGrp="1"/>
          </p:cNvSpPr>
          <p:nvPr/>
        </p:nvSpPr>
        <p:spPr>
          <a:xfrm>
            <a:off x="361950" y="47910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01020D45-A427-4317-A80C-0C2FF659FF1D}"/>
              </a:ext>
            </a:extLst>
          </p:cNvPr>
          <p:cNvSpPr>
            <a:spLocks noGrp="1"/>
          </p:cNvSpPr>
          <p:nvPr/>
        </p:nvSpPr>
        <p:spPr>
          <a:xfrm>
            <a:off x="361950" y="47720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2</a:t>
            </a:r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CD4DE852-1662-40FF-BAB5-AC84B3547F5E}"/>
              </a:ext>
            </a:extLst>
          </p:cNvPr>
          <p:cNvSpPr>
            <a:spLocks noGrp="1"/>
          </p:cNvSpPr>
          <p:nvPr/>
        </p:nvSpPr>
        <p:spPr>
          <a:xfrm>
            <a:off x="647700" y="47625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Presa sul telaio</a:t>
            </a:r>
          </a:p>
        </p:txBody>
      </p:sp>
      <p:sp>
        <p:nvSpPr>
          <p:cNvPr id="52" name="Ovale 51">
            <a:extLst>
              <a:ext uri="{FF2B5EF4-FFF2-40B4-BE49-F238E27FC236}">
                <a16:creationId xmlns:a16="http://schemas.microsoft.com/office/drawing/2014/main" id="{A6DF1869-A390-476F-BE56-EAD9FAF4C2FB}"/>
              </a:ext>
            </a:extLst>
          </p:cNvPr>
          <p:cNvSpPr>
            <a:spLocks noGrp="1"/>
          </p:cNvSpPr>
          <p:nvPr/>
        </p:nvSpPr>
        <p:spPr>
          <a:xfrm>
            <a:off x="361950" y="50958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7D9B7AD6-5AB6-4E4D-8897-DC45D0F80B97}"/>
              </a:ext>
            </a:extLst>
          </p:cNvPr>
          <p:cNvSpPr>
            <a:spLocks noGrp="1"/>
          </p:cNvSpPr>
          <p:nvPr/>
        </p:nvSpPr>
        <p:spPr>
          <a:xfrm>
            <a:off x="361950" y="50768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3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C57E2826-F09B-497E-9290-9F65B695AE84}"/>
              </a:ext>
            </a:extLst>
          </p:cNvPr>
          <p:cNvSpPr>
            <a:spLocks noGrp="1"/>
          </p:cNvSpPr>
          <p:nvPr/>
        </p:nvSpPr>
        <p:spPr>
          <a:xfrm>
            <a:off x="647700" y="50673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Bici vicina al corpo</a:t>
            </a:r>
          </a:p>
        </p:txBody>
      </p:sp>
      <p:sp>
        <p:nvSpPr>
          <p:cNvPr id="55" name="Ovale 54">
            <a:extLst>
              <a:ext uri="{FF2B5EF4-FFF2-40B4-BE49-F238E27FC236}">
                <a16:creationId xmlns:a16="http://schemas.microsoft.com/office/drawing/2014/main" id="{C9BE18D6-C127-4EBA-87C9-CC98681BAE56}"/>
              </a:ext>
            </a:extLst>
          </p:cNvPr>
          <p:cNvSpPr>
            <a:spLocks noGrp="1"/>
          </p:cNvSpPr>
          <p:nvPr/>
        </p:nvSpPr>
        <p:spPr>
          <a:xfrm>
            <a:off x="361950" y="54006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6" name="Rettangolo 55">
            <a:extLst>
              <a:ext uri="{FF2B5EF4-FFF2-40B4-BE49-F238E27FC236}">
                <a16:creationId xmlns:a16="http://schemas.microsoft.com/office/drawing/2014/main" id="{8727569D-29DC-482C-B20D-9815BA019981}"/>
              </a:ext>
            </a:extLst>
          </p:cNvPr>
          <p:cNvSpPr>
            <a:spLocks noGrp="1"/>
          </p:cNvSpPr>
          <p:nvPr/>
        </p:nvSpPr>
        <p:spPr>
          <a:xfrm>
            <a:off x="361950" y="53816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4</a:t>
            </a:r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155494FF-DBCD-4C88-B4CC-F514A6C91290}"/>
              </a:ext>
            </a:extLst>
          </p:cNvPr>
          <p:cNvSpPr>
            <a:spLocks noGrp="1"/>
          </p:cNvSpPr>
          <p:nvPr/>
        </p:nvSpPr>
        <p:spPr>
          <a:xfrm>
            <a:off x="647700" y="53721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Altezza solo necessaria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D70D6D96-1548-4F0D-B2A4-1EA39B96972F}"/>
              </a:ext>
            </a:extLst>
          </p:cNvPr>
          <p:cNvSpPr>
            <a:spLocks noGrp="1"/>
          </p:cNvSpPr>
          <p:nvPr/>
        </p:nvSpPr>
        <p:spPr>
          <a:xfrm>
            <a:off x="2762250" y="4152900"/>
            <a:ext cx="449580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E88C3DFA-A9C3-43FE-9E9A-30BBA5680476}"/>
              </a:ext>
            </a:extLst>
          </p:cNvPr>
          <p:cNvSpPr>
            <a:spLocks noGrp="1"/>
          </p:cNvSpPr>
          <p:nvPr/>
        </p:nvSpPr>
        <p:spPr>
          <a:xfrm>
            <a:off x="2762250" y="4152900"/>
            <a:ext cx="4495800" cy="238125"/>
          </a:xfrm>
          <a:prstGeom prst="rect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id="{FAFF39FB-3F48-49A0-B29A-06ACA951035D}"/>
              </a:ext>
            </a:extLst>
          </p:cNvPr>
          <p:cNvSpPr>
            <a:spLocks noGrp="1"/>
          </p:cNvSpPr>
          <p:nvPr/>
        </p:nvSpPr>
        <p:spPr>
          <a:xfrm>
            <a:off x="2876550" y="4171950"/>
            <a:ext cx="42672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ERRORI COMUNI E CORREZIONE</a:t>
            </a:r>
          </a:p>
        </p:txBody>
      </p:sp>
      <p:sp>
        <p:nvSpPr>
          <p:cNvPr id="61" name="Rettangolo 60">
            <a:extLst>
              <a:ext uri="{FF2B5EF4-FFF2-40B4-BE49-F238E27FC236}">
                <a16:creationId xmlns:a16="http://schemas.microsoft.com/office/drawing/2014/main" id="{0E387DF4-96E7-448F-AB02-85FED38BFB09}"/>
              </a:ext>
            </a:extLst>
          </p:cNvPr>
          <p:cNvSpPr>
            <a:spLocks noGrp="1"/>
          </p:cNvSpPr>
          <p:nvPr/>
        </p:nvSpPr>
        <p:spPr>
          <a:xfrm>
            <a:off x="2876550" y="4467225"/>
            <a:ext cx="4267200" cy="561975"/>
          </a:xfrm>
          <a:prstGeom prst="rect">
            <a:avLst/>
          </a:prstGeom>
          <a:solidFill>
            <a:srgbClr val="FCEDEB"/>
          </a:solidFill>
          <a:ln w="9525">
            <a:solidFill>
              <a:srgbClr val="E5B4A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2" name="Ovale 61">
            <a:extLst>
              <a:ext uri="{FF2B5EF4-FFF2-40B4-BE49-F238E27FC236}">
                <a16:creationId xmlns:a16="http://schemas.microsoft.com/office/drawing/2014/main" id="{DC795AF9-3A66-44C1-9803-9AAC939A93AB}"/>
              </a:ext>
            </a:extLst>
          </p:cNvPr>
          <p:cNvSpPr>
            <a:spLocks noGrp="1"/>
          </p:cNvSpPr>
          <p:nvPr/>
        </p:nvSpPr>
        <p:spPr>
          <a:xfrm>
            <a:off x="2971800" y="4562475"/>
            <a:ext cx="228600" cy="228600"/>
          </a:xfrm>
          <a:prstGeom prst="ellipse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2A2A57ED-AAEC-4DD1-A7DB-C6B6EFFFB17B}"/>
              </a:ext>
            </a:extLst>
          </p:cNvPr>
          <p:cNvSpPr>
            <a:spLocks noGrp="1"/>
          </p:cNvSpPr>
          <p:nvPr/>
        </p:nvSpPr>
        <p:spPr>
          <a:xfrm>
            <a:off x="2971800" y="4533900"/>
            <a:ext cx="228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64" name="Rettangolo 63">
            <a:extLst>
              <a:ext uri="{FF2B5EF4-FFF2-40B4-BE49-F238E27FC236}">
                <a16:creationId xmlns:a16="http://schemas.microsoft.com/office/drawing/2014/main" id="{948BC8D3-CC33-49B7-8DC7-76838DC39F6E}"/>
              </a:ext>
            </a:extLst>
          </p:cNvPr>
          <p:cNvSpPr>
            <a:spLocks noGrp="1"/>
          </p:cNvSpPr>
          <p:nvPr/>
        </p:nvSpPr>
        <p:spPr>
          <a:xfrm>
            <a:off x="3286125" y="4514850"/>
            <a:ext cx="376237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C94B45"/>
                </a:solidFill>
              </a:defRPr>
            </a:pPr>
            <a:r>
              <a:rPr sz="1200" b="1">
                <a:solidFill>
                  <a:srgbClr val="C94B45"/>
                </a:solidFill>
              </a:rPr>
              <a:t>STRAPPA IL MANUBRIO</a:t>
            </a:r>
          </a:p>
        </p:txBody>
      </p:sp>
      <p:sp>
        <p:nvSpPr>
          <p:cNvPr id="65" name="Rettangolo 64">
            <a:extLst>
              <a:ext uri="{FF2B5EF4-FFF2-40B4-BE49-F238E27FC236}">
                <a16:creationId xmlns:a16="http://schemas.microsoft.com/office/drawing/2014/main" id="{4051326B-2218-419E-AFB2-34F53491E0C9}"/>
              </a:ext>
            </a:extLst>
          </p:cNvPr>
          <p:cNvSpPr>
            <a:spLocks noGrp="1"/>
          </p:cNvSpPr>
          <p:nvPr/>
        </p:nvSpPr>
        <p:spPr>
          <a:xfrm>
            <a:off x="3286125" y="4743450"/>
            <a:ext cx="37623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Correggi: guida con una mano, solleva dal telaio.</a:t>
            </a:r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5E0340F3-A649-4D67-BA29-C4F78E9A28DC}"/>
              </a:ext>
            </a:extLst>
          </p:cNvPr>
          <p:cNvSpPr>
            <a:spLocks noGrp="1"/>
          </p:cNvSpPr>
          <p:nvPr/>
        </p:nvSpPr>
        <p:spPr>
          <a:xfrm>
            <a:off x="2876550" y="5105400"/>
            <a:ext cx="4267200" cy="561975"/>
          </a:xfrm>
          <a:prstGeom prst="rect">
            <a:avLst/>
          </a:prstGeom>
          <a:solidFill>
            <a:srgbClr val="FCEDEB"/>
          </a:solidFill>
          <a:ln w="9525">
            <a:solidFill>
              <a:srgbClr val="E5B4A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7" name="Ovale 66">
            <a:extLst>
              <a:ext uri="{FF2B5EF4-FFF2-40B4-BE49-F238E27FC236}">
                <a16:creationId xmlns:a16="http://schemas.microsoft.com/office/drawing/2014/main" id="{802247A1-AAF5-4EAF-A94D-C0B776E5C328}"/>
              </a:ext>
            </a:extLst>
          </p:cNvPr>
          <p:cNvSpPr>
            <a:spLocks noGrp="1"/>
          </p:cNvSpPr>
          <p:nvPr/>
        </p:nvSpPr>
        <p:spPr>
          <a:xfrm>
            <a:off x="2971800" y="5200650"/>
            <a:ext cx="228600" cy="228600"/>
          </a:xfrm>
          <a:prstGeom prst="ellipse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8" name="Rettangolo 67">
            <a:extLst>
              <a:ext uri="{FF2B5EF4-FFF2-40B4-BE49-F238E27FC236}">
                <a16:creationId xmlns:a16="http://schemas.microsoft.com/office/drawing/2014/main" id="{6A3CF0BF-FD04-406A-825D-44D1AF9AFF62}"/>
              </a:ext>
            </a:extLst>
          </p:cNvPr>
          <p:cNvSpPr>
            <a:spLocks noGrp="1"/>
          </p:cNvSpPr>
          <p:nvPr/>
        </p:nvSpPr>
        <p:spPr>
          <a:xfrm>
            <a:off x="2971800" y="5172075"/>
            <a:ext cx="228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69" name="Rettangolo 68">
            <a:extLst>
              <a:ext uri="{FF2B5EF4-FFF2-40B4-BE49-F238E27FC236}">
                <a16:creationId xmlns:a16="http://schemas.microsoft.com/office/drawing/2014/main" id="{0671B1DC-D20A-4D3C-B30F-A40CF148EBD7}"/>
              </a:ext>
            </a:extLst>
          </p:cNvPr>
          <p:cNvSpPr>
            <a:spLocks noGrp="1"/>
          </p:cNvSpPr>
          <p:nvPr/>
        </p:nvSpPr>
        <p:spPr>
          <a:xfrm>
            <a:off x="3286125" y="5153025"/>
            <a:ext cx="376237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C94B45"/>
                </a:solidFill>
              </a:defRPr>
            </a:pPr>
            <a:r>
              <a:rPr sz="1200" b="1">
                <a:solidFill>
                  <a:srgbClr val="C94B45"/>
                </a:solidFill>
              </a:rPr>
              <a:t>ALZA TROPPO LA BICI</a:t>
            </a:r>
          </a:p>
        </p:txBody>
      </p:sp>
      <p:sp>
        <p:nvSpPr>
          <p:cNvPr id="70" name="Rettangolo 69">
            <a:extLst>
              <a:ext uri="{FF2B5EF4-FFF2-40B4-BE49-F238E27FC236}">
                <a16:creationId xmlns:a16="http://schemas.microsoft.com/office/drawing/2014/main" id="{EAF77648-92D4-449A-AC97-716AA93B80EF}"/>
              </a:ext>
            </a:extLst>
          </p:cNvPr>
          <p:cNvSpPr>
            <a:spLocks noGrp="1"/>
          </p:cNvSpPr>
          <p:nvPr/>
        </p:nvSpPr>
        <p:spPr>
          <a:xfrm>
            <a:off x="3286125" y="5381625"/>
            <a:ext cx="37623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Correggi: usa solo l’altezza necessaria.</a:t>
            </a:r>
          </a:p>
        </p:txBody>
      </p:sp>
      <p:sp>
        <p:nvSpPr>
          <p:cNvPr id="71" name="Rettangolo 70">
            <a:extLst>
              <a:ext uri="{FF2B5EF4-FFF2-40B4-BE49-F238E27FC236}">
                <a16:creationId xmlns:a16="http://schemas.microsoft.com/office/drawing/2014/main" id="{EF608B51-FC0C-4DCC-86EF-C15F5F01E7FA}"/>
              </a:ext>
            </a:extLst>
          </p:cNvPr>
          <p:cNvSpPr>
            <a:spLocks noGrp="1"/>
          </p:cNvSpPr>
          <p:nvPr/>
        </p:nvSpPr>
        <p:spPr>
          <a:xfrm>
            <a:off x="7372350" y="4152900"/>
            <a:ext cx="213360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2" name="Rettangolo 71">
            <a:extLst>
              <a:ext uri="{FF2B5EF4-FFF2-40B4-BE49-F238E27FC236}">
                <a16:creationId xmlns:a16="http://schemas.microsoft.com/office/drawing/2014/main" id="{201D6181-6C73-4FA8-85D6-C24E5826F03A}"/>
              </a:ext>
            </a:extLst>
          </p:cNvPr>
          <p:cNvSpPr>
            <a:spLocks noGrp="1"/>
          </p:cNvSpPr>
          <p:nvPr/>
        </p:nvSpPr>
        <p:spPr>
          <a:xfrm>
            <a:off x="7372350" y="4152900"/>
            <a:ext cx="213360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3" name="Rettangolo 72">
            <a:extLst>
              <a:ext uri="{FF2B5EF4-FFF2-40B4-BE49-F238E27FC236}">
                <a16:creationId xmlns:a16="http://schemas.microsoft.com/office/drawing/2014/main" id="{017A1670-9EB4-4C78-9117-E292C2647DDE}"/>
              </a:ext>
            </a:extLst>
          </p:cNvPr>
          <p:cNvSpPr>
            <a:spLocks noGrp="1"/>
          </p:cNvSpPr>
          <p:nvPr/>
        </p:nvSpPr>
        <p:spPr>
          <a:xfrm>
            <a:off x="7486650" y="4171950"/>
            <a:ext cx="19050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PAROLE CHIAVE</a:t>
            </a:r>
          </a:p>
        </p:txBody>
      </p:sp>
      <p:sp>
        <p:nvSpPr>
          <p:cNvPr id="74" name="Ovale 73">
            <a:extLst>
              <a:ext uri="{FF2B5EF4-FFF2-40B4-BE49-F238E27FC236}">
                <a16:creationId xmlns:a16="http://schemas.microsoft.com/office/drawing/2014/main" id="{900EE656-ABA9-4FED-AADF-7F783D2A994F}"/>
              </a:ext>
            </a:extLst>
          </p:cNvPr>
          <p:cNvSpPr>
            <a:spLocks noGrp="1"/>
          </p:cNvSpPr>
          <p:nvPr/>
        </p:nvSpPr>
        <p:spPr>
          <a:xfrm>
            <a:off x="7505700" y="4495800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7CFC7311-F69B-4A55-BCA9-F4177C0C3279}"/>
              </a:ext>
            </a:extLst>
          </p:cNvPr>
          <p:cNvSpPr>
            <a:spLocks noGrp="1"/>
          </p:cNvSpPr>
          <p:nvPr/>
        </p:nvSpPr>
        <p:spPr>
          <a:xfrm>
            <a:off x="7505700" y="4476750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•</a:t>
            </a:r>
          </a:p>
        </p:txBody>
      </p:sp>
      <p:sp>
        <p:nvSpPr>
          <p:cNvPr id="76" name="Rettangolo 75">
            <a:extLst>
              <a:ext uri="{FF2B5EF4-FFF2-40B4-BE49-F238E27FC236}">
                <a16:creationId xmlns:a16="http://schemas.microsoft.com/office/drawing/2014/main" id="{80ACE207-9CD7-4F3F-BE8A-635B8D0FD238}"/>
              </a:ext>
            </a:extLst>
          </p:cNvPr>
          <p:cNvSpPr>
            <a:spLocks noGrp="1"/>
          </p:cNvSpPr>
          <p:nvPr/>
        </p:nvSpPr>
        <p:spPr>
          <a:xfrm>
            <a:off x="7791450" y="4467225"/>
            <a:ext cx="15811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Guido.</a:t>
            </a:r>
          </a:p>
        </p:txBody>
      </p:sp>
      <p:sp>
        <p:nvSpPr>
          <p:cNvPr id="77" name="Ovale 76">
            <a:extLst>
              <a:ext uri="{FF2B5EF4-FFF2-40B4-BE49-F238E27FC236}">
                <a16:creationId xmlns:a16="http://schemas.microsoft.com/office/drawing/2014/main" id="{BBD8E177-3EAE-4235-BB9A-9D7431363441}"/>
              </a:ext>
            </a:extLst>
          </p:cNvPr>
          <p:cNvSpPr>
            <a:spLocks noGrp="1"/>
          </p:cNvSpPr>
          <p:nvPr/>
        </p:nvSpPr>
        <p:spPr>
          <a:xfrm>
            <a:off x="7505700" y="48672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8" name="Rettangolo 77">
            <a:extLst>
              <a:ext uri="{FF2B5EF4-FFF2-40B4-BE49-F238E27FC236}">
                <a16:creationId xmlns:a16="http://schemas.microsoft.com/office/drawing/2014/main" id="{F8C5DD7E-A800-4A01-BD34-A508D7AF7E4F}"/>
              </a:ext>
            </a:extLst>
          </p:cNvPr>
          <p:cNvSpPr>
            <a:spLocks noGrp="1"/>
          </p:cNvSpPr>
          <p:nvPr/>
        </p:nvSpPr>
        <p:spPr>
          <a:xfrm>
            <a:off x="7505700" y="48482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•</a:t>
            </a:r>
          </a:p>
        </p:txBody>
      </p:sp>
      <p:sp>
        <p:nvSpPr>
          <p:cNvPr id="79" name="Rettangolo 78">
            <a:extLst>
              <a:ext uri="{FF2B5EF4-FFF2-40B4-BE49-F238E27FC236}">
                <a16:creationId xmlns:a16="http://schemas.microsoft.com/office/drawing/2014/main" id="{87285D87-2CE1-4923-949F-25EF207EF909}"/>
              </a:ext>
            </a:extLst>
          </p:cNvPr>
          <p:cNvSpPr>
            <a:spLocks noGrp="1"/>
          </p:cNvSpPr>
          <p:nvPr/>
        </p:nvSpPr>
        <p:spPr>
          <a:xfrm>
            <a:off x="7791450" y="4838700"/>
            <a:ext cx="15811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Telaio vicino.</a:t>
            </a:r>
          </a:p>
        </p:txBody>
      </p:sp>
      <p:sp>
        <p:nvSpPr>
          <p:cNvPr id="80" name="Ovale 79">
            <a:extLst>
              <a:ext uri="{FF2B5EF4-FFF2-40B4-BE49-F238E27FC236}">
                <a16:creationId xmlns:a16="http://schemas.microsoft.com/office/drawing/2014/main" id="{42C66418-4146-4664-B917-867D113400AF}"/>
              </a:ext>
            </a:extLst>
          </p:cNvPr>
          <p:cNvSpPr>
            <a:spLocks noGrp="1"/>
          </p:cNvSpPr>
          <p:nvPr/>
        </p:nvSpPr>
        <p:spPr>
          <a:xfrm>
            <a:off x="7505700" y="5238750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1" name="Rettangolo 80">
            <a:extLst>
              <a:ext uri="{FF2B5EF4-FFF2-40B4-BE49-F238E27FC236}">
                <a16:creationId xmlns:a16="http://schemas.microsoft.com/office/drawing/2014/main" id="{A6827553-66FA-46B0-9B68-773825808CC5}"/>
              </a:ext>
            </a:extLst>
          </p:cNvPr>
          <p:cNvSpPr>
            <a:spLocks noGrp="1"/>
          </p:cNvSpPr>
          <p:nvPr/>
        </p:nvSpPr>
        <p:spPr>
          <a:xfrm>
            <a:off x="7505700" y="5219700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•</a:t>
            </a:r>
          </a:p>
        </p:txBody>
      </p:sp>
      <p:sp>
        <p:nvSpPr>
          <p:cNvPr id="82" name="Rettangolo 81">
            <a:extLst>
              <a:ext uri="{FF2B5EF4-FFF2-40B4-BE49-F238E27FC236}">
                <a16:creationId xmlns:a16="http://schemas.microsoft.com/office/drawing/2014/main" id="{0C419641-3172-41F8-AA58-B82DC25BF4BE}"/>
              </a:ext>
            </a:extLst>
          </p:cNvPr>
          <p:cNvSpPr>
            <a:spLocks noGrp="1"/>
          </p:cNvSpPr>
          <p:nvPr/>
        </p:nvSpPr>
        <p:spPr>
          <a:xfrm>
            <a:off x="7791450" y="5210175"/>
            <a:ext cx="15811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Oltre.</a:t>
            </a:r>
          </a:p>
        </p:txBody>
      </p:sp>
      <p:sp>
        <p:nvSpPr>
          <p:cNvPr id="83" name="Rettangolo 82">
            <a:extLst>
              <a:ext uri="{FF2B5EF4-FFF2-40B4-BE49-F238E27FC236}">
                <a16:creationId xmlns:a16="http://schemas.microsoft.com/office/drawing/2014/main" id="{D91576FC-4578-4887-9100-9FF8672E7F8F}"/>
              </a:ext>
            </a:extLst>
          </p:cNvPr>
          <p:cNvSpPr>
            <a:spLocks noGrp="1"/>
          </p:cNvSpPr>
          <p:nvPr/>
        </p:nvSpPr>
        <p:spPr>
          <a:xfrm>
            <a:off x="9620250" y="4152900"/>
            <a:ext cx="234315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4" name="Rettangolo 83">
            <a:extLst>
              <a:ext uri="{FF2B5EF4-FFF2-40B4-BE49-F238E27FC236}">
                <a16:creationId xmlns:a16="http://schemas.microsoft.com/office/drawing/2014/main" id="{682DF25C-DDF4-4AA8-A9AF-721E2830E88A}"/>
              </a:ext>
            </a:extLst>
          </p:cNvPr>
          <p:cNvSpPr>
            <a:spLocks noGrp="1"/>
          </p:cNvSpPr>
          <p:nvPr/>
        </p:nvSpPr>
        <p:spPr>
          <a:xfrm>
            <a:off x="9620250" y="4152900"/>
            <a:ext cx="234315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5" name="Rettangolo 84">
            <a:extLst>
              <a:ext uri="{FF2B5EF4-FFF2-40B4-BE49-F238E27FC236}">
                <a16:creationId xmlns:a16="http://schemas.microsoft.com/office/drawing/2014/main" id="{2FFB7A27-8852-4FF8-8DAE-443B04996311}"/>
              </a:ext>
            </a:extLst>
          </p:cNvPr>
          <p:cNvSpPr>
            <a:spLocks noGrp="1"/>
          </p:cNvSpPr>
          <p:nvPr/>
        </p:nvSpPr>
        <p:spPr>
          <a:xfrm>
            <a:off x="9734550" y="4171950"/>
            <a:ext cx="21145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PROGRESSIONE</a:t>
            </a:r>
          </a:p>
        </p:txBody>
      </p:sp>
      <p:sp>
        <p:nvSpPr>
          <p:cNvPr id="86" name="Rettangolo 85">
            <a:extLst>
              <a:ext uri="{FF2B5EF4-FFF2-40B4-BE49-F238E27FC236}">
                <a16:creationId xmlns:a16="http://schemas.microsoft.com/office/drawing/2014/main" id="{D2DC1301-F0E1-4C98-B999-EF8489EE0F28}"/>
              </a:ext>
            </a:extLst>
          </p:cNvPr>
          <p:cNvSpPr>
            <a:spLocks noGrp="1"/>
          </p:cNvSpPr>
          <p:nvPr/>
        </p:nvSpPr>
        <p:spPr>
          <a:xfrm>
            <a:off x="9734550" y="4467225"/>
            <a:ext cx="400050" cy="238125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7" name="Rettangolo 86">
            <a:extLst>
              <a:ext uri="{FF2B5EF4-FFF2-40B4-BE49-F238E27FC236}">
                <a16:creationId xmlns:a16="http://schemas.microsoft.com/office/drawing/2014/main" id="{D4C54F8B-4917-4968-9720-B01FDA4DAFDF}"/>
              </a:ext>
            </a:extLst>
          </p:cNvPr>
          <p:cNvSpPr>
            <a:spLocks noGrp="1"/>
          </p:cNvSpPr>
          <p:nvPr/>
        </p:nvSpPr>
        <p:spPr>
          <a:xfrm>
            <a:off x="9734550" y="447675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L1</a:t>
            </a:r>
          </a:p>
        </p:txBody>
      </p:sp>
      <p:sp>
        <p:nvSpPr>
          <p:cNvPr id="88" name="Rettangolo 87">
            <a:extLst>
              <a:ext uri="{FF2B5EF4-FFF2-40B4-BE49-F238E27FC236}">
                <a16:creationId xmlns:a16="http://schemas.microsoft.com/office/drawing/2014/main" id="{0DEFA988-0D33-4C83-AFAA-29D186C960EA}"/>
              </a:ext>
            </a:extLst>
          </p:cNvPr>
          <p:cNvSpPr>
            <a:spLocks noGrp="1"/>
          </p:cNvSpPr>
          <p:nvPr/>
        </p:nvSpPr>
        <p:spPr>
          <a:xfrm>
            <a:off x="10220325" y="4457700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Linea a terra</a:t>
            </a:r>
          </a:p>
        </p:txBody>
      </p:sp>
      <p:sp>
        <p:nvSpPr>
          <p:cNvPr id="89" name="Rettangolo 88">
            <a:extLst>
              <a:ext uri="{FF2B5EF4-FFF2-40B4-BE49-F238E27FC236}">
                <a16:creationId xmlns:a16="http://schemas.microsoft.com/office/drawing/2014/main" id="{B4B7239B-E1D2-4E9F-B0D8-002517F345A9}"/>
              </a:ext>
            </a:extLst>
          </p:cNvPr>
          <p:cNvSpPr>
            <a:spLocks noGrp="1"/>
          </p:cNvSpPr>
          <p:nvPr/>
        </p:nvSpPr>
        <p:spPr>
          <a:xfrm>
            <a:off x="9734550" y="4762500"/>
            <a:ext cx="400050" cy="238125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0" name="Rettangolo 89">
            <a:extLst>
              <a:ext uri="{FF2B5EF4-FFF2-40B4-BE49-F238E27FC236}">
                <a16:creationId xmlns:a16="http://schemas.microsoft.com/office/drawing/2014/main" id="{453FE665-376A-4B95-827C-E8523B9779E8}"/>
              </a:ext>
            </a:extLst>
          </p:cNvPr>
          <p:cNvSpPr>
            <a:spLocks noGrp="1"/>
          </p:cNvSpPr>
          <p:nvPr/>
        </p:nvSpPr>
        <p:spPr>
          <a:xfrm>
            <a:off x="9734550" y="477202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L2</a:t>
            </a:r>
          </a:p>
        </p:txBody>
      </p:sp>
      <p:sp>
        <p:nvSpPr>
          <p:cNvPr id="91" name="Rettangolo 90">
            <a:extLst>
              <a:ext uri="{FF2B5EF4-FFF2-40B4-BE49-F238E27FC236}">
                <a16:creationId xmlns:a16="http://schemas.microsoft.com/office/drawing/2014/main" id="{6F7DFE93-FF2B-40A4-A8E3-1EC6F32D143F}"/>
              </a:ext>
            </a:extLst>
          </p:cNvPr>
          <p:cNvSpPr>
            <a:spLocks noGrp="1"/>
          </p:cNvSpPr>
          <p:nvPr/>
        </p:nvSpPr>
        <p:spPr>
          <a:xfrm>
            <a:off x="10220325" y="4752975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Ostacolo basso</a:t>
            </a:r>
          </a:p>
        </p:txBody>
      </p:sp>
      <p:sp>
        <p:nvSpPr>
          <p:cNvPr id="92" name="Rettangolo 91">
            <a:extLst>
              <a:ext uri="{FF2B5EF4-FFF2-40B4-BE49-F238E27FC236}">
                <a16:creationId xmlns:a16="http://schemas.microsoft.com/office/drawing/2014/main" id="{6597DC3C-191F-4709-A77C-C0EF19CF30F8}"/>
              </a:ext>
            </a:extLst>
          </p:cNvPr>
          <p:cNvSpPr>
            <a:spLocks noGrp="1"/>
          </p:cNvSpPr>
          <p:nvPr/>
        </p:nvSpPr>
        <p:spPr>
          <a:xfrm>
            <a:off x="9734550" y="5057775"/>
            <a:ext cx="400050" cy="238125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3" name="Rettangolo 92">
            <a:extLst>
              <a:ext uri="{FF2B5EF4-FFF2-40B4-BE49-F238E27FC236}">
                <a16:creationId xmlns:a16="http://schemas.microsoft.com/office/drawing/2014/main" id="{A58801CA-E458-42C0-9992-6FE335420FCB}"/>
              </a:ext>
            </a:extLst>
          </p:cNvPr>
          <p:cNvSpPr>
            <a:spLocks noGrp="1"/>
          </p:cNvSpPr>
          <p:nvPr/>
        </p:nvSpPr>
        <p:spPr>
          <a:xfrm>
            <a:off x="9734550" y="50673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L3</a:t>
            </a:r>
          </a:p>
        </p:txBody>
      </p:sp>
      <p:sp>
        <p:nvSpPr>
          <p:cNvPr id="94" name="Rettangolo 93">
            <a:extLst>
              <a:ext uri="{FF2B5EF4-FFF2-40B4-BE49-F238E27FC236}">
                <a16:creationId xmlns:a16="http://schemas.microsoft.com/office/drawing/2014/main" id="{0B0AA5A5-8608-4A1C-A3B2-3862CD6225AB}"/>
              </a:ext>
            </a:extLst>
          </p:cNvPr>
          <p:cNvSpPr>
            <a:spLocks noGrp="1"/>
          </p:cNvSpPr>
          <p:nvPr/>
        </p:nvSpPr>
        <p:spPr>
          <a:xfrm>
            <a:off x="10220325" y="5048250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Due ostacoli</a:t>
            </a:r>
          </a:p>
        </p:txBody>
      </p:sp>
      <p:sp>
        <p:nvSpPr>
          <p:cNvPr id="95" name="Rettangolo 94">
            <a:extLst>
              <a:ext uri="{FF2B5EF4-FFF2-40B4-BE49-F238E27FC236}">
                <a16:creationId xmlns:a16="http://schemas.microsoft.com/office/drawing/2014/main" id="{F4E858D4-B85C-4892-BCDB-027EE596A680}"/>
              </a:ext>
            </a:extLst>
          </p:cNvPr>
          <p:cNvSpPr>
            <a:spLocks noGrp="1"/>
          </p:cNvSpPr>
          <p:nvPr/>
        </p:nvSpPr>
        <p:spPr>
          <a:xfrm>
            <a:off x="9734550" y="5353050"/>
            <a:ext cx="40005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6" name="Rettangolo 95">
            <a:extLst>
              <a:ext uri="{FF2B5EF4-FFF2-40B4-BE49-F238E27FC236}">
                <a16:creationId xmlns:a16="http://schemas.microsoft.com/office/drawing/2014/main" id="{EFB9341C-E1AF-4BBE-BB37-DB8719B85392}"/>
              </a:ext>
            </a:extLst>
          </p:cNvPr>
          <p:cNvSpPr>
            <a:spLocks noGrp="1"/>
          </p:cNvSpPr>
          <p:nvPr/>
        </p:nvSpPr>
        <p:spPr>
          <a:xfrm>
            <a:off x="9734550" y="536257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L4</a:t>
            </a:r>
          </a:p>
        </p:txBody>
      </p:sp>
      <p:sp>
        <p:nvSpPr>
          <p:cNvPr id="97" name="Rettangolo 96">
            <a:extLst>
              <a:ext uri="{FF2B5EF4-FFF2-40B4-BE49-F238E27FC236}">
                <a16:creationId xmlns:a16="http://schemas.microsoft.com/office/drawing/2014/main" id="{E1B1A8F9-393F-4801-BD9C-59FFD1211ED2}"/>
              </a:ext>
            </a:extLst>
          </p:cNvPr>
          <p:cNvSpPr>
            <a:spLocks noGrp="1"/>
          </p:cNvSpPr>
          <p:nvPr/>
        </p:nvSpPr>
        <p:spPr>
          <a:xfrm>
            <a:off x="10220325" y="5343525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Settore reale</a:t>
            </a:r>
          </a:p>
        </p:txBody>
      </p:sp>
      <p:sp>
        <p:nvSpPr>
          <p:cNvPr id="98" name="Rettangolo 97">
            <a:extLst>
              <a:ext uri="{FF2B5EF4-FFF2-40B4-BE49-F238E27FC236}">
                <a16:creationId xmlns:a16="http://schemas.microsoft.com/office/drawing/2014/main" id="{1AE33FFF-CFBA-46D0-9CDD-D3ADC51A226B}"/>
              </a:ext>
            </a:extLst>
          </p:cNvPr>
          <p:cNvSpPr>
            <a:spLocks noGrp="1"/>
          </p:cNvSpPr>
          <p:nvPr/>
        </p:nvSpPr>
        <p:spPr>
          <a:xfrm>
            <a:off x="228600" y="5924550"/>
            <a:ext cx="4333875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9" name="Rettangolo 98">
            <a:extLst>
              <a:ext uri="{FF2B5EF4-FFF2-40B4-BE49-F238E27FC236}">
                <a16:creationId xmlns:a16="http://schemas.microsoft.com/office/drawing/2014/main" id="{6344B2B2-A06E-410B-82BC-79B8348380D0}"/>
              </a:ext>
            </a:extLst>
          </p:cNvPr>
          <p:cNvSpPr>
            <a:spLocks noGrp="1"/>
          </p:cNvSpPr>
          <p:nvPr/>
        </p:nvSpPr>
        <p:spPr>
          <a:xfrm>
            <a:off x="228600" y="5924550"/>
            <a:ext cx="4333875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0" name="Rettangolo 99">
            <a:extLst>
              <a:ext uri="{FF2B5EF4-FFF2-40B4-BE49-F238E27FC236}">
                <a16:creationId xmlns:a16="http://schemas.microsoft.com/office/drawing/2014/main" id="{2E8622CB-373C-4B17-967E-C43973707328}"/>
              </a:ext>
            </a:extLst>
          </p:cNvPr>
          <p:cNvSpPr>
            <a:spLocks noGrp="1"/>
          </p:cNvSpPr>
          <p:nvPr/>
        </p:nvSpPr>
        <p:spPr>
          <a:xfrm>
            <a:off x="342900" y="5943600"/>
            <a:ext cx="41052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VERIFICA</a:t>
            </a:r>
          </a:p>
        </p:txBody>
      </p:sp>
      <p:sp>
        <p:nvSpPr>
          <p:cNvPr id="101" name="Rettangolo 100">
            <a:extLst>
              <a:ext uri="{FF2B5EF4-FFF2-40B4-BE49-F238E27FC236}">
                <a16:creationId xmlns:a16="http://schemas.microsoft.com/office/drawing/2014/main" id="{263CCBBC-D826-45FE-8C56-C77E68EDF24B}"/>
              </a:ext>
            </a:extLst>
          </p:cNvPr>
          <p:cNvSpPr>
            <a:spLocks noGrp="1"/>
          </p:cNvSpPr>
          <p:nvPr/>
        </p:nvSpPr>
        <p:spPr>
          <a:xfrm>
            <a:off x="361950" y="6200775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02" name="Rettangolo 101">
            <a:extLst>
              <a:ext uri="{FF2B5EF4-FFF2-40B4-BE49-F238E27FC236}">
                <a16:creationId xmlns:a16="http://schemas.microsoft.com/office/drawing/2014/main" id="{1A90A4DC-E8D6-4D82-ACB3-CB6FEAFD3667}"/>
              </a:ext>
            </a:extLst>
          </p:cNvPr>
          <p:cNvSpPr>
            <a:spLocks noGrp="1"/>
          </p:cNvSpPr>
          <p:nvPr/>
        </p:nvSpPr>
        <p:spPr>
          <a:xfrm>
            <a:off x="609600" y="6200775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Ruote oltre senza urti</a:t>
            </a:r>
          </a:p>
        </p:txBody>
      </p:sp>
      <p:sp>
        <p:nvSpPr>
          <p:cNvPr id="103" name="Rettangolo 102">
            <a:extLst>
              <a:ext uri="{FF2B5EF4-FFF2-40B4-BE49-F238E27FC236}">
                <a16:creationId xmlns:a16="http://schemas.microsoft.com/office/drawing/2014/main" id="{E93AD303-D706-4142-BA11-1C6527FA99EA}"/>
              </a:ext>
            </a:extLst>
          </p:cNvPr>
          <p:cNvSpPr>
            <a:spLocks noGrp="1"/>
          </p:cNvSpPr>
          <p:nvPr/>
        </p:nvSpPr>
        <p:spPr>
          <a:xfrm>
            <a:off x="2438400" y="6200775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04" name="Rettangolo 103">
            <a:extLst>
              <a:ext uri="{FF2B5EF4-FFF2-40B4-BE49-F238E27FC236}">
                <a16:creationId xmlns:a16="http://schemas.microsoft.com/office/drawing/2014/main" id="{19535DCD-7245-4704-9218-EE8AA56B9D0D}"/>
              </a:ext>
            </a:extLst>
          </p:cNvPr>
          <p:cNvSpPr>
            <a:spLocks noGrp="1"/>
          </p:cNvSpPr>
          <p:nvPr/>
        </p:nvSpPr>
        <p:spPr>
          <a:xfrm>
            <a:off x="2686050" y="6200775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Passo continuo</a:t>
            </a:r>
          </a:p>
        </p:txBody>
      </p:sp>
      <p:sp>
        <p:nvSpPr>
          <p:cNvPr id="105" name="Rettangolo 104">
            <a:extLst>
              <a:ext uri="{FF2B5EF4-FFF2-40B4-BE49-F238E27FC236}">
                <a16:creationId xmlns:a16="http://schemas.microsoft.com/office/drawing/2014/main" id="{B0D112CD-5070-4408-B58E-636A942B0674}"/>
              </a:ext>
            </a:extLst>
          </p:cNvPr>
          <p:cNvSpPr>
            <a:spLocks noGrp="1"/>
          </p:cNvSpPr>
          <p:nvPr/>
        </p:nvSpPr>
        <p:spPr>
          <a:xfrm>
            <a:off x="361950" y="6438900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06" name="Rettangolo 105">
            <a:extLst>
              <a:ext uri="{FF2B5EF4-FFF2-40B4-BE49-F238E27FC236}">
                <a16:creationId xmlns:a16="http://schemas.microsoft.com/office/drawing/2014/main" id="{EC197EBB-E73D-4499-AE47-62BEE5EF0D98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Bici riallineata</a:t>
            </a:r>
          </a:p>
        </p:txBody>
      </p:sp>
      <p:sp>
        <p:nvSpPr>
          <p:cNvPr id="107" name="Rettangolo 106">
            <a:extLst>
              <a:ext uri="{FF2B5EF4-FFF2-40B4-BE49-F238E27FC236}">
                <a16:creationId xmlns:a16="http://schemas.microsoft.com/office/drawing/2014/main" id="{D267F3C0-7AE8-4189-BF0E-2BA99DC98591}"/>
              </a:ext>
            </a:extLst>
          </p:cNvPr>
          <p:cNvSpPr>
            <a:spLocks noGrp="1"/>
          </p:cNvSpPr>
          <p:nvPr/>
        </p:nvSpPr>
        <p:spPr>
          <a:xfrm>
            <a:off x="2438400" y="6438900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08" name="Rettangolo 107">
            <a:extLst>
              <a:ext uri="{FF2B5EF4-FFF2-40B4-BE49-F238E27FC236}">
                <a16:creationId xmlns:a16="http://schemas.microsoft.com/office/drawing/2014/main" id="{E39D1D0C-9186-4847-998A-E52159873339}"/>
              </a:ext>
            </a:extLst>
          </p:cNvPr>
          <p:cNvSpPr>
            <a:spLocks noGrp="1"/>
          </p:cNvSpPr>
          <p:nvPr/>
        </p:nvSpPr>
        <p:spPr>
          <a:xfrm>
            <a:off x="2686050" y="6438900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Sguardo all’uscita</a:t>
            </a:r>
          </a:p>
        </p:txBody>
      </p:sp>
      <p:sp>
        <p:nvSpPr>
          <p:cNvPr id="109" name="Rettangolo 108">
            <a:extLst>
              <a:ext uri="{FF2B5EF4-FFF2-40B4-BE49-F238E27FC236}">
                <a16:creationId xmlns:a16="http://schemas.microsoft.com/office/drawing/2014/main" id="{65954146-CAA7-437C-9F75-8AED0C92C535}"/>
              </a:ext>
            </a:extLst>
          </p:cNvPr>
          <p:cNvSpPr>
            <a:spLocks noGrp="1"/>
          </p:cNvSpPr>
          <p:nvPr/>
        </p:nvSpPr>
        <p:spPr>
          <a:xfrm>
            <a:off x="4638675" y="5924550"/>
            <a:ext cx="2581275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0" name="Rettangolo 109">
            <a:extLst>
              <a:ext uri="{FF2B5EF4-FFF2-40B4-BE49-F238E27FC236}">
                <a16:creationId xmlns:a16="http://schemas.microsoft.com/office/drawing/2014/main" id="{D199E22C-1E45-4605-85BA-4D283F22A508}"/>
              </a:ext>
            </a:extLst>
          </p:cNvPr>
          <p:cNvSpPr>
            <a:spLocks noGrp="1"/>
          </p:cNvSpPr>
          <p:nvPr/>
        </p:nvSpPr>
        <p:spPr>
          <a:xfrm>
            <a:off x="4638675" y="5924550"/>
            <a:ext cx="2581275" cy="238125"/>
          </a:xfrm>
          <a:prstGeom prst="rect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1" name="Rettangolo 110">
            <a:extLst>
              <a:ext uri="{FF2B5EF4-FFF2-40B4-BE49-F238E27FC236}">
                <a16:creationId xmlns:a16="http://schemas.microsoft.com/office/drawing/2014/main" id="{11870D57-17FA-433F-9275-214C5F4CF327}"/>
              </a:ext>
            </a:extLst>
          </p:cNvPr>
          <p:cNvSpPr>
            <a:spLocks noGrp="1"/>
          </p:cNvSpPr>
          <p:nvPr/>
        </p:nvSpPr>
        <p:spPr>
          <a:xfrm>
            <a:off x="4752975" y="5943600"/>
            <a:ext cx="23526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STOP DI SICUREZZA</a:t>
            </a:r>
          </a:p>
        </p:txBody>
      </p:sp>
      <p:sp>
        <p:nvSpPr>
          <p:cNvPr id="112" name="Rettangolo 111">
            <a:extLst>
              <a:ext uri="{FF2B5EF4-FFF2-40B4-BE49-F238E27FC236}">
                <a16:creationId xmlns:a16="http://schemas.microsoft.com/office/drawing/2014/main" id="{A2ACCADE-D088-430F-BFC6-66341EEB66DE}"/>
              </a:ext>
            </a:extLst>
          </p:cNvPr>
          <p:cNvSpPr>
            <a:spLocks noGrp="1"/>
          </p:cNvSpPr>
          <p:nvPr/>
        </p:nvSpPr>
        <p:spPr>
          <a:xfrm>
            <a:off x="4762500" y="6200775"/>
            <a:ext cx="2333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Stop su ostacolo instabile, tagliente o scivoloso.</a:t>
            </a:r>
          </a:p>
        </p:txBody>
      </p:sp>
      <p:sp>
        <p:nvSpPr>
          <p:cNvPr id="113" name="Rettangolo 112">
            <a:extLst>
              <a:ext uri="{FF2B5EF4-FFF2-40B4-BE49-F238E27FC236}">
                <a16:creationId xmlns:a16="http://schemas.microsoft.com/office/drawing/2014/main" id="{F31EDCD0-D025-40D1-ADB7-AE3A314F2C1C}"/>
              </a:ext>
            </a:extLst>
          </p:cNvPr>
          <p:cNvSpPr>
            <a:spLocks noGrp="1"/>
          </p:cNvSpPr>
          <p:nvPr/>
        </p:nvSpPr>
        <p:spPr>
          <a:xfrm>
            <a:off x="7296150" y="5924550"/>
            <a:ext cx="228600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4" name="Rettangolo 113">
            <a:extLst>
              <a:ext uri="{FF2B5EF4-FFF2-40B4-BE49-F238E27FC236}">
                <a16:creationId xmlns:a16="http://schemas.microsoft.com/office/drawing/2014/main" id="{AA52D733-7858-45D6-8365-58DE0044B145}"/>
              </a:ext>
            </a:extLst>
          </p:cNvPr>
          <p:cNvSpPr>
            <a:spLocks noGrp="1"/>
          </p:cNvSpPr>
          <p:nvPr/>
        </p:nvSpPr>
        <p:spPr>
          <a:xfrm>
            <a:off x="7296150" y="5924550"/>
            <a:ext cx="228600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5" name="Rettangolo 114">
            <a:extLst>
              <a:ext uri="{FF2B5EF4-FFF2-40B4-BE49-F238E27FC236}">
                <a16:creationId xmlns:a16="http://schemas.microsoft.com/office/drawing/2014/main" id="{6BCC4B2A-F4B0-4EC8-A47D-83C91FBB0FF8}"/>
              </a:ext>
            </a:extLst>
          </p:cNvPr>
          <p:cNvSpPr>
            <a:spLocks noGrp="1"/>
          </p:cNvSpPr>
          <p:nvPr/>
        </p:nvSpPr>
        <p:spPr>
          <a:xfrm>
            <a:off x="7410450" y="5943600"/>
            <a:ext cx="20574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ESERCIZIO</a:t>
            </a:r>
          </a:p>
        </p:txBody>
      </p:sp>
      <p:sp>
        <p:nvSpPr>
          <p:cNvPr id="116" name="Rettangolo 115">
            <a:extLst>
              <a:ext uri="{FF2B5EF4-FFF2-40B4-BE49-F238E27FC236}">
                <a16:creationId xmlns:a16="http://schemas.microsoft.com/office/drawing/2014/main" id="{163BEA58-F7DA-455C-8774-589A11AD57C1}"/>
              </a:ext>
            </a:extLst>
          </p:cNvPr>
          <p:cNvSpPr>
            <a:spLocks noGrp="1"/>
          </p:cNvSpPr>
          <p:nvPr/>
        </p:nvSpPr>
        <p:spPr>
          <a:xfrm>
            <a:off x="7419975" y="6200775"/>
            <a:ext cx="20383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Riferimento a terra; poi ostacolo basso e stabile.</a:t>
            </a:r>
          </a:p>
        </p:txBody>
      </p:sp>
      <p:sp>
        <p:nvSpPr>
          <p:cNvPr id="117" name="Rettangolo 116">
            <a:extLst>
              <a:ext uri="{FF2B5EF4-FFF2-40B4-BE49-F238E27FC236}">
                <a16:creationId xmlns:a16="http://schemas.microsoft.com/office/drawing/2014/main" id="{54D9C034-9D94-413C-8637-8F847112FD3A}"/>
              </a:ext>
            </a:extLst>
          </p:cNvPr>
          <p:cNvSpPr>
            <a:spLocks noGrp="1"/>
          </p:cNvSpPr>
          <p:nvPr/>
        </p:nvSpPr>
        <p:spPr>
          <a:xfrm>
            <a:off x="9658350" y="5924550"/>
            <a:ext cx="230505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8" name="Rettangolo 117">
            <a:extLst>
              <a:ext uri="{FF2B5EF4-FFF2-40B4-BE49-F238E27FC236}">
                <a16:creationId xmlns:a16="http://schemas.microsoft.com/office/drawing/2014/main" id="{730B8CFB-AEC6-4680-8968-9952F9920235}"/>
              </a:ext>
            </a:extLst>
          </p:cNvPr>
          <p:cNvSpPr>
            <a:spLocks noGrp="1"/>
          </p:cNvSpPr>
          <p:nvPr/>
        </p:nvSpPr>
        <p:spPr>
          <a:xfrm>
            <a:off x="9658350" y="5924550"/>
            <a:ext cx="230505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9" name="Rettangolo 118">
            <a:extLst>
              <a:ext uri="{FF2B5EF4-FFF2-40B4-BE49-F238E27FC236}">
                <a16:creationId xmlns:a16="http://schemas.microsoft.com/office/drawing/2014/main" id="{F9D60079-F159-4E48-B39B-AA8C159F881E}"/>
              </a:ext>
            </a:extLst>
          </p:cNvPr>
          <p:cNvSpPr>
            <a:spLocks noGrp="1"/>
          </p:cNvSpPr>
          <p:nvPr/>
        </p:nvSpPr>
        <p:spPr>
          <a:xfrm>
            <a:off x="9772650" y="5943600"/>
            <a:ext cx="20764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COLLEGATO A</a:t>
            </a:r>
          </a:p>
        </p:txBody>
      </p:sp>
      <p:sp>
        <p:nvSpPr>
          <p:cNvPr id="120" name="Rettangolo 119">
            <a:extLst>
              <a:ext uri="{FF2B5EF4-FFF2-40B4-BE49-F238E27FC236}">
                <a16:creationId xmlns:a16="http://schemas.microsoft.com/office/drawing/2014/main" id="{B32AF891-DA8C-407B-BB90-828ED397DB51}"/>
              </a:ext>
            </a:extLst>
          </p:cNvPr>
          <p:cNvSpPr>
            <a:spLocks noGrp="1"/>
          </p:cNvSpPr>
          <p:nvPr/>
        </p:nvSpPr>
        <p:spPr>
          <a:xfrm>
            <a:off x="9782175" y="6191250"/>
            <a:ext cx="2057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TX-01  DISCESA</a:t>
            </a:r>
          </a:p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TX-05  RISALITA</a:t>
            </a:r>
          </a:p>
        </p:txBody>
      </p:sp>
      <p:sp>
        <p:nvSpPr>
          <p:cNvPr id="121" name="Rettangolo 120">
            <a:extLst>
              <a:ext uri="{FF2B5EF4-FFF2-40B4-BE49-F238E27FC236}">
                <a16:creationId xmlns:a16="http://schemas.microsoft.com/office/drawing/2014/main" id="{395AB99C-1A50-4493-B90F-B3E0F0C6FA04}"/>
              </a:ext>
            </a:extLst>
          </p:cNvPr>
          <p:cNvSpPr>
            <a:spLocks noGrp="1"/>
          </p:cNvSpPr>
          <p:nvPr/>
        </p:nvSpPr>
        <p:spPr>
          <a:xfrm>
            <a:off x="11506200" y="5943600"/>
            <a:ext cx="4000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47642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ttangolo 128">
            <a:extLst>
              <a:ext uri="{FF2B5EF4-FFF2-40B4-BE49-F238E27FC236}">
                <a16:creationId xmlns:a16="http://schemas.microsoft.com/office/drawing/2014/main" id="{40E097BF-25CC-44BE-8994-96ADC83E4BD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rgbClr val="061A2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EAA8E1D-84E3-4C8B-9D04-30DC8C2E8DCC}"/>
              </a:ext>
            </a:extLst>
          </p:cNvPr>
          <p:cNvSpPr>
            <a:spLocks noGrp="1"/>
          </p:cNvSpPr>
          <p:nvPr/>
        </p:nvSpPr>
        <p:spPr>
          <a:xfrm>
            <a:off x="228600" y="28575"/>
            <a:ext cx="2952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CALL 2  •  GUIDA E OSTACOLI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3B23907-52D0-4AD6-AEE5-6DC219BB508D}"/>
              </a:ext>
            </a:extLst>
          </p:cNvPr>
          <p:cNvSpPr>
            <a:spLocks noGrp="1"/>
          </p:cNvSpPr>
          <p:nvPr/>
        </p:nvSpPr>
        <p:spPr>
          <a:xfrm>
            <a:off x="3429000" y="28575"/>
            <a:ext cx="533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MANUALE TECNICO CICLOCROSS GIOVANILE 2026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79706E3-E294-4DEE-8393-145755A1D5EE}"/>
              </a:ext>
            </a:extLst>
          </p:cNvPr>
          <p:cNvSpPr>
            <a:spLocks noGrp="1"/>
          </p:cNvSpPr>
          <p:nvPr/>
        </p:nvSpPr>
        <p:spPr>
          <a:xfrm>
            <a:off x="9048750" y="28575"/>
            <a:ext cx="29146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LIVELLO 2  •  GESTO TECNICO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31C57FED-FE59-4B6D-B3CA-F21156D17CB8}"/>
              </a:ext>
            </a:extLst>
          </p:cNvPr>
          <p:cNvSpPr>
            <a:spLocks noGrp="1"/>
          </p:cNvSpPr>
          <p:nvPr/>
        </p:nvSpPr>
        <p:spPr>
          <a:xfrm>
            <a:off x="228600" y="409575"/>
            <a:ext cx="1162050" cy="409575"/>
          </a:xfrm>
          <a:prstGeom prst="roundRect">
            <a:avLst>
              <a:gd name="adj" fmla="val 18605"/>
            </a:avLst>
          </a:prstGeom>
          <a:solidFill>
            <a:srgbClr val="00A6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06053AB-DDFB-43AF-B447-2C117DFD8925}"/>
              </a:ext>
            </a:extLst>
          </p:cNvPr>
          <p:cNvSpPr>
            <a:spLocks noGrp="1"/>
          </p:cNvSpPr>
          <p:nvPr/>
        </p:nvSpPr>
        <p:spPr>
          <a:xfrm>
            <a:off x="228600" y="428625"/>
            <a:ext cx="116205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TX-05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F3CFA55-C64A-4862-A0FB-CF0155767FD2}"/>
              </a:ext>
            </a:extLst>
          </p:cNvPr>
          <p:cNvSpPr>
            <a:spLocks noGrp="1"/>
          </p:cNvSpPr>
          <p:nvPr/>
        </p:nvSpPr>
        <p:spPr>
          <a:xfrm>
            <a:off x="1524000" y="371475"/>
            <a:ext cx="571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07172A"/>
                </a:solidFill>
              </a:defRPr>
            </a:pPr>
            <a:r>
              <a:rPr sz="2775" b="1">
                <a:solidFill>
                  <a:srgbClr val="07172A"/>
                </a:solidFill>
              </a:rPr>
              <a:t>RISALITA IN SELLA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B5F3AD4-E981-403B-A0B5-916548A990AF}"/>
              </a:ext>
            </a:extLst>
          </p:cNvPr>
          <p:cNvSpPr>
            <a:spLocks noGrp="1"/>
          </p:cNvSpPr>
          <p:nvPr/>
        </p:nvSpPr>
        <p:spPr>
          <a:xfrm>
            <a:off x="228600" y="838200"/>
            <a:ext cx="70104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C94B45"/>
                </a:solidFill>
              </a:defRPr>
            </a:pPr>
            <a:r>
              <a:rPr sz="1425" b="1">
                <a:solidFill>
                  <a:srgbClr val="C94B45"/>
                </a:solidFill>
              </a:rPr>
              <a:t>RISALIRE SENZA FERMARSI E SENZA RIMBALZO VERTICALE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D888B28-912C-4D6C-84D6-8AD63AC0A558}"/>
              </a:ext>
            </a:extLst>
          </p:cNvPr>
          <p:cNvSpPr>
            <a:spLocks noGrp="1"/>
          </p:cNvSpPr>
          <p:nvPr/>
        </p:nvSpPr>
        <p:spPr>
          <a:xfrm>
            <a:off x="228600" y="1085850"/>
            <a:ext cx="10953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OBIETTIVO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2476608-F1E6-4CA0-879B-25014B88E4F1}"/>
              </a:ext>
            </a:extLst>
          </p:cNvPr>
          <p:cNvSpPr>
            <a:spLocks noGrp="1"/>
          </p:cNvSpPr>
          <p:nvPr/>
        </p:nvSpPr>
        <p:spPr>
          <a:xfrm>
            <a:off x="1381125" y="1085850"/>
            <a:ext cx="57816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1F2D36"/>
                </a:solidFill>
              </a:defRPr>
            </a:pPr>
            <a:r>
              <a:rPr sz="1200" b="0">
                <a:solidFill>
                  <a:srgbClr val="1F2D36"/>
                </a:solidFill>
              </a:rPr>
              <a:t>Passare dalla corsa alla pedalata con bici orientata e contatto morbido.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B933168-E4C4-40EC-B2E8-390113194537}"/>
              </a:ext>
            </a:extLst>
          </p:cNvPr>
          <p:cNvSpPr>
            <a:spLocks noGrp="1"/>
          </p:cNvSpPr>
          <p:nvPr/>
        </p:nvSpPr>
        <p:spPr>
          <a:xfrm>
            <a:off x="7524750" y="400050"/>
            <a:ext cx="2571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A3952"/>
                </a:solidFill>
              </a:defRPr>
            </a:pPr>
            <a:r>
              <a:rPr sz="1350" b="1">
                <a:solidFill>
                  <a:srgbClr val="0A3952"/>
                </a:solidFill>
              </a:rPr>
              <a:t>SEQUENZA CHIAVE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C3F1093-CC03-447C-AAD7-F444959E83A4}"/>
              </a:ext>
            </a:extLst>
          </p:cNvPr>
          <p:cNvSpPr>
            <a:spLocks noGrp="1"/>
          </p:cNvSpPr>
          <p:nvPr/>
        </p:nvSpPr>
        <p:spPr>
          <a:xfrm>
            <a:off x="7524750" y="638175"/>
            <a:ext cx="266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11820"/>
                </a:solidFill>
              </a:defRPr>
            </a:pPr>
            <a:r>
              <a:rPr sz="1200" b="0">
                <a:solidFill>
                  <a:srgbClr val="111820"/>
                </a:solidFill>
              </a:rPr>
              <a:t>Corro, avvicino il bacino alla sella e cerco il pedale guardando avanti.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C94383A-CADC-43BA-92C2-93B7B03D0A9E}"/>
              </a:ext>
            </a:extLst>
          </p:cNvPr>
          <p:cNvSpPr>
            <a:spLocks noGrp="1"/>
          </p:cNvSpPr>
          <p:nvPr/>
        </p:nvSpPr>
        <p:spPr>
          <a:xfrm>
            <a:off x="7524750" y="1066800"/>
            <a:ext cx="2667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0A66B"/>
                </a:solidFill>
              </a:defRPr>
            </a:pPr>
            <a:r>
              <a:rPr sz="1200" b="1">
                <a:solidFill>
                  <a:srgbClr val="00A66B"/>
                </a:solidFill>
              </a:rPr>
              <a:t>SEQUENZA REALE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F08A5CF-3811-4105-9A82-AB365EDA5E20}"/>
              </a:ext>
            </a:extLst>
          </p:cNvPr>
          <p:cNvSpPr>
            <a:spLocks noGrp="1"/>
          </p:cNvSpPr>
          <p:nvPr/>
        </p:nvSpPr>
        <p:spPr>
          <a:xfrm>
            <a:off x="10353675" y="400050"/>
            <a:ext cx="1609725" cy="866775"/>
          </a:xfrm>
          <a:prstGeom prst="rect">
            <a:avLst/>
          </a:prstGeom>
          <a:solidFill>
            <a:srgbClr val="FFFFFF"/>
          </a:solidFill>
          <a:ln w="9525">
            <a:solidFill>
              <a:srgbClr val="8798A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794037D-06B8-49AF-9BE8-BD54D24A06D8}"/>
              </a:ext>
            </a:extLst>
          </p:cNvPr>
          <p:cNvSpPr>
            <a:spLocks noGrp="1"/>
          </p:cNvSpPr>
          <p:nvPr/>
        </p:nvSpPr>
        <p:spPr>
          <a:xfrm>
            <a:off x="10477500" y="438150"/>
            <a:ext cx="13525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LEGENDA</a:t>
            </a: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B0E172A5-0326-4E86-B6A2-6E286254526A}"/>
              </a:ext>
            </a:extLst>
          </p:cNvPr>
          <p:cNvSpPr>
            <a:spLocks noGrp="1"/>
          </p:cNvSpPr>
          <p:nvPr/>
        </p:nvSpPr>
        <p:spPr>
          <a:xfrm>
            <a:off x="10477500" y="676275"/>
            <a:ext cx="123825" cy="1238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A6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5DD8985-FBB3-40C4-933C-1D6CDF0AFBE7}"/>
              </a:ext>
            </a:extLst>
          </p:cNvPr>
          <p:cNvSpPr>
            <a:spLocks noGrp="1"/>
          </p:cNvSpPr>
          <p:nvPr/>
        </p:nvSpPr>
        <p:spPr>
          <a:xfrm>
            <a:off x="10677525" y="647700"/>
            <a:ext cx="11715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15212A"/>
                </a:solidFill>
              </a:defRPr>
            </a:pPr>
            <a:r>
              <a:rPr sz="1200" b="1">
                <a:solidFill>
                  <a:srgbClr val="15212A"/>
                </a:solidFill>
              </a:rPr>
              <a:t>CORRETTO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AFA00404-8C1D-48A1-A4E3-127CE72A92D1}"/>
              </a:ext>
            </a:extLst>
          </p:cNvPr>
          <p:cNvSpPr>
            <a:spLocks noGrp="1"/>
          </p:cNvSpPr>
          <p:nvPr/>
        </p:nvSpPr>
        <p:spPr>
          <a:xfrm>
            <a:off x="10477500" y="857250"/>
            <a:ext cx="123825" cy="1238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4B4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D44CDBFD-45B1-4551-8B3D-E9AAAD4DC905}"/>
              </a:ext>
            </a:extLst>
          </p:cNvPr>
          <p:cNvSpPr>
            <a:spLocks noGrp="1"/>
          </p:cNvSpPr>
          <p:nvPr/>
        </p:nvSpPr>
        <p:spPr>
          <a:xfrm>
            <a:off x="10677525" y="828675"/>
            <a:ext cx="11715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15212A"/>
                </a:solidFill>
              </a:defRPr>
            </a:pPr>
            <a:r>
              <a:rPr sz="1200" b="0">
                <a:solidFill>
                  <a:srgbClr val="15212A"/>
                </a:solidFill>
              </a:rPr>
              <a:t>ERRORE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E90460E1-27E9-4928-B0F4-6A2AF8BD1671}"/>
              </a:ext>
            </a:extLst>
          </p:cNvPr>
          <p:cNvSpPr>
            <a:spLocks noGrp="1"/>
          </p:cNvSpPr>
          <p:nvPr/>
        </p:nvSpPr>
        <p:spPr>
          <a:xfrm>
            <a:off x="10477500" y="1038225"/>
            <a:ext cx="123825" cy="1238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DB4ABF34-6F7E-4DE4-8958-C11292B485BA}"/>
              </a:ext>
            </a:extLst>
          </p:cNvPr>
          <p:cNvSpPr>
            <a:spLocks noGrp="1"/>
          </p:cNvSpPr>
          <p:nvPr/>
        </p:nvSpPr>
        <p:spPr>
          <a:xfrm>
            <a:off x="10677525" y="1009650"/>
            <a:ext cx="11715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15212A"/>
                </a:solidFill>
              </a:defRPr>
            </a:pPr>
            <a:r>
              <a:rPr sz="1200" b="0">
                <a:solidFill>
                  <a:srgbClr val="15212A"/>
                </a:solidFill>
              </a:rPr>
              <a:t>PAROLA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F9F2C77C-72B4-4A0B-B06A-3E75C9B0C594}"/>
              </a:ext>
            </a:extLst>
          </p:cNvPr>
          <p:cNvSpPr>
            <a:spLocks noGrp="1"/>
          </p:cNvSpPr>
          <p:nvPr/>
        </p:nvSpPr>
        <p:spPr>
          <a:xfrm>
            <a:off x="228600" y="1343025"/>
            <a:ext cx="2828925" cy="2695575"/>
          </a:xfrm>
          <a:prstGeom prst="rect">
            <a:avLst/>
          </a:prstGeom>
          <a:solidFill>
            <a:srgbClr val="FFFFFF"/>
          </a:solidFill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280B1D2-87D8-472F-8218-0A1E5FAD3D36}"/>
              </a:ext>
            </a:extLst>
          </p:cNvPr>
          <p:cNvSpPr>
            <a:spLocks noGrp="1"/>
          </p:cNvSpPr>
          <p:nvPr/>
        </p:nvSpPr>
        <p:spPr>
          <a:xfrm>
            <a:off x="342900" y="1419225"/>
            <a:ext cx="323850" cy="323850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A9A92357-0C88-49EF-95FD-F17D802748B2}"/>
              </a:ext>
            </a:extLst>
          </p:cNvPr>
          <p:cNvSpPr>
            <a:spLocks noGrp="1"/>
          </p:cNvSpPr>
          <p:nvPr/>
        </p:nvSpPr>
        <p:spPr>
          <a:xfrm>
            <a:off x="342900" y="142875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41407003-222E-44B9-8936-E72F1FCA5EFE}"/>
              </a:ext>
            </a:extLst>
          </p:cNvPr>
          <p:cNvSpPr>
            <a:spLocks noGrp="1"/>
          </p:cNvSpPr>
          <p:nvPr/>
        </p:nvSpPr>
        <p:spPr>
          <a:xfrm>
            <a:off x="771525" y="1400175"/>
            <a:ext cx="21717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1">
                <a:solidFill>
                  <a:srgbClr val="07172A"/>
                </a:solidFill>
              </a:defRPr>
            </a:pPr>
            <a:r>
              <a:rPr sz="1275" b="1">
                <a:solidFill>
                  <a:srgbClr val="07172A"/>
                </a:solidFill>
              </a:rPr>
              <a:t>CORRO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5801DBB7-0C31-4023-9179-DBD0DF016A6C}"/>
              </a:ext>
            </a:extLst>
          </p:cNvPr>
          <p:cNvSpPr>
            <a:spLocks noGrp="1"/>
          </p:cNvSpPr>
          <p:nvPr/>
        </p:nvSpPr>
        <p:spPr>
          <a:xfrm>
            <a:off x="342900" y="1638300"/>
            <a:ext cx="26003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D2932"/>
                </a:solidFill>
              </a:defRPr>
            </a:pPr>
            <a:r>
              <a:rPr sz="1200" b="0">
                <a:solidFill>
                  <a:srgbClr val="1D2932"/>
                </a:solidFill>
              </a:rPr>
              <a:t>passo vivo · bici orientata</a:t>
            </a:r>
          </a:p>
        </p:txBody>
      </p:sp>
      <p:pic>
        <p:nvPicPr>
          <p:cNvPr id="160" name="Immagine 159"/>
          <p:cNvPicPr>
            <a:picLocks noChangeAspect="1"/>
          </p:cNvPicPr>
          <p:nvPr/>
        </p:nvPicPr>
        <p:blipFill>
          <a:blip r:embed="rId3"/>
          <a:srcRect l="3834" r="3834"/>
          <a:stretch>
            <a:fillRect/>
          </a:stretch>
        </p:blipFill>
        <p:spPr>
          <a:xfrm>
            <a:off x="238125" y="2000250"/>
            <a:ext cx="2809875" cy="2028825"/>
          </a:xfrm>
          <a:prstGeom prst="rect">
            <a:avLst/>
          </a:prstGeom>
        </p:spPr>
      </p:pic>
      <p:sp>
        <p:nvSpPr>
          <p:cNvPr id="28" name="Rettangolo 27">
            <a:extLst>
              <a:ext uri="{FF2B5EF4-FFF2-40B4-BE49-F238E27FC236}">
                <a16:creationId xmlns:a16="http://schemas.microsoft.com/office/drawing/2014/main" id="{B68DAE8E-5239-4856-A746-664C7AF331C4}"/>
              </a:ext>
            </a:extLst>
          </p:cNvPr>
          <p:cNvSpPr>
            <a:spLocks noGrp="1"/>
          </p:cNvSpPr>
          <p:nvPr/>
        </p:nvSpPr>
        <p:spPr>
          <a:xfrm>
            <a:off x="228600" y="1990725"/>
            <a:ext cx="2828925" cy="2047875"/>
          </a:xfrm>
          <a:prstGeom prst="rect">
            <a:avLst/>
          </a:prstGeom>
          <a:noFill/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8631C7AA-9205-4131-85D5-390C86ACC266}"/>
              </a:ext>
            </a:extLst>
          </p:cNvPr>
          <p:cNvSpPr>
            <a:spLocks noGrp="1"/>
          </p:cNvSpPr>
          <p:nvPr/>
        </p:nvSpPr>
        <p:spPr>
          <a:xfrm>
            <a:off x="3190875" y="1343025"/>
            <a:ext cx="2828925" cy="2695575"/>
          </a:xfrm>
          <a:prstGeom prst="rect">
            <a:avLst/>
          </a:prstGeom>
          <a:solidFill>
            <a:srgbClr val="FFFFFF"/>
          </a:solidFill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66E4B738-92A9-4AB1-8C14-0663EF00BB94}"/>
              </a:ext>
            </a:extLst>
          </p:cNvPr>
          <p:cNvSpPr>
            <a:spLocks noGrp="1"/>
          </p:cNvSpPr>
          <p:nvPr/>
        </p:nvSpPr>
        <p:spPr>
          <a:xfrm>
            <a:off x="3305175" y="1419225"/>
            <a:ext cx="323850" cy="323850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4369DDDA-6BB1-44DB-9917-B0B53AE3618F}"/>
              </a:ext>
            </a:extLst>
          </p:cNvPr>
          <p:cNvSpPr>
            <a:spLocks noGrp="1"/>
          </p:cNvSpPr>
          <p:nvPr/>
        </p:nvSpPr>
        <p:spPr>
          <a:xfrm>
            <a:off x="3305175" y="142875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C55E5374-AC77-492D-84CC-66A8473F8FE8}"/>
              </a:ext>
            </a:extLst>
          </p:cNvPr>
          <p:cNvSpPr>
            <a:spLocks noGrp="1"/>
          </p:cNvSpPr>
          <p:nvPr/>
        </p:nvSpPr>
        <p:spPr>
          <a:xfrm>
            <a:off x="3733800" y="1400175"/>
            <a:ext cx="21717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1">
                <a:solidFill>
                  <a:srgbClr val="07172A"/>
                </a:solidFill>
              </a:defRPr>
            </a:pPr>
            <a:r>
              <a:rPr sz="1275" b="1">
                <a:solidFill>
                  <a:srgbClr val="07172A"/>
                </a:solidFill>
              </a:rPr>
              <a:t>AVVICINO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2241CBC-53AA-4928-AFEB-4C39E37891F4}"/>
              </a:ext>
            </a:extLst>
          </p:cNvPr>
          <p:cNvSpPr>
            <a:spLocks noGrp="1"/>
          </p:cNvSpPr>
          <p:nvPr/>
        </p:nvSpPr>
        <p:spPr>
          <a:xfrm>
            <a:off x="3305175" y="1638300"/>
            <a:ext cx="26003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D2932"/>
                </a:solidFill>
              </a:defRPr>
            </a:pPr>
            <a:r>
              <a:rPr sz="1200" b="0">
                <a:solidFill>
                  <a:srgbClr val="1D2932"/>
                </a:solidFill>
              </a:rPr>
              <a:t>bici vicina · mani stabili</a:t>
            </a:r>
          </a:p>
        </p:txBody>
      </p:sp>
      <p:pic>
        <p:nvPicPr>
          <p:cNvPr id="167" name="Immagine 166"/>
          <p:cNvPicPr>
            <a:picLocks noChangeAspect="1"/>
          </p:cNvPicPr>
          <p:nvPr/>
        </p:nvPicPr>
        <p:blipFill>
          <a:blip r:embed="rId4"/>
          <a:srcRect l="4642" r="4642"/>
          <a:stretch>
            <a:fillRect/>
          </a:stretch>
        </p:blipFill>
        <p:spPr>
          <a:xfrm>
            <a:off x="3200400" y="2000250"/>
            <a:ext cx="2809875" cy="2028825"/>
          </a:xfrm>
          <a:prstGeom prst="rect">
            <a:avLst/>
          </a:prstGeom>
        </p:spPr>
      </p:pic>
      <p:sp>
        <p:nvSpPr>
          <p:cNvPr id="35" name="Rettangolo 34">
            <a:extLst>
              <a:ext uri="{FF2B5EF4-FFF2-40B4-BE49-F238E27FC236}">
                <a16:creationId xmlns:a16="http://schemas.microsoft.com/office/drawing/2014/main" id="{2E4023CD-730B-48C7-9934-EED0CB81C78B}"/>
              </a:ext>
            </a:extLst>
          </p:cNvPr>
          <p:cNvSpPr>
            <a:spLocks noGrp="1"/>
          </p:cNvSpPr>
          <p:nvPr/>
        </p:nvSpPr>
        <p:spPr>
          <a:xfrm>
            <a:off x="3190875" y="1990725"/>
            <a:ext cx="2828925" cy="2047875"/>
          </a:xfrm>
          <a:prstGeom prst="rect">
            <a:avLst/>
          </a:prstGeom>
          <a:noFill/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BD9CD457-9EA7-4422-ADD7-D843F116F0C0}"/>
              </a:ext>
            </a:extLst>
          </p:cNvPr>
          <p:cNvSpPr>
            <a:spLocks noGrp="1"/>
          </p:cNvSpPr>
          <p:nvPr/>
        </p:nvSpPr>
        <p:spPr>
          <a:xfrm>
            <a:off x="6153150" y="1343025"/>
            <a:ext cx="2828925" cy="2695575"/>
          </a:xfrm>
          <a:prstGeom prst="rect">
            <a:avLst/>
          </a:prstGeom>
          <a:solidFill>
            <a:srgbClr val="FFFFFF"/>
          </a:solidFill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FD7C922C-CBC3-4785-B0E9-5973C9B34623}"/>
              </a:ext>
            </a:extLst>
          </p:cNvPr>
          <p:cNvSpPr>
            <a:spLocks noGrp="1"/>
          </p:cNvSpPr>
          <p:nvPr/>
        </p:nvSpPr>
        <p:spPr>
          <a:xfrm>
            <a:off x="6267450" y="1419225"/>
            <a:ext cx="323850" cy="323850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E6EB7BA8-6BF7-4A8E-99EF-E03701CFDFA9}"/>
              </a:ext>
            </a:extLst>
          </p:cNvPr>
          <p:cNvSpPr>
            <a:spLocks noGrp="1"/>
          </p:cNvSpPr>
          <p:nvPr/>
        </p:nvSpPr>
        <p:spPr>
          <a:xfrm>
            <a:off x="6267450" y="142875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79C0D938-4885-4715-9243-8F17E78B9DF2}"/>
              </a:ext>
            </a:extLst>
          </p:cNvPr>
          <p:cNvSpPr>
            <a:spLocks noGrp="1"/>
          </p:cNvSpPr>
          <p:nvPr/>
        </p:nvSpPr>
        <p:spPr>
          <a:xfrm>
            <a:off x="6696075" y="1400175"/>
            <a:ext cx="21717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1">
                <a:solidFill>
                  <a:srgbClr val="07172A"/>
                </a:solidFill>
              </a:defRPr>
            </a:pPr>
            <a:r>
              <a:rPr sz="1275" b="1">
                <a:solidFill>
                  <a:srgbClr val="07172A"/>
                </a:solidFill>
              </a:rPr>
              <a:t>AVANZO IL BACINO</a:t>
            </a:r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53A28688-7E2E-4AFC-85AB-97A096706D6E}"/>
              </a:ext>
            </a:extLst>
          </p:cNvPr>
          <p:cNvSpPr>
            <a:spLocks noGrp="1"/>
          </p:cNvSpPr>
          <p:nvPr/>
        </p:nvSpPr>
        <p:spPr>
          <a:xfrm>
            <a:off x="6267450" y="1638300"/>
            <a:ext cx="26003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D2932"/>
                </a:solidFill>
              </a:defRPr>
            </a:pPr>
            <a:r>
              <a:rPr sz="1200" b="0">
                <a:solidFill>
                  <a:srgbClr val="1D2932"/>
                </a:solidFill>
              </a:rPr>
              <a:t>gamba oltre · bacino al centro</a:t>
            </a:r>
          </a:p>
        </p:txBody>
      </p:sp>
      <p:pic>
        <p:nvPicPr>
          <p:cNvPr id="174" name="Immagine 173"/>
          <p:cNvPicPr>
            <a:picLocks noChangeAspect="1"/>
          </p:cNvPicPr>
          <p:nvPr/>
        </p:nvPicPr>
        <p:blipFill>
          <a:blip r:embed="rId5"/>
          <a:srcRect l="3834" r="3834"/>
          <a:stretch>
            <a:fillRect/>
          </a:stretch>
        </p:blipFill>
        <p:spPr>
          <a:xfrm>
            <a:off x="6162675" y="2000250"/>
            <a:ext cx="2809875" cy="2028825"/>
          </a:xfrm>
          <a:prstGeom prst="rect">
            <a:avLst/>
          </a:prstGeom>
        </p:spPr>
      </p:pic>
      <p:sp>
        <p:nvSpPr>
          <p:cNvPr id="42" name="Rettangolo 41">
            <a:extLst>
              <a:ext uri="{FF2B5EF4-FFF2-40B4-BE49-F238E27FC236}">
                <a16:creationId xmlns:a16="http://schemas.microsoft.com/office/drawing/2014/main" id="{33976CF0-1AA8-4938-AA5A-C3E9F0F5EB5D}"/>
              </a:ext>
            </a:extLst>
          </p:cNvPr>
          <p:cNvSpPr>
            <a:spLocks noGrp="1"/>
          </p:cNvSpPr>
          <p:nvPr/>
        </p:nvSpPr>
        <p:spPr>
          <a:xfrm>
            <a:off x="6153150" y="1990725"/>
            <a:ext cx="2828925" cy="2047875"/>
          </a:xfrm>
          <a:prstGeom prst="rect">
            <a:avLst/>
          </a:prstGeom>
          <a:noFill/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1A494636-D211-4EED-9C26-27C51CFEE4DC}"/>
              </a:ext>
            </a:extLst>
          </p:cNvPr>
          <p:cNvSpPr>
            <a:spLocks noGrp="1"/>
          </p:cNvSpPr>
          <p:nvPr/>
        </p:nvSpPr>
        <p:spPr>
          <a:xfrm>
            <a:off x="9115425" y="1343025"/>
            <a:ext cx="2828925" cy="2695575"/>
          </a:xfrm>
          <a:prstGeom prst="rect">
            <a:avLst/>
          </a:prstGeom>
          <a:solidFill>
            <a:srgbClr val="FFFFFF"/>
          </a:solidFill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764C4F56-EE4C-4094-8036-00AE7D0C5609}"/>
              </a:ext>
            </a:extLst>
          </p:cNvPr>
          <p:cNvSpPr>
            <a:spLocks noGrp="1"/>
          </p:cNvSpPr>
          <p:nvPr/>
        </p:nvSpPr>
        <p:spPr>
          <a:xfrm>
            <a:off x="9229725" y="1419225"/>
            <a:ext cx="323850" cy="323850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42904463-CB30-428D-B0DD-39495F5CF5CB}"/>
              </a:ext>
            </a:extLst>
          </p:cNvPr>
          <p:cNvSpPr>
            <a:spLocks noGrp="1"/>
          </p:cNvSpPr>
          <p:nvPr/>
        </p:nvSpPr>
        <p:spPr>
          <a:xfrm>
            <a:off x="9229725" y="142875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E05BB2B2-538A-45CA-85C0-D313B49B796F}"/>
              </a:ext>
            </a:extLst>
          </p:cNvPr>
          <p:cNvSpPr>
            <a:spLocks noGrp="1"/>
          </p:cNvSpPr>
          <p:nvPr/>
        </p:nvSpPr>
        <p:spPr>
          <a:xfrm>
            <a:off x="9658350" y="1400175"/>
            <a:ext cx="21717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1">
                <a:solidFill>
                  <a:srgbClr val="07172A"/>
                </a:solidFill>
              </a:defRPr>
            </a:pPr>
            <a:r>
              <a:rPr sz="1275" b="1">
                <a:solidFill>
                  <a:srgbClr val="07172A"/>
                </a:solidFill>
              </a:rPr>
              <a:t>PEDALO</a:t>
            </a: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0D2A6519-72BA-4DE4-A521-01BAD6C159DB}"/>
              </a:ext>
            </a:extLst>
          </p:cNvPr>
          <p:cNvSpPr>
            <a:spLocks noGrp="1"/>
          </p:cNvSpPr>
          <p:nvPr/>
        </p:nvSpPr>
        <p:spPr>
          <a:xfrm>
            <a:off x="9229725" y="1638300"/>
            <a:ext cx="26003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1D2932"/>
                </a:solidFill>
              </a:defRPr>
            </a:pPr>
            <a:r>
              <a:rPr sz="1200" b="0">
                <a:solidFill>
                  <a:srgbClr val="1D2932"/>
                </a:solidFill>
              </a:rPr>
              <a:t>sguardo avanti · rapporto pronto</a:t>
            </a:r>
          </a:p>
        </p:txBody>
      </p:sp>
      <p:pic>
        <p:nvPicPr>
          <p:cNvPr id="181" name="Immagine 180"/>
          <p:cNvPicPr>
            <a:picLocks noChangeAspect="1"/>
          </p:cNvPicPr>
          <p:nvPr/>
        </p:nvPicPr>
        <p:blipFill>
          <a:blip r:embed="rId6"/>
          <a:srcRect t="13" b="13"/>
          <a:stretch>
            <a:fillRect/>
          </a:stretch>
        </p:blipFill>
        <p:spPr>
          <a:xfrm>
            <a:off x="9124950" y="2000250"/>
            <a:ext cx="2809875" cy="2028825"/>
          </a:xfrm>
          <a:prstGeom prst="rect">
            <a:avLst/>
          </a:prstGeom>
        </p:spPr>
      </p:pic>
      <p:sp>
        <p:nvSpPr>
          <p:cNvPr id="49" name="Rettangolo 48">
            <a:extLst>
              <a:ext uri="{FF2B5EF4-FFF2-40B4-BE49-F238E27FC236}">
                <a16:creationId xmlns:a16="http://schemas.microsoft.com/office/drawing/2014/main" id="{6C73417E-1B22-4335-B09E-2E09FF6E8244}"/>
              </a:ext>
            </a:extLst>
          </p:cNvPr>
          <p:cNvSpPr>
            <a:spLocks noGrp="1"/>
          </p:cNvSpPr>
          <p:nvPr/>
        </p:nvSpPr>
        <p:spPr>
          <a:xfrm>
            <a:off x="9115425" y="1990725"/>
            <a:ext cx="2828925" cy="2047875"/>
          </a:xfrm>
          <a:prstGeom prst="rect">
            <a:avLst/>
          </a:prstGeom>
          <a:noFill/>
          <a:ln w="9525">
            <a:solidFill>
              <a:srgbClr val="93A4A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F9255744-04E4-4063-817A-84F21F6ECC31}"/>
              </a:ext>
            </a:extLst>
          </p:cNvPr>
          <p:cNvSpPr>
            <a:spLocks noGrp="1"/>
          </p:cNvSpPr>
          <p:nvPr/>
        </p:nvSpPr>
        <p:spPr>
          <a:xfrm>
            <a:off x="228600" y="4152900"/>
            <a:ext cx="241935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A34C777F-8DF2-4F93-BC9D-369CA4AAE181}"/>
              </a:ext>
            </a:extLst>
          </p:cNvPr>
          <p:cNvSpPr>
            <a:spLocks noGrp="1"/>
          </p:cNvSpPr>
          <p:nvPr/>
        </p:nvSpPr>
        <p:spPr>
          <a:xfrm>
            <a:off x="228600" y="4152900"/>
            <a:ext cx="2419350" cy="238125"/>
          </a:xfrm>
          <a:prstGeom prst="rect">
            <a:avLst/>
          </a:prstGeom>
          <a:solidFill>
            <a:srgbClr val="0875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2" name="Rettangolo 51">
            <a:extLst>
              <a:ext uri="{FF2B5EF4-FFF2-40B4-BE49-F238E27FC236}">
                <a16:creationId xmlns:a16="http://schemas.microsoft.com/office/drawing/2014/main" id="{D8234F34-0A3A-42AD-94E2-C1E7F375EEE4}"/>
              </a:ext>
            </a:extLst>
          </p:cNvPr>
          <p:cNvSpPr>
            <a:spLocks noGrp="1"/>
          </p:cNvSpPr>
          <p:nvPr/>
        </p:nvSpPr>
        <p:spPr>
          <a:xfrm>
            <a:off x="342900" y="4171950"/>
            <a:ext cx="21907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PUNTI CHIAVE</a:t>
            </a:r>
          </a:p>
        </p:txBody>
      </p:sp>
      <p:sp>
        <p:nvSpPr>
          <p:cNvPr id="53" name="Ovale 52">
            <a:extLst>
              <a:ext uri="{FF2B5EF4-FFF2-40B4-BE49-F238E27FC236}">
                <a16:creationId xmlns:a16="http://schemas.microsoft.com/office/drawing/2014/main" id="{ACCC42AE-CB7C-4AC0-B570-4F7AC152FD42}"/>
              </a:ext>
            </a:extLst>
          </p:cNvPr>
          <p:cNvSpPr>
            <a:spLocks noGrp="1"/>
          </p:cNvSpPr>
          <p:nvPr/>
        </p:nvSpPr>
        <p:spPr>
          <a:xfrm>
            <a:off x="361950" y="44862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98FC31B7-164E-491B-BB40-8B0B634EEB40}"/>
              </a:ext>
            </a:extLst>
          </p:cNvPr>
          <p:cNvSpPr>
            <a:spLocks noGrp="1"/>
          </p:cNvSpPr>
          <p:nvPr/>
        </p:nvSpPr>
        <p:spPr>
          <a:xfrm>
            <a:off x="361950" y="44672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1</a:t>
            </a:r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id="{2ACA1114-FCE8-4322-AA0F-A2ADE1090B84}"/>
              </a:ext>
            </a:extLst>
          </p:cNvPr>
          <p:cNvSpPr>
            <a:spLocks noGrp="1"/>
          </p:cNvSpPr>
          <p:nvPr/>
        </p:nvSpPr>
        <p:spPr>
          <a:xfrm>
            <a:off x="647700" y="44577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Corsa continua</a:t>
            </a:r>
          </a:p>
        </p:txBody>
      </p:sp>
      <p:sp>
        <p:nvSpPr>
          <p:cNvPr id="56" name="Ovale 55">
            <a:extLst>
              <a:ext uri="{FF2B5EF4-FFF2-40B4-BE49-F238E27FC236}">
                <a16:creationId xmlns:a16="http://schemas.microsoft.com/office/drawing/2014/main" id="{374AFD7F-1779-4F7D-A40C-BAF20819DA8F}"/>
              </a:ext>
            </a:extLst>
          </p:cNvPr>
          <p:cNvSpPr>
            <a:spLocks noGrp="1"/>
          </p:cNvSpPr>
          <p:nvPr/>
        </p:nvSpPr>
        <p:spPr>
          <a:xfrm>
            <a:off x="361950" y="47910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A65A2908-D468-47ED-818C-D181AB186CA0}"/>
              </a:ext>
            </a:extLst>
          </p:cNvPr>
          <p:cNvSpPr>
            <a:spLocks noGrp="1"/>
          </p:cNvSpPr>
          <p:nvPr/>
        </p:nvSpPr>
        <p:spPr>
          <a:xfrm>
            <a:off x="361950" y="47720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2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0603D088-2677-4771-B114-F257EFCC78CB}"/>
              </a:ext>
            </a:extLst>
          </p:cNvPr>
          <p:cNvSpPr>
            <a:spLocks noGrp="1"/>
          </p:cNvSpPr>
          <p:nvPr/>
        </p:nvSpPr>
        <p:spPr>
          <a:xfrm>
            <a:off x="647700" y="47625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Bici orientata</a:t>
            </a:r>
          </a:p>
        </p:txBody>
      </p:sp>
      <p:sp>
        <p:nvSpPr>
          <p:cNvPr id="59" name="Ovale 58">
            <a:extLst>
              <a:ext uri="{FF2B5EF4-FFF2-40B4-BE49-F238E27FC236}">
                <a16:creationId xmlns:a16="http://schemas.microsoft.com/office/drawing/2014/main" id="{11A19203-80EE-4451-876B-EA61EEA69006}"/>
              </a:ext>
            </a:extLst>
          </p:cNvPr>
          <p:cNvSpPr>
            <a:spLocks noGrp="1"/>
          </p:cNvSpPr>
          <p:nvPr/>
        </p:nvSpPr>
        <p:spPr>
          <a:xfrm>
            <a:off x="361950" y="50958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id="{78C2EBE0-7191-493F-ACCD-E5E5D03093EF}"/>
              </a:ext>
            </a:extLst>
          </p:cNvPr>
          <p:cNvSpPr>
            <a:spLocks noGrp="1"/>
          </p:cNvSpPr>
          <p:nvPr/>
        </p:nvSpPr>
        <p:spPr>
          <a:xfrm>
            <a:off x="361950" y="50768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3</a:t>
            </a:r>
          </a:p>
        </p:txBody>
      </p:sp>
      <p:sp>
        <p:nvSpPr>
          <p:cNvPr id="61" name="Rettangolo 60">
            <a:extLst>
              <a:ext uri="{FF2B5EF4-FFF2-40B4-BE49-F238E27FC236}">
                <a16:creationId xmlns:a16="http://schemas.microsoft.com/office/drawing/2014/main" id="{5AEB7DB4-0908-4998-AC69-E98B2BE0E5E1}"/>
              </a:ext>
            </a:extLst>
          </p:cNvPr>
          <p:cNvSpPr>
            <a:spLocks noGrp="1"/>
          </p:cNvSpPr>
          <p:nvPr/>
        </p:nvSpPr>
        <p:spPr>
          <a:xfrm>
            <a:off x="647700" y="50673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Contatto morbido</a:t>
            </a:r>
          </a:p>
        </p:txBody>
      </p:sp>
      <p:sp>
        <p:nvSpPr>
          <p:cNvPr id="62" name="Ovale 61">
            <a:extLst>
              <a:ext uri="{FF2B5EF4-FFF2-40B4-BE49-F238E27FC236}">
                <a16:creationId xmlns:a16="http://schemas.microsoft.com/office/drawing/2014/main" id="{DB0E12CC-80F0-432A-8C81-4ED684B7279B}"/>
              </a:ext>
            </a:extLst>
          </p:cNvPr>
          <p:cNvSpPr>
            <a:spLocks noGrp="1"/>
          </p:cNvSpPr>
          <p:nvPr/>
        </p:nvSpPr>
        <p:spPr>
          <a:xfrm>
            <a:off x="361950" y="54006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E6F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CE466CCF-F2B9-4420-A468-361DE29D9B2A}"/>
              </a:ext>
            </a:extLst>
          </p:cNvPr>
          <p:cNvSpPr>
            <a:spLocks noGrp="1"/>
          </p:cNvSpPr>
          <p:nvPr/>
        </p:nvSpPr>
        <p:spPr>
          <a:xfrm>
            <a:off x="361950" y="53816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E6F24"/>
                </a:solidFill>
              </a:defRPr>
            </a:pPr>
            <a:r>
              <a:rPr sz="1200" b="1">
                <a:solidFill>
                  <a:srgbClr val="4E6F24"/>
                </a:solidFill>
              </a:rPr>
              <a:t>4</a:t>
            </a:r>
          </a:p>
        </p:txBody>
      </p:sp>
      <p:sp>
        <p:nvSpPr>
          <p:cNvPr id="64" name="Rettangolo 63">
            <a:extLst>
              <a:ext uri="{FF2B5EF4-FFF2-40B4-BE49-F238E27FC236}">
                <a16:creationId xmlns:a16="http://schemas.microsoft.com/office/drawing/2014/main" id="{C2CBB643-0D03-4421-BC5C-306970AD5A1A}"/>
              </a:ext>
            </a:extLst>
          </p:cNvPr>
          <p:cNvSpPr>
            <a:spLocks noGrp="1"/>
          </p:cNvSpPr>
          <p:nvPr/>
        </p:nvSpPr>
        <p:spPr>
          <a:xfrm>
            <a:off x="647700" y="5372100"/>
            <a:ext cx="1866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Bacino in avanti</a:t>
            </a:r>
          </a:p>
        </p:txBody>
      </p:sp>
      <p:sp>
        <p:nvSpPr>
          <p:cNvPr id="65" name="Rettangolo 64">
            <a:extLst>
              <a:ext uri="{FF2B5EF4-FFF2-40B4-BE49-F238E27FC236}">
                <a16:creationId xmlns:a16="http://schemas.microsoft.com/office/drawing/2014/main" id="{F04ED167-DC00-4E71-9385-9179213CCF42}"/>
              </a:ext>
            </a:extLst>
          </p:cNvPr>
          <p:cNvSpPr>
            <a:spLocks noGrp="1"/>
          </p:cNvSpPr>
          <p:nvPr/>
        </p:nvSpPr>
        <p:spPr>
          <a:xfrm>
            <a:off x="2762250" y="4152900"/>
            <a:ext cx="449580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2F1546C6-EE18-4A97-A92D-2D566FFF16EF}"/>
              </a:ext>
            </a:extLst>
          </p:cNvPr>
          <p:cNvSpPr>
            <a:spLocks noGrp="1"/>
          </p:cNvSpPr>
          <p:nvPr/>
        </p:nvSpPr>
        <p:spPr>
          <a:xfrm>
            <a:off x="2762250" y="4152900"/>
            <a:ext cx="4495800" cy="238125"/>
          </a:xfrm>
          <a:prstGeom prst="rect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7" name="Rettangolo 66">
            <a:extLst>
              <a:ext uri="{FF2B5EF4-FFF2-40B4-BE49-F238E27FC236}">
                <a16:creationId xmlns:a16="http://schemas.microsoft.com/office/drawing/2014/main" id="{42E346F3-E540-46A8-8D95-7CB200630478}"/>
              </a:ext>
            </a:extLst>
          </p:cNvPr>
          <p:cNvSpPr>
            <a:spLocks noGrp="1"/>
          </p:cNvSpPr>
          <p:nvPr/>
        </p:nvSpPr>
        <p:spPr>
          <a:xfrm>
            <a:off x="2876550" y="4171950"/>
            <a:ext cx="42672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ERRORI COMUNI E CORREZIONE</a:t>
            </a:r>
          </a:p>
        </p:txBody>
      </p:sp>
      <p:sp>
        <p:nvSpPr>
          <p:cNvPr id="68" name="Rettangolo 67">
            <a:extLst>
              <a:ext uri="{FF2B5EF4-FFF2-40B4-BE49-F238E27FC236}">
                <a16:creationId xmlns:a16="http://schemas.microsoft.com/office/drawing/2014/main" id="{3A4BCB7F-D656-414E-8784-6D24082F797F}"/>
              </a:ext>
            </a:extLst>
          </p:cNvPr>
          <p:cNvSpPr>
            <a:spLocks noGrp="1"/>
          </p:cNvSpPr>
          <p:nvPr/>
        </p:nvSpPr>
        <p:spPr>
          <a:xfrm>
            <a:off x="2876550" y="4467225"/>
            <a:ext cx="4267200" cy="561975"/>
          </a:xfrm>
          <a:prstGeom prst="rect">
            <a:avLst/>
          </a:prstGeom>
          <a:solidFill>
            <a:srgbClr val="FCEDEB"/>
          </a:solidFill>
          <a:ln w="9525">
            <a:solidFill>
              <a:srgbClr val="E5B4A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9" name="Ovale 68">
            <a:extLst>
              <a:ext uri="{FF2B5EF4-FFF2-40B4-BE49-F238E27FC236}">
                <a16:creationId xmlns:a16="http://schemas.microsoft.com/office/drawing/2014/main" id="{F09C78F8-CB28-4022-AC25-ADC55A4A00C4}"/>
              </a:ext>
            </a:extLst>
          </p:cNvPr>
          <p:cNvSpPr>
            <a:spLocks noGrp="1"/>
          </p:cNvSpPr>
          <p:nvPr/>
        </p:nvSpPr>
        <p:spPr>
          <a:xfrm>
            <a:off x="2971800" y="4562475"/>
            <a:ext cx="228600" cy="228600"/>
          </a:xfrm>
          <a:prstGeom prst="ellipse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0" name="Rettangolo 69">
            <a:extLst>
              <a:ext uri="{FF2B5EF4-FFF2-40B4-BE49-F238E27FC236}">
                <a16:creationId xmlns:a16="http://schemas.microsoft.com/office/drawing/2014/main" id="{D42CCB12-AD2C-48FA-8461-152E471B544E}"/>
              </a:ext>
            </a:extLst>
          </p:cNvPr>
          <p:cNvSpPr>
            <a:spLocks noGrp="1"/>
          </p:cNvSpPr>
          <p:nvPr/>
        </p:nvSpPr>
        <p:spPr>
          <a:xfrm>
            <a:off x="2971800" y="4533900"/>
            <a:ext cx="228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71" name="Rettangolo 70">
            <a:extLst>
              <a:ext uri="{FF2B5EF4-FFF2-40B4-BE49-F238E27FC236}">
                <a16:creationId xmlns:a16="http://schemas.microsoft.com/office/drawing/2014/main" id="{4CE4C33C-7DB5-4E27-9A2F-17A86C9F85C9}"/>
              </a:ext>
            </a:extLst>
          </p:cNvPr>
          <p:cNvSpPr>
            <a:spLocks noGrp="1"/>
          </p:cNvSpPr>
          <p:nvPr/>
        </p:nvSpPr>
        <p:spPr>
          <a:xfrm>
            <a:off x="3286125" y="4514850"/>
            <a:ext cx="376237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C94B45"/>
                </a:solidFill>
              </a:defRPr>
            </a:pPr>
            <a:r>
              <a:rPr sz="1200" b="1">
                <a:solidFill>
                  <a:srgbClr val="C94B45"/>
                </a:solidFill>
              </a:rPr>
              <a:t>SALTA ALTO SULLA SELLA</a:t>
            </a:r>
          </a:p>
        </p:txBody>
      </p:sp>
      <p:sp>
        <p:nvSpPr>
          <p:cNvPr id="72" name="Rettangolo 71">
            <a:extLst>
              <a:ext uri="{FF2B5EF4-FFF2-40B4-BE49-F238E27FC236}">
                <a16:creationId xmlns:a16="http://schemas.microsoft.com/office/drawing/2014/main" id="{AA2A79E9-034E-480F-AB8E-DAB0C3FF79B6}"/>
              </a:ext>
            </a:extLst>
          </p:cNvPr>
          <p:cNvSpPr>
            <a:spLocks noGrp="1"/>
          </p:cNvSpPr>
          <p:nvPr/>
        </p:nvSpPr>
        <p:spPr>
          <a:xfrm>
            <a:off x="3286125" y="4743450"/>
            <a:ext cx="37623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Correggi: sfiora e accompagna il bacino avanti.</a:t>
            </a:r>
          </a:p>
        </p:txBody>
      </p:sp>
      <p:sp>
        <p:nvSpPr>
          <p:cNvPr id="73" name="Rettangolo 72">
            <a:extLst>
              <a:ext uri="{FF2B5EF4-FFF2-40B4-BE49-F238E27FC236}">
                <a16:creationId xmlns:a16="http://schemas.microsoft.com/office/drawing/2014/main" id="{16BE1990-7979-4520-BD9F-2935A65069B2}"/>
              </a:ext>
            </a:extLst>
          </p:cNvPr>
          <p:cNvSpPr>
            <a:spLocks noGrp="1"/>
          </p:cNvSpPr>
          <p:nvPr/>
        </p:nvSpPr>
        <p:spPr>
          <a:xfrm>
            <a:off x="2876550" y="5105400"/>
            <a:ext cx="4267200" cy="561975"/>
          </a:xfrm>
          <a:prstGeom prst="rect">
            <a:avLst/>
          </a:prstGeom>
          <a:solidFill>
            <a:srgbClr val="FCEDEB"/>
          </a:solidFill>
          <a:ln w="9525">
            <a:solidFill>
              <a:srgbClr val="E5B4A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4" name="Ovale 73">
            <a:extLst>
              <a:ext uri="{FF2B5EF4-FFF2-40B4-BE49-F238E27FC236}">
                <a16:creationId xmlns:a16="http://schemas.microsoft.com/office/drawing/2014/main" id="{54869E8B-BFF7-4F56-997D-AC1D5E5D641F}"/>
              </a:ext>
            </a:extLst>
          </p:cNvPr>
          <p:cNvSpPr>
            <a:spLocks noGrp="1"/>
          </p:cNvSpPr>
          <p:nvPr/>
        </p:nvSpPr>
        <p:spPr>
          <a:xfrm>
            <a:off x="2971800" y="5200650"/>
            <a:ext cx="228600" cy="228600"/>
          </a:xfrm>
          <a:prstGeom prst="ellipse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2F3B08FE-33DC-4986-8B07-F714B752FC3C}"/>
              </a:ext>
            </a:extLst>
          </p:cNvPr>
          <p:cNvSpPr>
            <a:spLocks noGrp="1"/>
          </p:cNvSpPr>
          <p:nvPr/>
        </p:nvSpPr>
        <p:spPr>
          <a:xfrm>
            <a:off x="2971800" y="5172075"/>
            <a:ext cx="228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76" name="Rettangolo 75">
            <a:extLst>
              <a:ext uri="{FF2B5EF4-FFF2-40B4-BE49-F238E27FC236}">
                <a16:creationId xmlns:a16="http://schemas.microsoft.com/office/drawing/2014/main" id="{D322074C-99E6-4459-8B1F-E5D25C22DE8F}"/>
              </a:ext>
            </a:extLst>
          </p:cNvPr>
          <p:cNvSpPr>
            <a:spLocks noGrp="1"/>
          </p:cNvSpPr>
          <p:nvPr/>
        </p:nvSpPr>
        <p:spPr>
          <a:xfrm>
            <a:off x="3286125" y="5153025"/>
            <a:ext cx="376237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C94B45"/>
                </a:solidFill>
              </a:defRPr>
            </a:pPr>
            <a:r>
              <a:rPr sz="1200" b="1">
                <a:solidFill>
                  <a:srgbClr val="C94B45"/>
                </a:solidFill>
              </a:rPr>
              <a:t>GUARDA IL PEDALE</a:t>
            </a:r>
          </a:p>
        </p:txBody>
      </p:sp>
      <p:sp>
        <p:nvSpPr>
          <p:cNvPr id="77" name="Rettangolo 76">
            <a:extLst>
              <a:ext uri="{FF2B5EF4-FFF2-40B4-BE49-F238E27FC236}">
                <a16:creationId xmlns:a16="http://schemas.microsoft.com/office/drawing/2014/main" id="{CAF8E056-A48F-4254-9C54-CA7169E495F7}"/>
              </a:ext>
            </a:extLst>
          </p:cNvPr>
          <p:cNvSpPr>
            <a:spLocks noGrp="1"/>
          </p:cNvSpPr>
          <p:nvPr/>
        </p:nvSpPr>
        <p:spPr>
          <a:xfrm>
            <a:off x="3286125" y="5381625"/>
            <a:ext cx="37623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Correggi: cerca col piede, sguardo avanti.</a:t>
            </a:r>
          </a:p>
        </p:txBody>
      </p:sp>
      <p:sp>
        <p:nvSpPr>
          <p:cNvPr id="78" name="Rettangolo 77">
            <a:extLst>
              <a:ext uri="{FF2B5EF4-FFF2-40B4-BE49-F238E27FC236}">
                <a16:creationId xmlns:a16="http://schemas.microsoft.com/office/drawing/2014/main" id="{1D834FE7-EF41-45FC-A69B-C19BAC4AC48F}"/>
              </a:ext>
            </a:extLst>
          </p:cNvPr>
          <p:cNvSpPr>
            <a:spLocks noGrp="1"/>
          </p:cNvSpPr>
          <p:nvPr/>
        </p:nvSpPr>
        <p:spPr>
          <a:xfrm>
            <a:off x="7372350" y="4152900"/>
            <a:ext cx="213360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9" name="Rettangolo 78">
            <a:extLst>
              <a:ext uri="{FF2B5EF4-FFF2-40B4-BE49-F238E27FC236}">
                <a16:creationId xmlns:a16="http://schemas.microsoft.com/office/drawing/2014/main" id="{F0715345-F07B-4000-BFE2-D031F06485B4}"/>
              </a:ext>
            </a:extLst>
          </p:cNvPr>
          <p:cNvSpPr>
            <a:spLocks noGrp="1"/>
          </p:cNvSpPr>
          <p:nvPr/>
        </p:nvSpPr>
        <p:spPr>
          <a:xfrm>
            <a:off x="7372350" y="4152900"/>
            <a:ext cx="213360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0" name="Rettangolo 79">
            <a:extLst>
              <a:ext uri="{FF2B5EF4-FFF2-40B4-BE49-F238E27FC236}">
                <a16:creationId xmlns:a16="http://schemas.microsoft.com/office/drawing/2014/main" id="{B4D73716-993A-4A88-B37B-53900C009CC1}"/>
              </a:ext>
            </a:extLst>
          </p:cNvPr>
          <p:cNvSpPr>
            <a:spLocks noGrp="1"/>
          </p:cNvSpPr>
          <p:nvPr/>
        </p:nvSpPr>
        <p:spPr>
          <a:xfrm>
            <a:off x="7486650" y="4171950"/>
            <a:ext cx="19050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PAROLE CHIAVE</a:t>
            </a:r>
          </a:p>
        </p:txBody>
      </p:sp>
      <p:sp>
        <p:nvSpPr>
          <p:cNvPr id="81" name="Ovale 80">
            <a:extLst>
              <a:ext uri="{FF2B5EF4-FFF2-40B4-BE49-F238E27FC236}">
                <a16:creationId xmlns:a16="http://schemas.microsoft.com/office/drawing/2014/main" id="{8D289816-5BA3-4258-9EC7-46FE6087F51F}"/>
              </a:ext>
            </a:extLst>
          </p:cNvPr>
          <p:cNvSpPr>
            <a:spLocks noGrp="1"/>
          </p:cNvSpPr>
          <p:nvPr/>
        </p:nvSpPr>
        <p:spPr>
          <a:xfrm>
            <a:off x="7505700" y="4495800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2" name="Rettangolo 81">
            <a:extLst>
              <a:ext uri="{FF2B5EF4-FFF2-40B4-BE49-F238E27FC236}">
                <a16:creationId xmlns:a16="http://schemas.microsoft.com/office/drawing/2014/main" id="{9B9C13C9-2596-4690-ADCE-997567942FCA}"/>
              </a:ext>
            </a:extLst>
          </p:cNvPr>
          <p:cNvSpPr>
            <a:spLocks noGrp="1"/>
          </p:cNvSpPr>
          <p:nvPr/>
        </p:nvSpPr>
        <p:spPr>
          <a:xfrm>
            <a:off x="7505700" y="4476750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•</a:t>
            </a:r>
          </a:p>
        </p:txBody>
      </p:sp>
      <p:sp>
        <p:nvSpPr>
          <p:cNvPr id="83" name="Rettangolo 82">
            <a:extLst>
              <a:ext uri="{FF2B5EF4-FFF2-40B4-BE49-F238E27FC236}">
                <a16:creationId xmlns:a16="http://schemas.microsoft.com/office/drawing/2014/main" id="{82E45EB3-D79E-4CB6-8BD9-4F4F3F82D273}"/>
              </a:ext>
            </a:extLst>
          </p:cNvPr>
          <p:cNvSpPr>
            <a:spLocks noGrp="1"/>
          </p:cNvSpPr>
          <p:nvPr/>
        </p:nvSpPr>
        <p:spPr>
          <a:xfrm>
            <a:off x="7791450" y="4467225"/>
            <a:ext cx="15811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Corro.</a:t>
            </a:r>
          </a:p>
        </p:txBody>
      </p:sp>
      <p:sp>
        <p:nvSpPr>
          <p:cNvPr id="84" name="Ovale 83">
            <a:extLst>
              <a:ext uri="{FF2B5EF4-FFF2-40B4-BE49-F238E27FC236}">
                <a16:creationId xmlns:a16="http://schemas.microsoft.com/office/drawing/2014/main" id="{B9511146-722D-4BD9-8521-2B6AD8AFC835}"/>
              </a:ext>
            </a:extLst>
          </p:cNvPr>
          <p:cNvSpPr>
            <a:spLocks noGrp="1"/>
          </p:cNvSpPr>
          <p:nvPr/>
        </p:nvSpPr>
        <p:spPr>
          <a:xfrm>
            <a:off x="7505700" y="4867275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5" name="Rettangolo 84">
            <a:extLst>
              <a:ext uri="{FF2B5EF4-FFF2-40B4-BE49-F238E27FC236}">
                <a16:creationId xmlns:a16="http://schemas.microsoft.com/office/drawing/2014/main" id="{770E93BC-C563-46B5-BD53-0C6FC5BA012C}"/>
              </a:ext>
            </a:extLst>
          </p:cNvPr>
          <p:cNvSpPr>
            <a:spLocks noGrp="1"/>
          </p:cNvSpPr>
          <p:nvPr/>
        </p:nvSpPr>
        <p:spPr>
          <a:xfrm>
            <a:off x="7505700" y="4848225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•</a:t>
            </a:r>
          </a:p>
        </p:txBody>
      </p:sp>
      <p:sp>
        <p:nvSpPr>
          <p:cNvPr id="86" name="Rettangolo 85">
            <a:extLst>
              <a:ext uri="{FF2B5EF4-FFF2-40B4-BE49-F238E27FC236}">
                <a16:creationId xmlns:a16="http://schemas.microsoft.com/office/drawing/2014/main" id="{2DC5979B-57CD-4D16-BF69-1BEB6E174C9F}"/>
              </a:ext>
            </a:extLst>
          </p:cNvPr>
          <p:cNvSpPr>
            <a:spLocks noGrp="1"/>
          </p:cNvSpPr>
          <p:nvPr/>
        </p:nvSpPr>
        <p:spPr>
          <a:xfrm>
            <a:off x="7791450" y="4838700"/>
            <a:ext cx="15811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Avanzo.</a:t>
            </a:r>
          </a:p>
        </p:txBody>
      </p:sp>
      <p:sp>
        <p:nvSpPr>
          <p:cNvPr id="87" name="Ovale 86">
            <a:extLst>
              <a:ext uri="{FF2B5EF4-FFF2-40B4-BE49-F238E27FC236}">
                <a16:creationId xmlns:a16="http://schemas.microsoft.com/office/drawing/2014/main" id="{F84EB8F8-CF01-4880-80D2-D4851BAE4F4A}"/>
              </a:ext>
            </a:extLst>
          </p:cNvPr>
          <p:cNvSpPr>
            <a:spLocks noGrp="1"/>
          </p:cNvSpPr>
          <p:nvPr/>
        </p:nvSpPr>
        <p:spPr>
          <a:xfrm>
            <a:off x="7505700" y="5238750"/>
            <a:ext cx="190500" cy="1905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A395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8" name="Rettangolo 87">
            <a:extLst>
              <a:ext uri="{FF2B5EF4-FFF2-40B4-BE49-F238E27FC236}">
                <a16:creationId xmlns:a16="http://schemas.microsoft.com/office/drawing/2014/main" id="{4528AB44-5D3E-45A1-B822-A6D1BB00E97B}"/>
              </a:ext>
            </a:extLst>
          </p:cNvPr>
          <p:cNvSpPr>
            <a:spLocks noGrp="1"/>
          </p:cNvSpPr>
          <p:nvPr/>
        </p:nvSpPr>
        <p:spPr>
          <a:xfrm>
            <a:off x="7505700" y="5219700"/>
            <a:ext cx="190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•</a:t>
            </a:r>
          </a:p>
        </p:txBody>
      </p:sp>
      <p:sp>
        <p:nvSpPr>
          <p:cNvPr id="89" name="Rettangolo 88">
            <a:extLst>
              <a:ext uri="{FF2B5EF4-FFF2-40B4-BE49-F238E27FC236}">
                <a16:creationId xmlns:a16="http://schemas.microsoft.com/office/drawing/2014/main" id="{A64054DA-02DE-4935-AF2D-270F682D5C8A}"/>
              </a:ext>
            </a:extLst>
          </p:cNvPr>
          <p:cNvSpPr>
            <a:spLocks noGrp="1"/>
          </p:cNvSpPr>
          <p:nvPr/>
        </p:nvSpPr>
        <p:spPr>
          <a:xfrm>
            <a:off x="7791450" y="5210175"/>
            <a:ext cx="15811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Pedalo.</a:t>
            </a:r>
          </a:p>
        </p:txBody>
      </p:sp>
      <p:sp>
        <p:nvSpPr>
          <p:cNvPr id="90" name="Rettangolo 89">
            <a:extLst>
              <a:ext uri="{FF2B5EF4-FFF2-40B4-BE49-F238E27FC236}">
                <a16:creationId xmlns:a16="http://schemas.microsoft.com/office/drawing/2014/main" id="{F2E12050-E2DF-43BA-8FB4-A7A873DFB215}"/>
              </a:ext>
            </a:extLst>
          </p:cNvPr>
          <p:cNvSpPr>
            <a:spLocks noGrp="1"/>
          </p:cNvSpPr>
          <p:nvPr/>
        </p:nvSpPr>
        <p:spPr>
          <a:xfrm>
            <a:off x="9620250" y="4152900"/>
            <a:ext cx="234315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1" name="Rettangolo 90">
            <a:extLst>
              <a:ext uri="{FF2B5EF4-FFF2-40B4-BE49-F238E27FC236}">
                <a16:creationId xmlns:a16="http://schemas.microsoft.com/office/drawing/2014/main" id="{7C9F5C10-155C-4110-BFB3-991E33E8BC4E}"/>
              </a:ext>
            </a:extLst>
          </p:cNvPr>
          <p:cNvSpPr>
            <a:spLocks noGrp="1"/>
          </p:cNvSpPr>
          <p:nvPr/>
        </p:nvSpPr>
        <p:spPr>
          <a:xfrm>
            <a:off x="9620250" y="4152900"/>
            <a:ext cx="234315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2" name="Rettangolo 91">
            <a:extLst>
              <a:ext uri="{FF2B5EF4-FFF2-40B4-BE49-F238E27FC236}">
                <a16:creationId xmlns:a16="http://schemas.microsoft.com/office/drawing/2014/main" id="{4700AFA1-80A7-414D-8D7C-C6ECA96A8B26}"/>
              </a:ext>
            </a:extLst>
          </p:cNvPr>
          <p:cNvSpPr>
            <a:spLocks noGrp="1"/>
          </p:cNvSpPr>
          <p:nvPr/>
        </p:nvSpPr>
        <p:spPr>
          <a:xfrm>
            <a:off x="9734550" y="4171950"/>
            <a:ext cx="21145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PROGRESSIONE</a:t>
            </a:r>
          </a:p>
        </p:txBody>
      </p:sp>
      <p:sp>
        <p:nvSpPr>
          <p:cNvPr id="93" name="Rettangolo 92">
            <a:extLst>
              <a:ext uri="{FF2B5EF4-FFF2-40B4-BE49-F238E27FC236}">
                <a16:creationId xmlns:a16="http://schemas.microsoft.com/office/drawing/2014/main" id="{455F03C7-DEC5-4E4D-AF14-DEE57DD514AA}"/>
              </a:ext>
            </a:extLst>
          </p:cNvPr>
          <p:cNvSpPr>
            <a:spLocks noGrp="1"/>
          </p:cNvSpPr>
          <p:nvPr/>
        </p:nvSpPr>
        <p:spPr>
          <a:xfrm>
            <a:off x="9734550" y="4467225"/>
            <a:ext cx="400050" cy="238125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4" name="Rettangolo 93">
            <a:extLst>
              <a:ext uri="{FF2B5EF4-FFF2-40B4-BE49-F238E27FC236}">
                <a16:creationId xmlns:a16="http://schemas.microsoft.com/office/drawing/2014/main" id="{6C5FD58E-92A8-4084-BE56-1CC76167AD91}"/>
              </a:ext>
            </a:extLst>
          </p:cNvPr>
          <p:cNvSpPr>
            <a:spLocks noGrp="1"/>
          </p:cNvSpPr>
          <p:nvPr/>
        </p:nvSpPr>
        <p:spPr>
          <a:xfrm>
            <a:off x="9734550" y="447675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L1</a:t>
            </a:r>
          </a:p>
        </p:txBody>
      </p:sp>
      <p:sp>
        <p:nvSpPr>
          <p:cNvPr id="95" name="Rettangolo 94">
            <a:extLst>
              <a:ext uri="{FF2B5EF4-FFF2-40B4-BE49-F238E27FC236}">
                <a16:creationId xmlns:a16="http://schemas.microsoft.com/office/drawing/2014/main" id="{EE9FA06E-B704-4B6A-AB30-DA3DC76E1133}"/>
              </a:ext>
            </a:extLst>
          </p:cNvPr>
          <p:cNvSpPr>
            <a:spLocks noGrp="1"/>
          </p:cNvSpPr>
          <p:nvPr/>
        </p:nvSpPr>
        <p:spPr>
          <a:xfrm>
            <a:off x="10220325" y="4457700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Gamba oltre</a:t>
            </a:r>
          </a:p>
        </p:txBody>
      </p:sp>
      <p:sp>
        <p:nvSpPr>
          <p:cNvPr id="96" name="Rettangolo 95">
            <a:extLst>
              <a:ext uri="{FF2B5EF4-FFF2-40B4-BE49-F238E27FC236}">
                <a16:creationId xmlns:a16="http://schemas.microsoft.com/office/drawing/2014/main" id="{33E2A8F9-78DD-442D-9B23-EE4A61CD8E7B}"/>
              </a:ext>
            </a:extLst>
          </p:cNvPr>
          <p:cNvSpPr>
            <a:spLocks noGrp="1"/>
          </p:cNvSpPr>
          <p:nvPr/>
        </p:nvSpPr>
        <p:spPr>
          <a:xfrm>
            <a:off x="9734550" y="4762500"/>
            <a:ext cx="400050" cy="238125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7" name="Rettangolo 96">
            <a:extLst>
              <a:ext uri="{FF2B5EF4-FFF2-40B4-BE49-F238E27FC236}">
                <a16:creationId xmlns:a16="http://schemas.microsoft.com/office/drawing/2014/main" id="{2C7C7B8F-9F88-4EB4-8960-93BA448F5602}"/>
              </a:ext>
            </a:extLst>
          </p:cNvPr>
          <p:cNvSpPr>
            <a:spLocks noGrp="1"/>
          </p:cNvSpPr>
          <p:nvPr/>
        </p:nvSpPr>
        <p:spPr>
          <a:xfrm>
            <a:off x="9734550" y="477202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L2</a:t>
            </a:r>
          </a:p>
        </p:txBody>
      </p:sp>
      <p:sp>
        <p:nvSpPr>
          <p:cNvPr id="98" name="Rettangolo 97">
            <a:extLst>
              <a:ext uri="{FF2B5EF4-FFF2-40B4-BE49-F238E27FC236}">
                <a16:creationId xmlns:a16="http://schemas.microsoft.com/office/drawing/2014/main" id="{FE7A8EED-BF1A-4AB9-B4E1-BDF5147C28D5}"/>
              </a:ext>
            </a:extLst>
          </p:cNvPr>
          <p:cNvSpPr>
            <a:spLocks noGrp="1"/>
          </p:cNvSpPr>
          <p:nvPr/>
        </p:nvSpPr>
        <p:spPr>
          <a:xfrm>
            <a:off x="10220325" y="4752975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Contatto controllato</a:t>
            </a:r>
          </a:p>
        </p:txBody>
      </p:sp>
      <p:sp>
        <p:nvSpPr>
          <p:cNvPr id="99" name="Rettangolo 98">
            <a:extLst>
              <a:ext uri="{FF2B5EF4-FFF2-40B4-BE49-F238E27FC236}">
                <a16:creationId xmlns:a16="http://schemas.microsoft.com/office/drawing/2014/main" id="{A33C4B61-1732-42E5-BD44-920898D675F0}"/>
              </a:ext>
            </a:extLst>
          </p:cNvPr>
          <p:cNvSpPr>
            <a:spLocks noGrp="1"/>
          </p:cNvSpPr>
          <p:nvPr/>
        </p:nvSpPr>
        <p:spPr>
          <a:xfrm>
            <a:off x="9734550" y="5057775"/>
            <a:ext cx="400050" cy="238125"/>
          </a:xfrm>
          <a:prstGeom prst="rect">
            <a:avLst/>
          </a:prstGeom>
          <a:solidFill>
            <a:srgbClr val="4E6F2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0" name="Rettangolo 99">
            <a:extLst>
              <a:ext uri="{FF2B5EF4-FFF2-40B4-BE49-F238E27FC236}">
                <a16:creationId xmlns:a16="http://schemas.microsoft.com/office/drawing/2014/main" id="{FA98538A-10CB-463A-BB35-CC1FEEF66214}"/>
              </a:ext>
            </a:extLst>
          </p:cNvPr>
          <p:cNvSpPr>
            <a:spLocks noGrp="1"/>
          </p:cNvSpPr>
          <p:nvPr/>
        </p:nvSpPr>
        <p:spPr>
          <a:xfrm>
            <a:off x="9734550" y="50673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L3</a:t>
            </a:r>
          </a:p>
        </p:txBody>
      </p:sp>
      <p:sp>
        <p:nvSpPr>
          <p:cNvPr id="101" name="Rettangolo 100">
            <a:extLst>
              <a:ext uri="{FF2B5EF4-FFF2-40B4-BE49-F238E27FC236}">
                <a16:creationId xmlns:a16="http://schemas.microsoft.com/office/drawing/2014/main" id="{43715432-2556-4283-A08D-2DAFDA011538}"/>
              </a:ext>
            </a:extLst>
          </p:cNvPr>
          <p:cNvSpPr>
            <a:spLocks noGrp="1"/>
          </p:cNvSpPr>
          <p:nvPr/>
        </p:nvSpPr>
        <p:spPr>
          <a:xfrm>
            <a:off x="10220325" y="5048250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Pedale trovato</a:t>
            </a:r>
          </a:p>
        </p:txBody>
      </p:sp>
      <p:sp>
        <p:nvSpPr>
          <p:cNvPr id="102" name="Rettangolo 101">
            <a:extLst>
              <a:ext uri="{FF2B5EF4-FFF2-40B4-BE49-F238E27FC236}">
                <a16:creationId xmlns:a16="http://schemas.microsoft.com/office/drawing/2014/main" id="{10D5A9B3-D85E-490C-87AD-E9F2CA202C5E}"/>
              </a:ext>
            </a:extLst>
          </p:cNvPr>
          <p:cNvSpPr>
            <a:spLocks noGrp="1"/>
          </p:cNvSpPr>
          <p:nvPr/>
        </p:nvSpPr>
        <p:spPr>
          <a:xfrm>
            <a:off x="9734550" y="5353050"/>
            <a:ext cx="40005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3" name="Rettangolo 102">
            <a:extLst>
              <a:ext uri="{FF2B5EF4-FFF2-40B4-BE49-F238E27FC236}">
                <a16:creationId xmlns:a16="http://schemas.microsoft.com/office/drawing/2014/main" id="{AA3F2EA9-E6C6-4335-B454-72FF3924F4ED}"/>
              </a:ext>
            </a:extLst>
          </p:cNvPr>
          <p:cNvSpPr>
            <a:spLocks noGrp="1"/>
          </p:cNvSpPr>
          <p:nvPr/>
        </p:nvSpPr>
        <p:spPr>
          <a:xfrm>
            <a:off x="9734550" y="536257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L4</a:t>
            </a:r>
          </a:p>
        </p:txBody>
      </p:sp>
      <p:sp>
        <p:nvSpPr>
          <p:cNvPr id="104" name="Rettangolo 103">
            <a:extLst>
              <a:ext uri="{FF2B5EF4-FFF2-40B4-BE49-F238E27FC236}">
                <a16:creationId xmlns:a16="http://schemas.microsoft.com/office/drawing/2014/main" id="{7726987D-93E6-4781-9DEA-9EA5945B17C7}"/>
              </a:ext>
            </a:extLst>
          </p:cNvPr>
          <p:cNvSpPr>
            <a:spLocks noGrp="1"/>
          </p:cNvSpPr>
          <p:nvPr/>
        </p:nvSpPr>
        <p:spPr>
          <a:xfrm>
            <a:off x="10220325" y="5343525"/>
            <a:ext cx="1619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Rilancio fluido</a:t>
            </a:r>
          </a:p>
        </p:txBody>
      </p:sp>
      <p:sp>
        <p:nvSpPr>
          <p:cNvPr id="105" name="Rettangolo 104">
            <a:extLst>
              <a:ext uri="{FF2B5EF4-FFF2-40B4-BE49-F238E27FC236}">
                <a16:creationId xmlns:a16="http://schemas.microsoft.com/office/drawing/2014/main" id="{563BAF60-A134-4437-85EA-954DA1083538}"/>
              </a:ext>
            </a:extLst>
          </p:cNvPr>
          <p:cNvSpPr>
            <a:spLocks noGrp="1"/>
          </p:cNvSpPr>
          <p:nvPr/>
        </p:nvSpPr>
        <p:spPr>
          <a:xfrm>
            <a:off x="228600" y="5924550"/>
            <a:ext cx="4333875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6" name="Rettangolo 105">
            <a:extLst>
              <a:ext uri="{FF2B5EF4-FFF2-40B4-BE49-F238E27FC236}">
                <a16:creationId xmlns:a16="http://schemas.microsoft.com/office/drawing/2014/main" id="{88B77EF6-7D94-4C8E-B390-2895AC53BBA7}"/>
              </a:ext>
            </a:extLst>
          </p:cNvPr>
          <p:cNvSpPr>
            <a:spLocks noGrp="1"/>
          </p:cNvSpPr>
          <p:nvPr/>
        </p:nvSpPr>
        <p:spPr>
          <a:xfrm>
            <a:off x="228600" y="5924550"/>
            <a:ext cx="4333875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7" name="Rettangolo 106">
            <a:extLst>
              <a:ext uri="{FF2B5EF4-FFF2-40B4-BE49-F238E27FC236}">
                <a16:creationId xmlns:a16="http://schemas.microsoft.com/office/drawing/2014/main" id="{D0B144B6-69EB-4F9D-812F-C86E1C674A01}"/>
              </a:ext>
            </a:extLst>
          </p:cNvPr>
          <p:cNvSpPr>
            <a:spLocks noGrp="1"/>
          </p:cNvSpPr>
          <p:nvPr/>
        </p:nvSpPr>
        <p:spPr>
          <a:xfrm>
            <a:off x="342900" y="5943600"/>
            <a:ext cx="41052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VERIFICA</a:t>
            </a:r>
          </a:p>
        </p:txBody>
      </p:sp>
      <p:sp>
        <p:nvSpPr>
          <p:cNvPr id="108" name="Rettangolo 107">
            <a:extLst>
              <a:ext uri="{FF2B5EF4-FFF2-40B4-BE49-F238E27FC236}">
                <a16:creationId xmlns:a16="http://schemas.microsoft.com/office/drawing/2014/main" id="{1ABEF2CC-1288-499D-89BA-F00024B2D18D}"/>
              </a:ext>
            </a:extLst>
          </p:cNvPr>
          <p:cNvSpPr>
            <a:spLocks noGrp="1"/>
          </p:cNvSpPr>
          <p:nvPr/>
        </p:nvSpPr>
        <p:spPr>
          <a:xfrm>
            <a:off x="361950" y="6200775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09" name="Rettangolo 108">
            <a:extLst>
              <a:ext uri="{FF2B5EF4-FFF2-40B4-BE49-F238E27FC236}">
                <a16:creationId xmlns:a16="http://schemas.microsoft.com/office/drawing/2014/main" id="{84418D58-67B8-47AA-8814-1CE38C9516F8}"/>
              </a:ext>
            </a:extLst>
          </p:cNvPr>
          <p:cNvSpPr>
            <a:spLocks noGrp="1"/>
          </p:cNvSpPr>
          <p:nvPr/>
        </p:nvSpPr>
        <p:spPr>
          <a:xfrm>
            <a:off x="609600" y="6200775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Nessun rimbalzo</a:t>
            </a:r>
          </a:p>
        </p:txBody>
      </p:sp>
      <p:sp>
        <p:nvSpPr>
          <p:cNvPr id="110" name="Rettangolo 109">
            <a:extLst>
              <a:ext uri="{FF2B5EF4-FFF2-40B4-BE49-F238E27FC236}">
                <a16:creationId xmlns:a16="http://schemas.microsoft.com/office/drawing/2014/main" id="{DE159142-4AF5-4C8C-8B2A-DB8B01869323}"/>
              </a:ext>
            </a:extLst>
          </p:cNvPr>
          <p:cNvSpPr>
            <a:spLocks noGrp="1"/>
          </p:cNvSpPr>
          <p:nvPr/>
        </p:nvSpPr>
        <p:spPr>
          <a:xfrm>
            <a:off x="2438400" y="6200775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11" name="Rettangolo 110">
            <a:extLst>
              <a:ext uri="{FF2B5EF4-FFF2-40B4-BE49-F238E27FC236}">
                <a16:creationId xmlns:a16="http://schemas.microsoft.com/office/drawing/2014/main" id="{8E8D6F7E-727C-4555-84BF-A01EE6EDB227}"/>
              </a:ext>
            </a:extLst>
          </p:cNvPr>
          <p:cNvSpPr>
            <a:spLocks noGrp="1"/>
          </p:cNvSpPr>
          <p:nvPr/>
        </p:nvSpPr>
        <p:spPr>
          <a:xfrm>
            <a:off x="2686050" y="6200775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Linea stabile</a:t>
            </a:r>
          </a:p>
        </p:txBody>
      </p:sp>
      <p:sp>
        <p:nvSpPr>
          <p:cNvPr id="112" name="Rettangolo 111">
            <a:extLst>
              <a:ext uri="{FF2B5EF4-FFF2-40B4-BE49-F238E27FC236}">
                <a16:creationId xmlns:a16="http://schemas.microsoft.com/office/drawing/2014/main" id="{0EDB29E2-DB37-48D8-BDC6-F68134046D3A}"/>
              </a:ext>
            </a:extLst>
          </p:cNvPr>
          <p:cNvSpPr>
            <a:spLocks noGrp="1"/>
          </p:cNvSpPr>
          <p:nvPr/>
        </p:nvSpPr>
        <p:spPr>
          <a:xfrm>
            <a:off x="361950" y="6438900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13" name="Rettangolo 112">
            <a:extLst>
              <a:ext uri="{FF2B5EF4-FFF2-40B4-BE49-F238E27FC236}">
                <a16:creationId xmlns:a16="http://schemas.microsoft.com/office/drawing/2014/main" id="{830C33E8-B57B-4F5F-8A75-30A9A60268A7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Pedale trovato</a:t>
            </a:r>
          </a:p>
        </p:txBody>
      </p:sp>
      <p:sp>
        <p:nvSpPr>
          <p:cNvPr id="114" name="Rettangolo 113">
            <a:extLst>
              <a:ext uri="{FF2B5EF4-FFF2-40B4-BE49-F238E27FC236}">
                <a16:creationId xmlns:a16="http://schemas.microsoft.com/office/drawing/2014/main" id="{65BA96A5-0D16-494F-9100-1742FE4A61EF}"/>
              </a:ext>
            </a:extLst>
          </p:cNvPr>
          <p:cNvSpPr>
            <a:spLocks noGrp="1"/>
          </p:cNvSpPr>
          <p:nvPr/>
        </p:nvSpPr>
        <p:spPr>
          <a:xfrm>
            <a:off x="2438400" y="6438900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00A66B"/>
                </a:solidFill>
              </a:defRPr>
            </a:pPr>
            <a:r>
              <a:rPr sz="1350" b="1">
                <a:solidFill>
                  <a:srgbClr val="00A66B"/>
                </a:solidFill>
              </a:rPr>
              <a:t>✓</a:t>
            </a:r>
          </a:p>
        </p:txBody>
      </p:sp>
      <p:sp>
        <p:nvSpPr>
          <p:cNvPr id="115" name="Rettangolo 114">
            <a:extLst>
              <a:ext uri="{FF2B5EF4-FFF2-40B4-BE49-F238E27FC236}">
                <a16:creationId xmlns:a16="http://schemas.microsoft.com/office/drawing/2014/main" id="{91CA1D99-F220-4EE6-8902-10BAC28CB5D8}"/>
              </a:ext>
            </a:extLst>
          </p:cNvPr>
          <p:cNvSpPr>
            <a:spLocks noGrp="1"/>
          </p:cNvSpPr>
          <p:nvPr/>
        </p:nvSpPr>
        <p:spPr>
          <a:xfrm>
            <a:off x="2686050" y="6438900"/>
            <a:ext cx="1704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Sguardo avanti</a:t>
            </a:r>
          </a:p>
        </p:txBody>
      </p:sp>
      <p:sp>
        <p:nvSpPr>
          <p:cNvPr id="116" name="Rettangolo 115">
            <a:extLst>
              <a:ext uri="{FF2B5EF4-FFF2-40B4-BE49-F238E27FC236}">
                <a16:creationId xmlns:a16="http://schemas.microsoft.com/office/drawing/2014/main" id="{C40841D1-2887-42D2-A371-15F6962EA432}"/>
              </a:ext>
            </a:extLst>
          </p:cNvPr>
          <p:cNvSpPr>
            <a:spLocks noGrp="1"/>
          </p:cNvSpPr>
          <p:nvPr/>
        </p:nvSpPr>
        <p:spPr>
          <a:xfrm>
            <a:off x="4638675" y="5924550"/>
            <a:ext cx="2581275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7" name="Rettangolo 116">
            <a:extLst>
              <a:ext uri="{FF2B5EF4-FFF2-40B4-BE49-F238E27FC236}">
                <a16:creationId xmlns:a16="http://schemas.microsoft.com/office/drawing/2014/main" id="{472C5252-34A6-4DD1-836E-1829FDC9489F}"/>
              </a:ext>
            </a:extLst>
          </p:cNvPr>
          <p:cNvSpPr>
            <a:spLocks noGrp="1"/>
          </p:cNvSpPr>
          <p:nvPr/>
        </p:nvSpPr>
        <p:spPr>
          <a:xfrm>
            <a:off x="4638675" y="5924550"/>
            <a:ext cx="2581275" cy="238125"/>
          </a:xfrm>
          <a:prstGeom prst="rect">
            <a:avLst/>
          </a:prstGeom>
          <a:solidFill>
            <a:srgbClr val="C94B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8" name="Rettangolo 117">
            <a:extLst>
              <a:ext uri="{FF2B5EF4-FFF2-40B4-BE49-F238E27FC236}">
                <a16:creationId xmlns:a16="http://schemas.microsoft.com/office/drawing/2014/main" id="{F9E93475-59C1-4417-A069-BAFDB9BDAE54}"/>
              </a:ext>
            </a:extLst>
          </p:cNvPr>
          <p:cNvSpPr>
            <a:spLocks noGrp="1"/>
          </p:cNvSpPr>
          <p:nvPr/>
        </p:nvSpPr>
        <p:spPr>
          <a:xfrm>
            <a:off x="4752975" y="5943600"/>
            <a:ext cx="23526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STOP DI SICUREZZA</a:t>
            </a:r>
          </a:p>
        </p:txBody>
      </p:sp>
      <p:sp>
        <p:nvSpPr>
          <p:cNvPr id="119" name="Rettangolo 118">
            <a:extLst>
              <a:ext uri="{FF2B5EF4-FFF2-40B4-BE49-F238E27FC236}">
                <a16:creationId xmlns:a16="http://schemas.microsoft.com/office/drawing/2014/main" id="{3B550670-D2C7-4D27-9679-3DC6538EC651}"/>
              </a:ext>
            </a:extLst>
          </p:cNvPr>
          <p:cNvSpPr>
            <a:spLocks noGrp="1"/>
          </p:cNvSpPr>
          <p:nvPr/>
        </p:nvSpPr>
        <p:spPr>
          <a:xfrm>
            <a:off x="4762500" y="6200775"/>
            <a:ext cx="2333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Stop con sella instabile, dolore o terreno troppo irregolare.</a:t>
            </a:r>
          </a:p>
        </p:txBody>
      </p:sp>
      <p:sp>
        <p:nvSpPr>
          <p:cNvPr id="120" name="Rettangolo 119">
            <a:extLst>
              <a:ext uri="{FF2B5EF4-FFF2-40B4-BE49-F238E27FC236}">
                <a16:creationId xmlns:a16="http://schemas.microsoft.com/office/drawing/2014/main" id="{630063B1-A28C-4202-A73C-FFDBB1F50102}"/>
              </a:ext>
            </a:extLst>
          </p:cNvPr>
          <p:cNvSpPr>
            <a:spLocks noGrp="1"/>
          </p:cNvSpPr>
          <p:nvPr/>
        </p:nvSpPr>
        <p:spPr>
          <a:xfrm>
            <a:off x="7296150" y="5924550"/>
            <a:ext cx="228600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1" name="Rettangolo 120">
            <a:extLst>
              <a:ext uri="{FF2B5EF4-FFF2-40B4-BE49-F238E27FC236}">
                <a16:creationId xmlns:a16="http://schemas.microsoft.com/office/drawing/2014/main" id="{3BD8AF72-779C-406F-A2F2-063F80C10000}"/>
              </a:ext>
            </a:extLst>
          </p:cNvPr>
          <p:cNvSpPr>
            <a:spLocks noGrp="1"/>
          </p:cNvSpPr>
          <p:nvPr/>
        </p:nvSpPr>
        <p:spPr>
          <a:xfrm>
            <a:off x="7296150" y="5924550"/>
            <a:ext cx="228600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2" name="Rettangolo 121">
            <a:extLst>
              <a:ext uri="{FF2B5EF4-FFF2-40B4-BE49-F238E27FC236}">
                <a16:creationId xmlns:a16="http://schemas.microsoft.com/office/drawing/2014/main" id="{51661472-8005-4F56-A994-4E4CF39990CD}"/>
              </a:ext>
            </a:extLst>
          </p:cNvPr>
          <p:cNvSpPr>
            <a:spLocks noGrp="1"/>
          </p:cNvSpPr>
          <p:nvPr/>
        </p:nvSpPr>
        <p:spPr>
          <a:xfrm>
            <a:off x="7410450" y="5943600"/>
            <a:ext cx="20574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ESERCIZIO</a:t>
            </a:r>
          </a:p>
        </p:txBody>
      </p:sp>
      <p:sp>
        <p:nvSpPr>
          <p:cNvPr id="123" name="Rettangolo 122">
            <a:extLst>
              <a:ext uri="{FF2B5EF4-FFF2-40B4-BE49-F238E27FC236}">
                <a16:creationId xmlns:a16="http://schemas.microsoft.com/office/drawing/2014/main" id="{C3DB07E2-F3BC-48BE-AD7B-BB4779D4D573}"/>
              </a:ext>
            </a:extLst>
          </p:cNvPr>
          <p:cNvSpPr>
            <a:spLocks noGrp="1"/>
          </p:cNvSpPr>
          <p:nvPr/>
        </p:nvSpPr>
        <p:spPr>
          <a:xfrm>
            <a:off x="7419975" y="6200775"/>
            <a:ext cx="20383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0A3952"/>
                </a:solidFill>
              </a:defRPr>
            </a:pPr>
            <a:r>
              <a:rPr sz="1200" b="0">
                <a:solidFill>
                  <a:srgbClr val="0A3952"/>
                </a:solidFill>
              </a:rPr>
              <a:t>Risalita piano; rilancio con contatto morbido.</a:t>
            </a:r>
          </a:p>
        </p:txBody>
      </p:sp>
      <p:sp>
        <p:nvSpPr>
          <p:cNvPr id="124" name="Rettangolo 123">
            <a:extLst>
              <a:ext uri="{FF2B5EF4-FFF2-40B4-BE49-F238E27FC236}">
                <a16:creationId xmlns:a16="http://schemas.microsoft.com/office/drawing/2014/main" id="{715D2B09-68D4-4B1E-9A8C-10D6E091A095}"/>
              </a:ext>
            </a:extLst>
          </p:cNvPr>
          <p:cNvSpPr>
            <a:spLocks noGrp="1"/>
          </p:cNvSpPr>
          <p:nvPr/>
        </p:nvSpPr>
        <p:spPr>
          <a:xfrm>
            <a:off x="9658350" y="5924550"/>
            <a:ext cx="230505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9D9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5" name="Rettangolo 124">
            <a:extLst>
              <a:ext uri="{FF2B5EF4-FFF2-40B4-BE49-F238E27FC236}">
                <a16:creationId xmlns:a16="http://schemas.microsoft.com/office/drawing/2014/main" id="{592BD2FF-F62C-4227-8D5C-8071A1D38881}"/>
              </a:ext>
            </a:extLst>
          </p:cNvPr>
          <p:cNvSpPr>
            <a:spLocks noGrp="1"/>
          </p:cNvSpPr>
          <p:nvPr/>
        </p:nvSpPr>
        <p:spPr>
          <a:xfrm>
            <a:off x="9658350" y="5924550"/>
            <a:ext cx="2305050" cy="238125"/>
          </a:xfrm>
          <a:prstGeom prst="rect">
            <a:avLst/>
          </a:prstGeom>
          <a:solidFill>
            <a:srgbClr val="0A395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6" name="Rettangolo 125">
            <a:extLst>
              <a:ext uri="{FF2B5EF4-FFF2-40B4-BE49-F238E27FC236}">
                <a16:creationId xmlns:a16="http://schemas.microsoft.com/office/drawing/2014/main" id="{BB2968F5-8C70-4833-9F74-9633023BE1A8}"/>
              </a:ext>
            </a:extLst>
          </p:cNvPr>
          <p:cNvSpPr>
            <a:spLocks noGrp="1"/>
          </p:cNvSpPr>
          <p:nvPr/>
        </p:nvSpPr>
        <p:spPr>
          <a:xfrm>
            <a:off x="9772650" y="5943600"/>
            <a:ext cx="20764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COLLEGATO A</a:t>
            </a:r>
          </a:p>
        </p:txBody>
      </p:sp>
      <p:sp>
        <p:nvSpPr>
          <p:cNvPr id="127" name="Rettangolo 126">
            <a:extLst>
              <a:ext uri="{FF2B5EF4-FFF2-40B4-BE49-F238E27FC236}">
                <a16:creationId xmlns:a16="http://schemas.microsoft.com/office/drawing/2014/main" id="{DC504277-C890-4AB5-8CAC-102823FEB76A}"/>
              </a:ext>
            </a:extLst>
          </p:cNvPr>
          <p:cNvSpPr>
            <a:spLocks noGrp="1"/>
          </p:cNvSpPr>
          <p:nvPr/>
        </p:nvSpPr>
        <p:spPr>
          <a:xfrm>
            <a:off x="9782175" y="6191250"/>
            <a:ext cx="2057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TX-01  DISCESA</a:t>
            </a:r>
          </a:p>
          <a:p>
            <a:pPr algn="l">
              <a:buNone/>
              <a:defRPr sz="1200" b="1">
                <a:solidFill>
                  <a:srgbClr val="0A3952"/>
                </a:solidFill>
              </a:defRPr>
            </a:pPr>
            <a:r>
              <a:rPr sz="1200" b="1">
                <a:solidFill>
                  <a:srgbClr val="0A3952"/>
                </a:solidFill>
              </a:rPr>
              <a:t>TX-03  SPINTA</a:t>
            </a:r>
          </a:p>
        </p:txBody>
      </p:sp>
      <p:sp>
        <p:nvSpPr>
          <p:cNvPr id="128" name="Rettangolo 127">
            <a:extLst>
              <a:ext uri="{FF2B5EF4-FFF2-40B4-BE49-F238E27FC236}">
                <a16:creationId xmlns:a16="http://schemas.microsoft.com/office/drawing/2014/main" id="{1A3838E9-3FF4-45D8-9FDD-9420C3EE3772}"/>
              </a:ext>
            </a:extLst>
          </p:cNvPr>
          <p:cNvSpPr>
            <a:spLocks noGrp="1"/>
          </p:cNvSpPr>
          <p:nvPr/>
        </p:nvSpPr>
        <p:spPr>
          <a:xfrm>
            <a:off x="11506200" y="5943600"/>
            <a:ext cx="4000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83880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heda_TX06_fosso_fotogrammi_video_1920x108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4F3F8E3-877C-47A8-BA63-9B9497349E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708E714-8929-453B-B80C-16C66CFA6261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616CF8C-9F41-4BE9-8E2F-D36E2D87FCA7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13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1E50EC0-8E69-40CF-AF86-2D63321BF09F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TRE MODI DI GESTIRE LA BICI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4B9B374-8357-4946-8BFB-89BAC75E01A2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Spingo, sollevo o porto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D165A92-11BF-45BA-8994-4CE4909EAE88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La scelta dipende da aderenza, pendenza, durata e spazio disponibile.</a:t>
            </a:r>
            <a:endParaRPr sz="145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76982B60-9D0C-452C-97F4-4C9D202B233D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oundRect">
            <a:avLst>
              <a:gd name="adj" fmla="val 13462"/>
            </a:avLst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2578B0ED-10A0-4771-906B-50D65C5B36E8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SCELGO IL GESTO CHE LASCIA LIBERI PASSO, SGUARDO E USCITA.</a:t>
            </a:r>
            <a:endParaRPr sz="1400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2EB0F8B9-8893-4138-89F3-70E2DB019F9A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5810250" cy="3619500"/>
          </a:xfrm>
          <a:prstGeom prst="roundRect">
            <a:avLst>
              <a:gd name="adj" fmla="val 2105"/>
            </a:avLst>
          </a:prstGeom>
          <a:noFill/>
          <a:ln w="11430">
            <a:solidFill>
              <a:srgbClr val="D7E4EA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14A29DD-299A-48AA-98B1-2C1302C69345}"/>
              </a:ext>
            </a:extLst>
          </p:cNvPr>
          <p:cNvSpPr>
            <a:spLocks noGrp="1"/>
          </p:cNvSpPr>
          <p:nvPr/>
        </p:nvSpPr>
        <p:spPr>
          <a:xfrm>
            <a:off x="933450" y="2095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1  SPINGO — ruota libera, linea stabile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49A2FF85-61BF-4754-B0EC-72D848575553}"/>
              </a:ext>
            </a:extLst>
          </p:cNvPr>
          <p:cNvSpPr>
            <a:spLocks noGrp="1"/>
          </p:cNvSpPr>
          <p:nvPr/>
        </p:nvSpPr>
        <p:spPr>
          <a:xfrm>
            <a:off x="933450" y="2857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2  SOLLEVO — ostacolo breve, altezza minima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89CB6406-AA47-4F43-8FBC-6A9FCC89A845}"/>
              </a:ext>
            </a:extLst>
          </p:cNvPr>
          <p:cNvSpPr>
            <a:spLocks noGrp="1"/>
          </p:cNvSpPr>
          <p:nvPr/>
        </p:nvSpPr>
        <p:spPr>
          <a:xfrm>
            <a:off x="933450" y="3619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3  PORTO — scale o rampe lunghe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AA980C6B-5EF3-49EA-A01C-2A55CDEFB57B}"/>
              </a:ext>
            </a:extLst>
          </p:cNvPr>
          <p:cNvSpPr>
            <a:spLocks noGrp="1"/>
          </p:cNvSpPr>
          <p:nvPr/>
        </p:nvSpPr>
        <p:spPr>
          <a:xfrm>
            <a:off x="933450" y="4381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0A86B"/>
                </a:solidFill>
              </a:defRPr>
            </a:pPr>
            <a:r>
              <a:rPr sz="1425" b="1">
                <a:solidFill>
                  <a:srgbClr val="00A86B"/>
                </a:solidFill>
              </a:rPr>
              <a:t>4  DECIDO PRIMA — cambio senza fermarmi</a:t>
            </a:r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3474F32C-4DA5-435F-96E0-81BAC42829EE}"/>
              </a:ext>
            </a:extLst>
          </p:cNvPr>
          <p:cNvSpPr>
            <a:spLocks noGrp="1"/>
          </p:cNvSpPr>
          <p:nvPr/>
        </p:nvSpPr>
        <p:spPr>
          <a:xfrm>
            <a:off x="6953250" y="2038350"/>
            <a:ext cx="1809750" cy="285750"/>
          </a:xfrm>
          <a:prstGeom prst="roundRect">
            <a:avLst>
              <a:gd name="adj" fmla="val 20000"/>
            </a:avLst>
          </a:prstGeom>
          <a:solidFill>
            <a:srgbClr val="00A86B"/>
          </a:solidFill>
          <a:ln w="0">
            <a:solidFill>
              <a:srgbClr val="00A86B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SPINGO · SOLLEVO · PORTO</a:t>
            </a:r>
          </a:p>
        </p:txBody>
      </p:sp>
      <p:pic>
        <p:nvPicPr>
          <p:cNvPr id="48" name="Immagine 47"/>
          <p:cNvPicPr>
            <a:picLocks noChangeAspect="1"/>
          </p:cNvPicPr>
          <p:nvPr/>
        </p:nvPicPr>
        <p:blipFill>
          <a:blip r:embed="rId3"/>
          <a:srcRect t="11847" b="11847"/>
          <a:stretch>
            <a:fillRect/>
          </a:stretch>
        </p:blipFill>
        <p:spPr>
          <a:xfrm>
            <a:off x="6762750" y="1857375"/>
            <a:ext cx="4743450" cy="36195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74132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4F3F8E3-877C-47A8-BA63-9B9497349E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708E714-8929-453B-B80C-16C66CFA6261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616CF8C-9F41-4BE9-8E2F-D36E2D87FCA7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14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1E50EC0-8E69-40CF-AF86-2D63321BF09F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SCELTA DEL GESTO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4B9B374-8357-4946-8BFB-89BAC75E01A2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Scegli in base al settore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D165A92-11BF-45BA-8994-4CE4909EAE88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Osserva aderenza, pendenza, durata e uscita prima di cambiare presa.</a:t>
            </a:r>
            <a:endParaRPr sz="145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76982B60-9D0C-452C-97F4-4C9D202B233D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oundRect">
            <a:avLst>
              <a:gd name="adj" fmla="val 13462"/>
            </a:avLst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2578B0ED-10A0-4771-906B-50D65C5B36E8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LA SCELTA È GIUSTA SE RIDUCE STOP E CORREZIONI PRIMA DELL’USCITA.</a:t>
            </a:r>
            <a:endParaRPr sz="1400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2EB0F8B9-8893-4138-89F3-70E2DB019F9A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5810250" cy="3619500"/>
          </a:xfrm>
          <a:prstGeom prst="roundRect">
            <a:avLst>
              <a:gd name="adj" fmla="val 2105"/>
            </a:avLst>
          </a:prstGeom>
          <a:noFill/>
          <a:ln w="11430">
            <a:solidFill>
              <a:srgbClr val="D7E4EA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14A29DD-299A-48AA-98B1-2C1302C69345}"/>
              </a:ext>
            </a:extLst>
          </p:cNvPr>
          <p:cNvSpPr>
            <a:spLocks noGrp="1"/>
          </p:cNvSpPr>
          <p:nvPr/>
        </p:nvSpPr>
        <p:spPr>
          <a:xfrm>
            <a:off x="933450" y="2095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1  RESTO IN SELLA — aderenza e spazio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49A2FF85-61BF-4754-B0EC-72D848575553}"/>
              </a:ext>
            </a:extLst>
          </p:cNvPr>
          <p:cNvSpPr>
            <a:spLocks noGrp="1"/>
          </p:cNvSpPr>
          <p:nvPr/>
        </p:nvSpPr>
        <p:spPr>
          <a:xfrm>
            <a:off x="933450" y="2857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2  SPINGO — ruota libera, passo continuo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89CB6406-AA47-4F43-8FBC-6A9FCC89A845}"/>
              </a:ext>
            </a:extLst>
          </p:cNvPr>
          <p:cNvSpPr>
            <a:spLocks noGrp="1"/>
          </p:cNvSpPr>
          <p:nvPr/>
        </p:nvSpPr>
        <p:spPr>
          <a:xfrm>
            <a:off x="933450" y="3619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3  SOLLEVO — ostacolo breve e stabile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AA980C6B-5EF3-49EA-A01C-2A55CDEFB57B}"/>
              </a:ext>
            </a:extLst>
          </p:cNvPr>
          <p:cNvSpPr>
            <a:spLocks noGrp="1"/>
          </p:cNvSpPr>
          <p:nvPr/>
        </p:nvSpPr>
        <p:spPr>
          <a:xfrm>
            <a:off x="933450" y="4381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0A86B"/>
                </a:solidFill>
              </a:defRPr>
            </a:pPr>
            <a:r>
              <a:rPr sz="1425" b="1">
                <a:solidFill>
                  <a:srgbClr val="00A86B"/>
                </a:solidFill>
              </a:rPr>
              <a:t>4  PORTO — scale o rampe lunghe</a:t>
            </a:r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3474F32C-4DA5-435F-96E0-81BAC42829EE}"/>
              </a:ext>
            </a:extLst>
          </p:cNvPr>
          <p:cNvSpPr>
            <a:spLocks noGrp="1"/>
          </p:cNvSpPr>
          <p:nvPr/>
        </p:nvSpPr>
        <p:spPr>
          <a:xfrm>
            <a:off x="6953250" y="2038350"/>
            <a:ext cx="1809750" cy="285750"/>
          </a:xfrm>
          <a:prstGeom prst="roundRect">
            <a:avLst>
              <a:gd name="adj" fmla="val 20000"/>
            </a:avLst>
          </a:prstGeom>
          <a:solidFill>
            <a:srgbClr val="00A86B"/>
          </a:solidFill>
          <a:ln w="0">
            <a:solidFill>
              <a:srgbClr val="00A86B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OSSERVO · SCELGO</a:t>
            </a:r>
          </a:p>
        </p:txBody>
      </p:sp>
      <p:pic>
        <p:nvPicPr>
          <p:cNvPr id="48" name="Immagine 47"/>
          <p:cNvPicPr>
            <a:picLocks noChangeAspect="1"/>
          </p:cNvPicPr>
          <p:nvPr/>
        </p:nvPicPr>
        <p:blipFill>
          <a:blip r:embed="rId3"/>
          <a:srcRect l="6293" r="6293"/>
          <a:stretch>
            <a:fillRect/>
          </a:stretch>
        </p:blipFill>
        <p:spPr>
          <a:xfrm>
            <a:off x="6762750" y="1857375"/>
            <a:ext cx="4743450" cy="36195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74132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4F3F8E3-877C-47A8-BA63-9B9497349E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708E714-8929-453B-B80C-16C66CFA6261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616CF8C-9F41-4BE9-8E2F-D36E2D87FCA7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15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1E50EC0-8E69-40CF-AF86-2D63321BF09F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SEQUENZA COMPLETA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4B9B374-8357-4946-8BFB-89BAC75E01A2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Scendo, supero, risalgo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D165A92-11BF-45BA-8994-4CE4909EAE88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Ogni fase prepara la successiva: corpo e bici restano orientati verso l’uscita.</a:t>
            </a:r>
            <a:endParaRPr sz="145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76982B60-9D0C-452C-97F4-4C9D202B233D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oundRect">
            <a:avLst>
              <a:gd name="adj" fmla="val 13462"/>
            </a:avLst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2578B0ED-10A0-4771-906B-50D65C5B36E8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OGNI USCITA È GIÀ L’INGRESSO DEL GESTO SUCCESSIVO.</a:t>
            </a:r>
            <a:endParaRPr sz="1400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2EB0F8B9-8893-4138-89F3-70E2DB019F9A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5810250" cy="3619500"/>
          </a:xfrm>
          <a:prstGeom prst="roundRect">
            <a:avLst>
              <a:gd name="adj" fmla="val 2105"/>
            </a:avLst>
          </a:prstGeom>
          <a:noFill/>
          <a:ln w="11430">
            <a:solidFill>
              <a:srgbClr val="D7E4EA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14A29DD-299A-48AA-98B1-2C1302C69345}"/>
              </a:ext>
            </a:extLst>
          </p:cNvPr>
          <p:cNvSpPr>
            <a:spLocks noGrp="1"/>
          </p:cNvSpPr>
          <p:nvPr/>
        </p:nvSpPr>
        <p:spPr>
          <a:xfrm>
            <a:off x="933450" y="2095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1  SCENDO — punto deciso, piede avanti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49A2FF85-61BF-4754-B0EC-72D848575553}"/>
              </a:ext>
            </a:extLst>
          </p:cNvPr>
          <p:cNvSpPr>
            <a:spLocks noGrp="1"/>
          </p:cNvSpPr>
          <p:nvPr/>
        </p:nvSpPr>
        <p:spPr>
          <a:xfrm>
            <a:off x="933450" y="2857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2  CONTROLLO — bici vicina, presa stabile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89CB6406-AA47-4F43-8FBC-6A9FCC89A845}"/>
              </a:ext>
            </a:extLst>
          </p:cNvPr>
          <p:cNvSpPr>
            <a:spLocks noGrp="1"/>
          </p:cNvSpPr>
          <p:nvPr/>
        </p:nvSpPr>
        <p:spPr>
          <a:xfrm>
            <a:off x="933450" y="3619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3  SUPERO — passo libero, sguardo all’uscita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AA980C6B-5EF3-49EA-A01C-2A55CDEFB57B}"/>
              </a:ext>
            </a:extLst>
          </p:cNvPr>
          <p:cNvSpPr>
            <a:spLocks noGrp="1"/>
          </p:cNvSpPr>
          <p:nvPr/>
        </p:nvSpPr>
        <p:spPr>
          <a:xfrm>
            <a:off x="933450" y="4381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0A86B"/>
                </a:solidFill>
              </a:defRPr>
            </a:pPr>
            <a:r>
              <a:rPr sz="1425" b="1">
                <a:solidFill>
                  <a:srgbClr val="00A86B"/>
                </a:solidFill>
              </a:rPr>
              <a:t>4  RISALGO — bacino avanti, pedale trovato</a:t>
            </a:r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3474F32C-4DA5-435F-96E0-81BAC42829EE}"/>
              </a:ext>
            </a:extLst>
          </p:cNvPr>
          <p:cNvSpPr>
            <a:spLocks noGrp="1"/>
          </p:cNvSpPr>
          <p:nvPr/>
        </p:nvSpPr>
        <p:spPr>
          <a:xfrm>
            <a:off x="6953250" y="2038350"/>
            <a:ext cx="1809750" cy="285750"/>
          </a:xfrm>
          <a:prstGeom prst="roundRect">
            <a:avLst>
              <a:gd name="adj" fmla="val 20000"/>
            </a:avLst>
          </a:prstGeom>
          <a:solidFill>
            <a:srgbClr val="00A86B"/>
          </a:solidFill>
          <a:ln w="0">
            <a:solidFill>
              <a:srgbClr val="00A86B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SCENDO · SUPERO · RISALGO</a:t>
            </a:r>
          </a:p>
        </p:txBody>
      </p:sp>
      <p:pic>
        <p:nvPicPr>
          <p:cNvPr id="48" name="Immagine 47"/>
          <p:cNvPicPr>
            <a:picLocks noChangeAspect="1"/>
          </p:cNvPicPr>
          <p:nvPr/>
        </p:nvPicPr>
        <p:blipFill>
          <a:blip r:embed="rId3"/>
          <a:srcRect l="6435" r="6435"/>
          <a:stretch>
            <a:fillRect/>
          </a:stretch>
        </p:blipFill>
        <p:spPr>
          <a:xfrm>
            <a:off x="6762750" y="1857375"/>
            <a:ext cx="4743450" cy="36195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74132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4F3F8E3-877C-47A8-BA63-9B9497349E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708E714-8929-453B-B80C-16C66CFA6261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616CF8C-9F41-4BE9-8E2F-D36E2D87FCA7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16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1E50EC0-8E69-40CF-AF86-2D63321BF09F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CORREZIONE DEL GESTO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4B9B374-8357-4946-8BFB-89BAC75E01A2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Un segnale, una correzione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D165A92-11BF-45BA-8994-4CE4909EAE88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Osserva ciò che accade e correggi un solo dettaglio per ogni prova.</a:t>
            </a:r>
            <a:endParaRPr sz="145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76982B60-9D0C-452C-97F4-4C9D202B233D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oundRect">
            <a:avLst>
              <a:gd name="adj" fmla="val 13462"/>
            </a:avLst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2578B0ED-10A0-4771-906B-50D65C5B36E8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NOMINA IL SEGNALE VISIBILE E LA CORREZIONE CONCRETA.</a:t>
            </a:r>
            <a:endParaRPr sz="1400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2EB0F8B9-8893-4138-89F3-70E2DB019F9A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5810250" cy="3619500"/>
          </a:xfrm>
          <a:prstGeom prst="roundRect">
            <a:avLst>
              <a:gd name="adj" fmla="val 2105"/>
            </a:avLst>
          </a:prstGeom>
          <a:noFill/>
          <a:ln w="11430">
            <a:solidFill>
              <a:srgbClr val="D7E4EA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14A29DD-299A-48AA-98B1-2C1302C69345}"/>
              </a:ext>
            </a:extLst>
          </p:cNvPr>
          <p:cNvSpPr>
            <a:spLocks noGrp="1"/>
          </p:cNvSpPr>
          <p:nvPr/>
        </p:nvSpPr>
        <p:spPr>
          <a:xfrm>
            <a:off x="933450" y="2095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1  TARDI — anticipa il riferimento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49A2FF85-61BF-4754-B0EC-72D848575553}"/>
              </a:ext>
            </a:extLst>
          </p:cNvPr>
          <p:cNvSpPr>
            <a:spLocks noGrp="1"/>
          </p:cNvSpPr>
          <p:nvPr/>
        </p:nvSpPr>
        <p:spPr>
          <a:xfrm>
            <a:off x="933450" y="2857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2  FERMO — mantieni la corsa continua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89CB6406-AA47-4F43-8FBC-6A9FCC89A845}"/>
              </a:ext>
            </a:extLst>
          </p:cNvPr>
          <p:cNvSpPr>
            <a:spLocks noGrp="1"/>
          </p:cNvSpPr>
          <p:nvPr/>
        </p:nvSpPr>
        <p:spPr>
          <a:xfrm>
            <a:off x="933450" y="3619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3  SGUARDO BASSO — cerca l’uscita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AA980C6B-5EF3-49EA-A01C-2A55CDEFB57B}"/>
              </a:ext>
            </a:extLst>
          </p:cNvPr>
          <p:cNvSpPr>
            <a:spLocks noGrp="1"/>
          </p:cNvSpPr>
          <p:nvPr/>
        </p:nvSpPr>
        <p:spPr>
          <a:xfrm>
            <a:off x="933450" y="4381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0A86B"/>
                </a:solidFill>
              </a:defRPr>
            </a:pPr>
            <a:r>
              <a:rPr sz="1425" b="1">
                <a:solidFill>
                  <a:srgbClr val="00A86B"/>
                </a:solidFill>
              </a:rPr>
              <a:t>4  RIMBALZO — accompagna il bacino</a:t>
            </a:r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3474F32C-4DA5-435F-96E0-81BAC42829EE}"/>
              </a:ext>
            </a:extLst>
          </p:cNvPr>
          <p:cNvSpPr>
            <a:spLocks noGrp="1"/>
          </p:cNvSpPr>
          <p:nvPr/>
        </p:nvSpPr>
        <p:spPr>
          <a:xfrm>
            <a:off x="6953250" y="2038350"/>
            <a:ext cx="1809750" cy="285750"/>
          </a:xfrm>
          <a:prstGeom prst="roundRect">
            <a:avLst>
              <a:gd name="adj" fmla="val 20000"/>
            </a:avLst>
          </a:prstGeom>
          <a:solidFill>
            <a:srgbClr val="00A86B"/>
          </a:solidFill>
          <a:ln w="0">
            <a:solidFill>
              <a:srgbClr val="00A86B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VEDO · CORREGGO</a:t>
            </a:r>
          </a:p>
        </p:txBody>
      </p:sp>
      <p:pic>
        <p:nvPicPr>
          <p:cNvPr id="48" name="Immagine 47"/>
          <p:cNvPicPr>
            <a:picLocks noChangeAspect="1"/>
          </p:cNvPicPr>
          <p:nvPr/>
        </p:nvPicPr>
        <p:blipFill>
          <a:blip r:embed="rId3"/>
          <a:srcRect t="7391" b="7391"/>
          <a:stretch>
            <a:fillRect/>
          </a:stretch>
        </p:blipFill>
        <p:spPr>
          <a:xfrm>
            <a:off x="6762750" y="1857375"/>
            <a:ext cx="4743450" cy="36195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74132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4F3F8E3-877C-47A8-BA63-9B9497349E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708E714-8929-453B-B80C-16C66CFA6261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616CF8C-9F41-4BE9-8E2F-D36E2D87FCA7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17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1E50EC0-8E69-40CF-AF86-2D63321BF09F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TEMPO DEL SETTORE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4B9B374-8357-4946-8BFB-89BAC75E01A2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Prima, durante, dopo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D165A92-11BF-45BA-8994-4CE4909EAE88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Il gesto comincia prima dell’ostacolo e finisce quando la pedalata torna efficace.</a:t>
            </a:r>
            <a:endParaRPr sz="145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76982B60-9D0C-452C-97F4-4C9D202B233D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oundRect">
            <a:avLst>
              <a:gd name="adj" fmla="val 13462"/>
            </a:avLst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2578B0ED-10A0-4771-906B-50D65C5B36E8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IL TEMPO SI GUADAGNA NELLA CONTINUITÀ, NON SALTANDO PIÙ IN ALTO.</a:t>
            </a:r>
            <a:endParaRPr sz="1400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2EB0F8B9-8893-4138-89F3-70E2DB019F9A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5810250" cy="3619500"/>
          </a:xfrm>
          <a:prstGeom prst="roundRect">
            <a:avLst>
              <a:gd name="adj" fmla="val 2105"/>
            </a:avLst>
          </a:prstGeom>
          <a:noFill/>
          <a:ln w="11430">
            <a:solidFill>
              <a:srgbClr val="D7E4EA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14A29DD-299A-48AA-98B1-2C1302C69345}"/>
              </a:ext>
            </a:extLst>
          </p:cNvPr>
          <p:cNvSpPr>
            <a:spLocks noGrp="1"/>
          </p:cNvSpPr>
          <p:nvPr/>
        </p:nvSpPr>
        <p:spPr>
          <a:xfrm>
            <a:off x="933450" y="2095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1  PRIMA — decidi punto, presa e linea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49A2FF85-61BF-4754-B0EC-72D848575553}"/>
              </a:ext>
            </a:extLst>
          </p:cNvPr>
          <p:cNvSpPr>
            <a:spLocks noGrp="1"/>
          </p:cNvSpPr>
          <p:nvPr/>
        </p:nvSpPr>
        <p:spPr>
          <a:xfrm>
            <a:off x="933450" y="2857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2  DURANTE — bici vicina, piedi liberi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89CB6406-AA47-4F43-8FBC-6A9FCC89A845}"/>
              </a:ext>
            </a:extLst>
          </p:cNvPr>
          <p:cNvSpPr>
            <a:spLocks noGrp="1"/>
          </p:cNvSpPr>
          <p:nvPr/>
        </p:nvSpPr>
        <p:spPr>
          <a:xfrm>
            <a:off x="933450" y="3619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3  DOPO — riallinea la bici all’uscita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AA980C6B-5EF3-49EA-A01C-2A55CDEFB57B}"/>
              </a:ext>
            </a:extLst>
          </p:cNvPr>
          <p:cNvSpPr>
            <a:spLocks noGrp="1"/>
          </p:cNvSpPr>
          <p:nvPr/>
        </p:nvSpPr>
        <p:spPr>
          <a:xfrm>
            <a:off x="933450" y="4381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0A86B"/>
                </a:solidFill>
              </a:defRPr>
            </a:pPr>
            <a:r>
              <a:rPr sz="1425" b="1">
                <a:solidFill>
                  <a:srgbClr val="00A86B"/>
                </a:solidFill>
              </a:rPr>
              <a:t>4  RILANCIA — rapporto pronto, occhi avanti</a:t>
            </a:r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3474F32C-4DA5-435F-96E0-81BAC42829EE}"/>
              </a:ext>
            </a:extLst>
          </p:cNvPr>
          <p:cNvSpPr>
            <a:spLocks noGrp="1"/>
          </p:cNvSpPr>
          <p:nvPr/>
        </p:nvSpPr>
        <p:spPr>
          <a:xfrm>
            <a:off x="6953250" y="2038350"/>
            <a:ext cx="1809750" cy="285750"/>
          </a:xfrm>
          <a:prstGeom prst="roundRect">
            <a:avLst>
              <a:gd name="adj" fmla="val 20000"/>
            </a:avLst>
          </a:prstGeom>
          <a:solidFill>
            <a:srgbClr val="00A86B"/>
          </a:solidFill>
          <a:ln w="0">
            <a:solidFill>
              <a:srgbClr val="00A86B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PRIMA · DURANTE · DOPO</a:t>
            </a:r>
          </a:p>
        </p:txBody>
      </p:sp>
      <p:pic>
        <p:nvPicPr>
          <p:cNvPr id="48" name="Immagine 47"/>
          <p:cNvPicPr>
            <a:picLocks noChangeAspect="1"/>
          </p:cNvPicPr>
          <p:nvPr/>
        </p:nvPicPr>
        <p:blipFill>
          <a:blip r:embed="rId3"/>
          <a:srcRect l="5872" r="5872"/>
          <a:stretch>
            <a:fillRect/>
          </a:stretch>
        </p:blipFill>
        <p:spPr>
          <a:xfrm>
            <a:off x="6762750" y="1857375"/>
            <a:ext cx="4743450" cy="36195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74132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4F3F8E3-877C-47A8-BA63-9B9497349E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708E714-8929-453B-B80C-16C66CFA6261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616CF8C-9F41-4BE9-8E2F-D36E2D87FCA7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18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1E50EC0-8E69-40CF-AF86-2D63321BF09F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SGUARDO E RITMO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4B9B374-8357-4946-8BFB-89BAC75E01A2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Guarda l’uscita, senti gli appoggi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D165A92-11BF-45BA-8994-4CE4909EAE88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Gli occhi preparano la linea; mani e piedi confermano aderenza e stabilità.</a:t>
            </a:r>
            <a:endParaRPr sz="145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76982B60-9D0C-452C-97F4-4C9D202B233D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oundRect">
            <a:avLst>
              <a:gd name="adj" fmla="val 13462"/>
            </a:avLst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2578B0ED-10A0-4771-906B-50D65C5B36E8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 FISSI RUOTA O OSTACOLO, LA DECISIONE SUCCESSIVA ARRIVA TARDI.</a:t>
            </a:r>
            <a:endParaRPr sz="1400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2EB0F8B9-8893-4138-89F3-70E2DB019F9A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5810250" cy="3619500"/>
          </a:xfrm>
          <a:prstGeom prst="roundRect">
            <a:avLst>
              <a:gd name="adj" fmla="val 2105"/>
            </a:avLst>
          </a:prstGeom>
          <a:noFill/>
          <a:ln w="11430">
            <a:solidFill>
              <a:srgbClr val="D7E4EA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14A29DD-299A-48AA-98B1-2C1302C69345}"/>
              </a:ext>
            </a:extLst>
          </p:cNvPr>
          <p:cNvSpPr>
            <a:spLocks noGrp="1"/>
          </p:cNvSpPr>
          <p:nvPr/>
        </p:nvSpPr>
        <p:spPr>
          <a:xfrm>
            <a:off x="933450" y="2095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1  ORA — senti ruote, terreno e appoggi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49A2FF85-61BF-4754-B0EC-72D848575553}"/>
              </a:ext>
            </a:extLst>
          </p:cNvPr>
          <p:cNvSpPr>
            <a:spLocks noGrp="1"/>
          </p:cNvSpPr>
          <p:nvPr/>
        </p:nvSpPr>
        <p:spPr>
          <a:xfrm>
            <a:off x="933450" y="2857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2  PROSSIMO — guarda uscita o ostacolo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89CB6406-AA47-4F43-8FBC-6A9FCC89A845}"/>
              </a:ext>
            </a:extLst>
          </p:cNvPr>
          <p:cNvSpPr>
            <a:spLocks noGrp="1"/>
          </p:cNvSpPr>
          <p:nvPr/>
        </p:nvSpPr>
        <p:spPr>
          <a:xfrm>
            <a:off x="933450" y="3619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3  DOPO — prepara presa e rapporto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AA980C6B-5EF3-49EA-A01C-2A55CDEFB57B}"/>
              </a:ext>
            </a:extLst>
          </p:cNvPr>
          <p:cNvSpPr>
            <a:spLocks noGrp="1"/>
          </p:cNvSpPr>
          <p:nvPr/>
        </p:nvSpPr>
        <p:spPr>
          <a:xfrm>
            <a:off x="933450" y="4381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0A86B"/>
                </a:solidFill>
              </a:defRPr>
            </a:pPr>
            <a:r>
              <a:rPr sz="1425" b="1">
                <a:solidFill>
                  <a:srgbClr val="00A86B"/>
                </a:solidFill>
              </a:rPr>
              <a:t>4  TRAFFICO — lascia spazio agli altri</a:t>
            </a:r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3474F32C-4DA5-435F-96E0-81BAC42829EE}"/>
              </a:ext>
            </a:extLst>
          </p:cNvPr>
          <p:cNvSpPr>
            <a:spLocks noGrp="1"/>
          </p:cNvSpPr>
          <p:nvPr/>
        </p:nvSpPr>
        <p:spPr>
          <a:xfrm>
            <a:off x="6953250" y="2038350"/>
            <a:ext cx="1809750" cy="285750"/>
          </a:xfrm>
          <a:prstGeom prst="roundRect">
            <a:avLst>
              <a:gd name="adj" fmla="val 20000"/>
            </a:avLst>
          </a:prstGeom>
          <a:solidFill>
            <a:srgbClr val="00A86B"/>
          </a:solidFill>
          <a:ln w="0">
            <a:solidFill>
              <a:srgbClr val="00A86B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SENTI · GUARDA</a:t>
            </a:r>
          </a:p>
        </p:txBody>
      </p:sp>
      <p:pic>
        <p:nvPicPr>
          <p:cNvPr id="48" name="Immagine 47"/>
          <p:cNvPicPr>
            <a:picLocks noChangeAspect="1"/>
          </p:cNvPicPr>
          <p:nvPr/>
        </p:nvPicPr>
        <p:blipFill>
          <a:blip r:embed="rId3"/>
          <a:srcRect l="7117" r="7117"/>
          <a:stretch>
            <a:fillRect/>
          </a:stretch>
        </p:blipFill>
        <p:spPr>
          <a:xfrm>
            <a:off x="6762750" y="1857375"/>
            <a:ext cx="4743450" cy="36195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74132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4F3F8E3-877C-47A8-BA63-9B9497349E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708E714-8929-453B-B80C-16C66CFA6261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616CF8C-9F41-4BE9-8E2F-D36E2D87FCA7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19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1E50EC0-8E69-40CF-AF86-2D63321BF09F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COLLEGARE I GESTI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4B9B374-8357-4946-8BFB-89BAC75E01A2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Ogni uscita prepara il gesto dopo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D165A92-11BF-45BA-8994-4CE4909EAE88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Curva, ostacolo, risalita e rilancio formano una sola sequenza.</a:t>
            </a:r>
            <a:endParaRPr sz="145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76982B60-9D0C-452C-97F4-4C9D202B233D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oundRect">
            <a:avLst>
              <a:gd name="adj" fmla="val 13462"/>
            </a:avLst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2578B0ED-10A0-4771-906B-50D65C5B36E8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NESSUNO STOP E NESSUNA CORREZIONE EXTRA: LA CATENA RESTA FLUIDA.</a:t>
            </a:r>
            <a:endParaRPr sz="1400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2EB0F8B9-8893-4138-89F3-70E2DB019F9A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5810250" cy="3619500"/>
          </a:xfrm>
          <a:prstGeom prst="roundRect">
            <a:avLst>
              <a:gd name="adj" fmla="val 2105"/>
            </a:avLst>
          </a:prstGeom>
          <a:noFill/>
          <a:ln w="11430">
            <a:solidFill>
              <a:srgbClr val="D7E4EA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14A29DD-299A-48AA-98B1-2C1302C69345}"/>
              </a:ext>
            </a:extLst>
          </p:cNvPr>
          <p:cNvSpPr>
            <a:spLocks noGrp="1"/>
          </p:cNvSpPr>
          <p:nvPr/>
        </p:nvSpPr>
        <p:spPr>
          <a:xfrm>
            <a:off x="933450" y="2095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1  CURVA — esci già orientato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49A2FF85-61BF-4754-B0EC-72D848575553}"/>
              </a:ext>
            </a:extLst>
          </p:cNvPr>
          <p:cNvSpPr>
            <a:spLocks noGrp="1"/>
          </p:cNvSpPr>
          <p:nvPr/>
        </p:nvSpPr>
        <p:spPr>
          <a:xfrm>
            <a:off x="933450" y="2857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2  OSTACOLO — scegli la presa prima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89CB6406-AA47-4F43-8FBC-6A9FCC89A845}"/>
              </a:ext>
            </a:extLst>
          </p:cNvPr>
          <p:cNvSpPr>
            <a:spLocks noGrp="1"/>
          </p:cNvSpPr>
          <p:nvPr/>
        </p:nvSpPr>
        <p:spPr>
          <a:xfrm>
            <a:off x="933450" y="3619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3  RISALITA — mantieni la corsa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AA980C6B-5EF3-49EA-A01C-2A55CDEFB57B}"/>
              </a:ext>
            </a:extLst>
          </p:cNvPr>
          <p:cNvSpPr>
            <a:spLocks noGrp="1"/>
          </p:cNvSpPr>
          <p:nvPr/>
        </p:nvSpPr>
        <p:spPr>
          <a:xfrm>
            <a:off x="933450" y="4381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0A86B"/>
                </a:solidFill>
              </a:defRPr>
            </a:pPr>
            <a:r>
              <a:rPr sz="1425" b="1">
                <a:solidFill>
                  <a:srgbClr val="00A86B"/>
                </a:solidFill>
              </a:rPr>
              <a:t>4  RILANCIO — trova il pedale, guarda avanti</a:t>
            </a:r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3474F32C-4DA5-435F-96E0-81BAC42829EE}"/>
              </a:ext>
            </a:extLst>
          </p:cNvPr>
          <p:cNvSpPr>
            <a:spLocks noGrp="1"/>
          </p:cNvSpPr>
          <p:nvPr/>
        </p:nvSpPr>
        <p:spPr>
          <a:xfrm>
            <a:off x="6953250" y="2038350"/>
            <a:ext cx="1809750" cy="285750"/>
          </a:xfrm>
          <a:prstGeom prst="roundRect">
            <a:avLst>
              <a:gd name="adj" fmla="val 20000"/>
            </a:avLst>
          </a:prstGeom>
          <a:solidFill>
            <a:srgbClr val="00A86B"/>
          </a:solidFill>
          <a:ln w="0">
            <a:solidFill>
              <a:srgbClr val="00A86B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UNA SOLA LINEA</a:t>
            </a:r>
          </a:p>
        </p:txBody>
      </p:sp>
      <p:pic>
        <p:nvPicPr>
          <p:cNvPr id="48" name="Immagine 47"/>
          <p:cNvPicPr>
            <a:picLocks noChangeAspect="1"/>
          </p:cNvPicPr>
          <p:nvPr/>
        </p:nvPicPr>
        <p:blipFill>
          <a:blip r:embed="rId3"/>
          <a:srcRect l="13174" r="13174"/>
          <a:stretch>
            <a:fillRect/>
          </a:stretch>
        </p:blipFill>
        <p:spPr>
          <a:xfrm>
            <a:off x="6762750" y="1857375"/>
            <a:ext cx="4743450" cy="36195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74132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4F3F8E3-877C-47A8-BA63-9B9497349E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708E714-8929-453B-B80C-16C66CFA6261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616CF8C-9F41-4BE9-8E2F-D36E2D87FCA7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20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1E50EC0-8E69-40CF-AF86-2D63321BF09F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PROGRESSIONE DELL’ESERCIZIO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4B9B374-8357-4946-8BFB-89BAC75E01A2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Aumenta un solo fattore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D165A92-11BF-45BA-8994-4CE4909EAE88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Passa al livello dopo soltanto quando il gesto resta pulito e controllato.</a:t>
            </a:r>
            <a:endParaRPr sz="145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76982B60-9D0C-452C-97F4-4C9D202B233D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oundRect">
            <a:avLst>
              <a:gd name="adj" fmla="val 13462"/>
            </a:avLst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2578B0ED-10A0-4771-906B-50D65C5B36E8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 PERDI PRECISIONE, TORNA AL LIVELLO IN CUI RIESCI A CORREGGERE.</a:t>
            </a:r>
            <a:endParaRPr sz="1400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2EB0F8B9-8893-4138-89F3-70E2DB019F9A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5810250" cy="3619500"/>
          </a:xfrm>
          <a:prstGeom prst="roundRect">
            <a:avLst>
              <a:gd name="adj" fmla="val 2105"/>
            </a:avLst>
          </a:prstGeom>
          <a:noFill/>
          <a:ln w="11430">
            <a:solidFill>
              <a:srgbClr val="D7E4EA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14A29DD-299A-48AA-98B1-2C1302C69345}"/>
              </a:ext>
            </a:extLst>
          </p:cNvPr>
          <p:cNvSpPr>
            <a:spLocks noGrp="1"/>
          </p:cNvSpPr>
          <p:nvPr/>
        </p:nvSpPr>
        <p:spPr>
          <a:xfrm>
            <a:off x="933450" y="2095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1  AL PASSO — ordine dei movimenti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49A2FF85-61BF-4754-B0EC-72D848575553}"/>
              </a:ext>
            </a:extLst>
          </p:cNvPr>
          <p:cNvSpPr>
            <a:spLocks noGrp="1"/>
          </p:cNvSpPr>
          <p:nvPr/>
        </p:nvSpPr>
        <p:spPr>
          <a:xfrm>
            <a:off x="933450" y="2857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2  VELOCITÀ MEDIA — continuità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89CB6406-AA47-4F43-8FBC-6A9FCC89A845}"/>
              </a:ext>
            </a:extLst>
          </p:cNvPr>
          <p:cNvSpPr>
            <a:spLocks noGrp="1"/>
          </p:cNvSpPr>
          <p:nvPr/>
        </p:nvSpPr>
        <p:spPr>
          <a:xfrm>
            <a:off x="933450" y="3619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3  RITMO GARA — adattamento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AA980C6B-5EF3-49EA-A01C-2A55CDEFB57B}"/>
              </a:ext>
            </a:extLst>
          </p:cNvPr>
          <p:cNvSpPr>
            <a:spLocks noGrp="1"/>
          </p:cNvSpPr>
          <p:nvPr/>
        </p:nvSpPr>
        <p:spPr>
          <a:xfrm>
            <a:off x="933450" y="4381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0A86B"/>
                </a:solidFill>
              </a:defRPr>
            </a:pPr>
            <a:r>
              <a:rPr sz="1425" b="1">
                <a:solidFill>
                  <a:srgbClr val="00A86B"/>
                </a:solidFill>
              </a:rPr>
              <a:t>4  DOPO SFORZO — tenuta tecnica</a:t>
            </a:r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3474F32C-4DA5-435F-96E0-81BAC42829EE}"/>
              </a:ext>
            </a:extLst>
          </p:cNvPr>
          <p:cNvSpPr>
            <a:spLocks noGrp="1"/>
          </p:cNvSpPr>
          <p:nvPr/>
        </p:nvSpPr>
        <p:spPr>
          <a:xfrm>
            <a:off x="6953250" y="2038350"/>
            <a:ext cx="1809750" cy="285750"/>
          </a:xfrm>
          <a:prstGeom prst="roundRect">
            <a:avLst>
              <a:gd name="adj" fmla="val 20000"/>
            </a:avLst>
          </a:prstGeom>
          <a:solidFill>
            <a:srgbClr val="00A86B"/>
          </a:solidFill>
          <a:ln w="0">
            <a:solidFill>
              <a:srgbClr val="00A86B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UN FATTORE ALLA VOLTA</a:t>
            </a:r>
          </a:p>
        </p:txBody>
      </p:sp>
      <p:pic>
        <p:nvPicPr>
          <p:cNvPr id="48" name="Immagine 47"/>
          <p:cNvPicPr>
            <a:picLocks noChangeAspect="1"/>
          </p:cNvPicPr>
          <p:nvPr/>
        </p:nvPicPr>
        <p:blipFill>
          <a:blip r:embed="rId3"/>
          <a:srcRect l="6294" r="6294"/>
          <a:stretch>
            <a:fillRect/>
          </a:stretch>
        </p:blipFill>
        <p:spPr>
          <a:xfrm>
            <a:off x="6762750" y="1857375"/>
            <a:ext cx="4743450" cy="36195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74132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4F3F8E3-877C-47A8-BA63-9B9497349E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708E714-8929-453B-B80C-16C66CFA6261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616CF8C-9F41-4BE9-8E2F-D36E2D87FCA7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21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1E50EC0-8E69-40CF-AF86-2D63321BF09F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STOP DI SICUREZZA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4B9B374-8357-4946-8BFB-89BAC75E01A2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Rallenta, controlla, decidi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D165A92-11BF-45BA-8994-4CE4909EAE88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Fermarsi è una scelta tecnica quando corpo, bici o terreno non sono affidabili.</a:t>
            </a:r>
            <a:endParaRPr sz="145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76982B60-9D0C-452C-97F4-4C9D202B233D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oundRect">
            <a:avLst>
              <a:gd name="adj" fmla="val 13462"/>
            </a:avLst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2578B0ED-10A0-4771-906B-50D65C5B36E8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LA FATICA È UN TEST, NON UN OBBLIGO: NESSUN RISCHIO PER FINIRE LA PROVA.</a:t>
            </a:r>
            <a:endParaRPr sz="1400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2EB0F8B9-8893-4138-89F3-70E2DB019F9A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5810250" cy="3619500"/>
          </a:xfrm>
          <a:prstGeom prst="roundRect">
            <a:avLst>
              <a:gd name="adj" fmla="val 2105"/>
            </a:avLst>
          </a:prstGeom>
          <a:noFill/>
          <a:ln w="11430">
            <a:solidFill>
              <a:srgbClr val="D7E4EA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14A29DD-299A-48AA-98B1-2C1302C69345}"/>
              </a:ext>
            </a:extLst>
          </p:cNvPr>
          <p:cNvSpPr>
            <a:spLocks noGrp="1"/>
          </p:cNvSpPr>
          <p:nvPr/>
        </p:nvSpPr>
        <p:spPr>
          <a:xfrm>
            <a:off x="933450" y="2095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1  DOLORE O TRAUMA — prova terminata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49A2FF85-61BF-4754-B0EC-72D848575553}"/>
              </a:ext>
            </a:extLst>
          </p:cNvPr>
          <p:cNvSpPr>
            <a:spLocks noGrp="1"/>
          </p:cNvSpPr>
          <p:nvPr/>
        </p:nvSpPr>
        <p:spPr>
          <a:xfrm>
            <a:off x="933450" y="2857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2  BICI NON SICURA — avvisa il tecnico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89CB6406-AA47-4F43-8FBC-6A9FCC89A845}"/>
              </a:ext>
            </a:extLst>
          </p:cNvPr>
          <p:cNvSpPr>
            <a:spLocks noGrp="1"/>
          </p:cNvSpPr>
          <p:nvPr/>
        </p:nvSpPr>
        <p:spPr>
          <a:xfrm>
            <a:off x="933450" y="3619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3  LINEA OCCUPATA — esci in modo prevedibile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AA980C6B-5EF3-49EA-A01C-2A55CDEFB57B}"/>
              </a:ext>
            </a:extLst>
          </p:cNvPr>
          <p:cNvSpPr>
            <a:spLocks noGrp="1"/>
          </p:cNvSpPr>
          <p:nvPr/>
        </p:nvSpPr>
        <p:spPr>
          <a:xfrm>
            <a:off x="933450" y="4381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0A86B"/>
                </a:solidFill>
              </a:defRPr>
            </a:pPr>
            <a:r>
              <a:rPr sz="1425" b="1">
                <a:solidFill>
                  <a:srgbClr val="00A86B"/>
                </a:solidFill>
              </a:rPr>
              <a:t>4  GESTO CONFUSO — torna alla versione facile</a:t>
            </a:r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3474F32C-4DA5-435F-96E0-81BAC42829EE}"/>
              </a:ext>
            </a:extLst>
          </p:cNvPr>
          <p:cNvSpPr>
            <a:spLocks noGrp="1"/>
          </p:cNvSpPr>
          <p:nvPr/>
        </p:nvSpPr>
        <p:spPr>
          <a:xfrm>
            <a:off x="6953250" y="2038350"/>
            <a:ext cx="1809750" cy="285750"/>
          </a:xfrm>
          <a:prstGeom prst="roundRect">
            <a:avLst>
              <a:gd name="adj" fmla="val 20000"/>
            </a:avLst>
          </a:prstGeom>
          <a:solidFill>
            <a:srgbClr val="00A86B"/>
          </a:solidFill>
          <a:ln w="0">
            <a:solidFill>
              <a:srgbClr val="00A86B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CONTROLLO PRIMA</a:t>
            </a:r>
          </a:p>
        </p:txBody>
      </p:sp>
      <p:pic>
        <p:nvPicPr>
          <p:cNvPr id="48" name="Immagine 47"/>
          <p:cNvPicPr>
            <a:picLocks noChangeAspect="1"/>
          </p:cNvPicPr>
          <p:nvPr/>
        </p:nvPicPr>
        <p:blipFill>
          <a:blip r:embed="rId3"/>
          <a:srcRect l="6316" r="6316"/>
          <a:stretch>
            <a:fillRect/>
          </a:stretch>
        </p:blipFill>
        <p:spPr>
          <a:xfrm>
            <a:off x="6762750" y="1857375"/>
            <a:ext cx="4743450" cy="36195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74132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75E8EE2-4050-4722-BB7F-2F6ABA4EBB9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CB2AAF3-153B-4FB4-BAC4-8B54B6F6DA3C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AFCDE20-33EC-4803-AB55-9D2629138940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22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8C8DA65-C507-4CBF-812B-D56C1715DCD6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GIOVEDÌ 3 SETTEMBRE · CASTROCARO TERME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ECF2F81A-209D-4FB9-A9DA-2BD1689B88DA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Cosa porto sul campo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3E6D273-DC12-4154-B2EA-91736D23B47A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Sorgara Bike Park · U.S. Forti e Liberi · 13:30–17:30. Si arriva organizzati come per una gara.</a:t>
            </a:r>
            <a:endParaRPr sz="145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711702E8-ED93-4CBE-9819-67F496C923A3}"/>
              </a:ext>
            </a:extLst>
          </p:cNvPr>
          <p:cNvSpPr>
            <a:spLocks noGrp="1"/>
          </p:cNvSpPr>
          <p:nvPr/>
        </p:nvSpPr>
        <p:spPr>
          <a:xfrm>
            <a:off x="685800" y="1920240"/>
            <a:ext cx="5193792" cy="3337560"/>
          </a:xfrm>
          <a:prstGeom prst="roundRect">
            <a:avLst>
              <a:gd name="adj" fmla="val 1644"/>
            </a:avLst>
          </a:prstGeom>
          <a:solidFill>
            <a:srgbClr val="F1F8F5"/>
          </a:solidFill>
          <a:ln w="12700">
            <a:solidFill>
              <a:srgbClr val="F1F8F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F7B41271-2155-421F-8113-5E4ACF916321}"/>
              </a:ext>
            </a:extLst>
          </p:cNvPr>
          <p:cNvSpPr>
            <a:spLocks noGrp="1"/>
          </p:cNvSpPr>
          <p:nvPr/>
        </p:nvSpPr>
        <p:spPr>
          <a:xfrm>
            <a:off x="886968" y="2048256"/>
            <a:ext cx="4791456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5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MATERIALE</a:t>
            </a:r>
            <a:endParaRPr sz="15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FB0ED413-03C9-45B4-B295-49CD9E4F229B}"/>
              </a:ext>
            </a:extLst>
          </p:cNvPr>
          <p:cNvSpPr>
            <a:spLocks noGrp="1"/>
          </p:cNvSpPr>
          <p:nvPr/>
        </p:nvSpPr>
        <p:spPr>
          <a:xfrm>
            <a:off x="886968" y="2340864"/>
            <a:ext cx="4791456" cy="2788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2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· bici da ciclocross efficiente e controllata</a:t>
            </a:r>
            <a:endParaRPr sz="1250"/>
          </a:p>
          <a:p>
            <a:pPr marL="0" indent="0">
              <a:buNone/>
            </a:pPr>
            <a:r>
              <a:rPr sz="12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· casco regolato correttamente</a:t>
            </a:r>
            <a:endParaRPr sz="1250"/>
          </a:p>
          <a:p>
            <a:pPr marL="0" indent="0">
              <a:buNone/>
            </a:pPr>
            <a:r>
              <a:rPr sz="12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· scarpe compatibili con pedali e tacchette, tutto già regolato e provato</a:t>
            </a:r>
            <a:endParaRPr sz="1250"/>
          </a:p>
          <a:p>
            <a:pPr marL="0" indent="0">
              <a:buNone/>
            </a:pPr>
            <a:r>
              <a:rPr sz="12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· puntali da fango e tacchetti di ricambio, con la chiave adatta</a:t>
            </a:r>
            <a:endParaRPr sz="1250"/>
          </a:p>
          <a:p>
            <a:pPr marL="0" indent="0">
              <a:buNone/>
            </a:pPr>
            <a:r>
              <a:rPr sz="12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· abbigliamento anche per la pioggia</a:t>
            </a:r>
            <a:endParaRPr sz="1250"/>
          </a:p>
          <a:p>
            <a:pPr marL="0" indent="0">
              <a:buNone/>
            </a:pPr>
            <a:r>
              <a:rPr sz="12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· cambio asciutto e asciugamano</a:t>
            </a:r>
            <a:endParaRPr sz="1250"/>
          </a:p>
          <a:p>
            <a:pPr marL="0" indent="0">
              <a:buNone/>
            </a:pPr>
            <a:r>
              <a:rPr sz="12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· acqua e alimenti per mezza giornata</a:t>
            </a:r>
            <a:endParaRPr sz="1250"/>
          </a:p>
          <a:p>
            <a:pPr marL="0" indent="0">
              <a:buNone/>
            </a:pPr>
            <a:r>
              <a:rPr sz="12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· scheda personale compilata</a:t>
            </a:r>
            <a:endParaRPr sz="125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710A0697-C0F1-4032-AAED-4DE4855277E5}"/>
              </a:ext>
            </a:extLst>
          </p:cNvPr>
          <p:cNvSpPr>
            <a:spLocks noGrp="1"/>
          </p:cNvSpPr>
          <p:nvPr/>
        </p:nvSpPr>
        <p:spPr>
          <a:xfrm>
            <a:off x="6309360" y="1920240"/>
            <a:ext cx="5193792" cy="3337560"/>
          </a:xfrm>
          <a:prstGeom prst="roundRect">
            <a:avLst>
              <a:gd name="adj" fmla="val 1644"/>
            </a:avLst>
          </a:prstGeom>
          <a:solidFill>
            <a:srgbClr val="E7F3EE"/>
          </a:solidFill>
          <a:ln w="12700">
            <a:solidFill>
              <a:srgbClr val="E7F3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8423E032-3115-44DE-82EF-5BE1581D5619}"/>
              </a:ext>
            </a:extLst>
          </p:cNvPr>
          <p:cNvSpPr>
            <a:spLocks noGrp="1"/>
          </p:cNvSpPr>
          <p:nvPr/>
        </p:nvSpPr>
        <p:spPr>
          <a:xfrm>
            <a:off x="6510528" y="2048256"/>
            <a:ext cx="4791456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500" b="1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TESTA</a:t>
            </a:r>
            <a:endParaRPr sz="15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26BFA797-30E3-4B8B-8041-3B7A1B620A55}"/>
              </a:ext>
            </a:extLst>
          </p:cNvPr>
          <p:cNvSpPr>
            <a:spLocks noGrp="1"/>
          </p:cNvSpPr>
          <p:nvPr/>
        </p:nvSpPr>
        <p:spPr>
          <a:xfrm>
            <a:off x="6510528" y="2340864"/>
            <a:ext cx="4791456" cy="2788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12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· un gesto scelto da scomporre e provare</a:t>
            </a:r>
            <a:endParaRPr sz="1250"/>
          </a:p>
          <a:p>
            <a:pPr marL="0" indent="0">
              <a:buNone/>
            </a:pPr>
            <a:r>
              <a:rPr sz="12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· un dubbio concreto da portare al tecnico</a:t>
            </a:r>
            <a:endParaRPr sz="1250"/>
          </a:p>
          <a:p>
            <a:pPr marL="0" indent="0">
              <a:buNone/>
            </a:pPr>
            <a:r>
              <a:rPr sz="12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· la disponibilità a provare a bassa velocità prima di accelerare</a:t>
            </a:r>
            <a:endParaRPr sz="1250"/>
          </a:p>
          <a:p>
            <a:pPr marL="0" indent="0">
              <a:buNone/>
            </a:pPr>
            <a:r>
              <a:rPr sz="12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· il coraggio di dire "questo non mi riesce"</a:t>
            </a:r>
            <a:endParaRPr sz="1250"/>
          </a:p>
          <a:p>
            <a:pPr marL="0" indent="0">
              <a:buNone/>
            </a:pPr>
            <a:r>
              <a:rPr sz="12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· attenzione ai compagni che stanno provando</a:t>
            </a:r>
            <a:endParaRPr sz="1250"/>
          </a:p>
          <a:p>
            <a:pPr marL="0" indent="0">
              <a:buNone/>
            </a:pPr>
            <a:r>
              <a:rPr sz="12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· rispetto per il campo e per chi lo mette a disposizione</a:t>
            </a:r>
            <a:endParaRPr sz="1250"/>
          </a:p>
        </p:txBody>
      </p:sp>
    </p:spTree>
    <p:extLst>
      <p:ext uri="{BB962C8B-B14F-4D97-AF65-F5344CB8AC3E}">
        <p14:creationId xmlns:p14="http://schemas.microsoft.com/office/powerpoint/2010/main" val="13738008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2EDF69E-8759-4ED0-B83A-E162A1FD1CA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D960FEE-A805-4F82-AC8B-3BF3C30D0DDD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99C2D76-6738-4C1E-9989-5F296C46F62F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23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BA7046A-43A4-4450-8B17-4BAFB66182C1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DOMANDE VELOCI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F88F0A1-DCEC-4988-8049-71AE50EF9D3E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Quale decisione prenderesti?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96C7383-9136-438D-B703-8E2A9F3D57C7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Rispondi e spiega il perché: una parola giusta senza motivo non basta.</a:t>
            </a:r>
            <a:endParaRPr sz="145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6A757621-E432-4C5F-8536-F53A35B6CA91}"/>
              </a:ext>
            </a:extLst>
          </p:cNvPr>
          <p:cNvSpPr>
            <a:spLocks noGrp="1"/>
          </p:cNvSpPr>
          <p:nvPr/>
        </p:nvSpPr>
        <p:spPr>
          <a:xfrm>
            <a:off x="685800" y="2057400"/>
            <a:ext cx="5193792" cy="731520"/>
          </a:xfrm>
          <a:prstGeom prst="roundRect">
            <a:avLst>
              <a:gd name="adj" fmla="val 7500"/>
            </a:avLst>
          </a:prstGeom>
          <a:solidFill>
            <a:srgbClr val="F1F8F5"/>
          </a:solidFill>
          <a:ln w="12700">
            <a:solidFill>
              <a:srgbClr val="F1F8F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539F2837-DA62-4E3A-8683-2497D0B35651}"/>
              </a:ext>
            </a:extLst>
          </p:cNvPr>
          <p:cNvSpPr>
            <a:spLocks noGrp="1"/>
          </p:cNvSpPr>
          <p:nvPr/>
        </p:nvSpPr>
        <p:spPr>
          <a:xfrm>
            <a:off x="905256" y="2258568"/>
            <a:ext cx="329184" cy="329184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E69BB78-E5A0-44D5-B7AA-453A00559535}"/>
              </a:ext>
            </a:extLst>
          </p:cNvPr>
          <p:cNvSpPr>
            <a:spLocks noGrp="1"/>
          </p:cNvSpPr>
          <p:nvPr/>
        </p:nvSpPr>
        <p:spPr>
          <a:xfrm>
            <a:off x="905256" y="2258568"/>
            <a:ext cx="329184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  <a:endParaRPr sz="12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6EBDD935-BD1A-450C-9EA5-03B2D129C988}"/>
              </a:ext>
            </a:extLst>
          </p:cNvPr>
          <p:cNvSpPr>
            <a:spLocks noGrp="1"/>
          </p:cNvSpPr>
          <p:nvPr/>
        </p:nvSpPr>
        <p:spPr>
          <a:xfrm>
            <a:off x="1362456" y="2057400"/>
            <a:ext cx="429768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Da dove nasce una buona risalita in sella?</a:t>
            </a:r>
            <a:endParaRPr sz="130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11FD990B-0D5B-4250-8B10-06E361BB97BB}"/>
              </a:ext>
            </a:extLst>
          </p:cNvPr>
          <p:cNvSpPr>
            <a:spLocks noGrp="1"/>
          </p:cNvSpPr>
          <p:nvPr/>
        </p:nvSpPr>
        <p:spPr>
          <a:xfrm>
            <a:off x="6309360" y="2057400"/>
            <a:ext cx="5193792" cy="731520"/>
          </a:xfrm>
          <a:prstGeom prst="roundRect">
            <a:avLst>
              <a:gd name="adj" fmla="val 7500"/>
            </a:avLst>
          </a:prstGeom>
          <a:solidFill>
            <a:srgbClr val="F1F8F5"/>
          </a:solidFill>
          <a:ln w="12700">
            <a:solidFill>
              <a:srgbClr val="F1F8F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6AA928A8-F5C4-4DC7-9990-4DC79904E654}"/>
              </a:ext>
            </a:extLst>
          </p:cNvPr>
          <p:cNvSpPr>
            <a:spLocks noGrp="1"/>
          </p:cNvSpPr>
          <p:nvPr/>
        </p:nvSpPr>
        <p:spPr>
          <a:xfrm>
            <a:off x="6528816" y="2258568"/>
            <a:ext cx="329184" cy="329184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306524D5-4BE3-43F8-AC66-0AB97F0576A8}"/>
              </a:ext>
            </a:extLst>
          </p:cNvPr>
          <p:cNvSpPr>
            <a:spLocks noGrp="1"/>
          </p:cNvSpPr>
          <p:nvPr/>
        </p:nvSpPr>
        <p:spPr>
          <a:xfrm>
            <a:off x="6528816" y="2258568"/>
            <a:ext cx="329184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endParaRPr sz="120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E121B2D8-BC99-407E-A46F-F30492434C8E}"/>
              </a:ext>
            </a:extLst>
          </p:cNvPr>
          <p:cNvSpPr>
            <a:spLocks noGrp="1"/>
          </p:cNvSpPr>
          <p:nvPr/>
        </p:nvSpPr>
        <p:spPr>
          <a:xfrm>
            <a:off x="6986016" y="2057400"/>
            <a:ext cx="429768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Dove guardi mentre superi le tavole?</a:t>
            </a:r>
            <a:endParaRPr sz="130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96B67EAE-1B36-4E95-98F4-18C6AA4E7627}"/>
              </a:ext>
            </a:extLst>
          </p:cNvPr>
          <p:cNvSpPr>
            <a:spLocks noGrp="1"/>
          </p:cNvSpPr>
          <p:nvPr/>
        </p:nvSpPr>
        <p:spPr>
          <a:xfrm>
            <a:off x="685800" y="2953512"/>
            <a:ext cx="5193792" cy="731520"/>
          </a:xfrm>
          <a:prstGeom prst="roundRect">
            <a:avLst>
              <a:gd name="adj" fmla="val 7500"/>
            </a:avLst>
          </a:prstGeom>
          <a:solidFill>
            <a:srgbClr val="F1F8F5"/>
          </a:solidFill>
          <a:ln w="12700">
            <a:solidFill>
              <a:srgbClr val="F1F8F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A5DEB82C-C12E-46CD-99C2-2D225948E73F}"/>
              </a:ext>
            </a:extLst>
          </p:cNvPr>
          <p:cNvSpPr>
            <a:spLocks noGrp="1"/>
          </p:cNvSpPr>
          <p:nvPr/>
        </p:nvSpPr>
        <p:spPr>
          <a:xfrm>
            <a:off x="905256" y="3154680"/>
            <a:ext cx="329184" cy="329184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8D5EEA97-AFC7-451B-92DC-2EC5257205A7}"/>
              </a:ext>
            </a:extLst>
          </p:cNvPr>
          <p:cNvSpPr>
            <a:spLocks noGrp="1"/>
          </p:cNvSpPr>
          <p:nvPr/>
        </p:nvSpPr>
        <p:spPr>
          <a:xfrm>
            <a:off x="905256" y="3154680"/>
            <a:ext cx="329184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  <a:endParaRPr sz="12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3805DE35-CF88-4375-A8F8-7F21D95411C7}"/>
              </a:ext>
            </a:extLst>
          </p:cNvPr>
          <p:cNvSpPr>
            <a:spLocks noGrp="1"/>
          </p:cNvSpPr>
          <p:nvPr/>
        </p:nvSpPr>
        <p:spPr>
          <a:xfrm>
            <a:off x="1362456" y="2953512"/>
            <a:ext cx="429768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Quando decidi se spingere o portare la bici a spalla?</a:t>
            </a:r>
            <a:endParaRPr sz="130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785F31C0-7D2B-49DC-A593-4803D09881EB}"/>
              </a:ext>
            </a:extLst>
          </p:cNvPr>
          <p:cNvSpPr>
            <a:spLocks noGrp="1"/>
          </p:cNvSpPr>
          <p:nvPr/>
        </p:nvSpPr>
        <p:spPr>
          <a:xfrm>
            <a:off x="6309360" y="2953512"/>
            <a:ext cx="5193792" cy="731520"/>
          </a:xfrm>
          <a:prstGeom prst="roundRect">
            <a:avLst>
              <a:gd name="adj" fmla="val 7500"/>
            </a:avLst>
          </a:prstGeom>
          <a:solidFill>
            <a:srgbClr val="F1F8F5"/>
          </a:solidFill>
          <a:ln w="12700">
            <a:solidFill>
              <a:srgbClr val="F1F8F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C92E04CB-99F3-4689-BAC3-836D7785FDBA}"/>
              </a:ext>
            </a:extLst>
          </p:cNvPr>
          <p:cNvSpPr>
            <a:spLocks noGrp="1"/>
          </p:cNvSpPr>
          <p:nvPr/>
        </p:nvSpPr>
        <p:spPr>
          <a:xfrm>
            <a:off x="6528816" y="3154680"/>
            <a:ext cx="329184" cy="329184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6A56EE41-0316-447C-A264-D20C9215FCBE}"/>
              </a:ext>
            </a:extLst>
          </p:cNvPr>
          <p:cNvSpPr>
            <a:spLocks noGrp="1"/>
          </p:cNvSpPr>
          <p:nvPr/>
        </p:nvSpPr>
        <p:spPr>
          <a:xfrm>
            <a:off x="6528816" y="3154680"/>
            <a:ext cx="329184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  <a:endParaRPr sz="120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2C6DC831-537B-4445-B8A8-FF90A0B9AFDC}"/>
              </a:ext>
            </a:extLst>
          </p:cNvPr>
          <p:cNvSpPr>
            <a:spLocks noGrp="1"/>
          </p:cNvSpPr>
          <p:nvPr/>
        </p:nvSpPr>
        <p:spPr>
          <a:xfrm>
            <a:off x="6986016" y="2953512"/>
            <a:ext cx="429768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Perché la linea più corta in curva può essere più lenta?</a:t>
            </a:r>
            <a:endParaRPr sz="130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29283130-88AF-4877-B07F-B17E9DE4C9E8}"/>
              </a:ext>
            </a:extLst>
          </p:cNvPr>
          <p:cNvSpPr>
            <a:spLocks noGrp="1"/>
          </p:cNvSpPr>
          <p:nvPr/>
        </p:nvSpPr>
        <p:spPr>
          <a:xfrm>
            <a:off x="685800" y="3849624"/>
            <a:ext cx="5193792" cy="731520"/>
          </a:xfrm>
          <a:prstGeom prst="roundRect">
            <a:avLst>
              <a:gd name="adj" fmla="val 7500"/>
            </a:avLst>
          </a:prstGeom>
          <a:solidFill>
            <a:srgbClr val="F1F8F5"/>
          </a:solidFill>
          <a:ln w="12700">
            <a:solidFill>
              <a:srgbClr val="F1F8F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5E34EE05-793A-40DB-957E-0788D3D9EE96}"/>
              </a:ext>
            </a:extLst>
          </p:cNvPr>
          <p:cNvSpPr>
            <a:spLocks noGrp="1"/>
          </p:cNvSpPr>
          <p:nvPr/>
        </p:nvSpPr>
        <p:spPr>
          <a:xfrm>
            <a:off x="905256" y="4050792"/>
            <a:ext cx="329184" cy="329184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E2019E65-25A4-4D55-970F-4A6E36EAD4C3}"/>
              </a:ext>
            </a:extLst>
          </p:cNvPr>
          <p:cNvSpPr>
            <a:spLocks noGrp="1"/>
          </p:cNvSpPr>
          <p:nvPr/>
        </p:nvSpPr>
        <p:spPr>
          <a:xfrm>
            <a:off x="905256" y="4050792"/>
            <a:ext cx="329184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  <a:endParaRPr sz="120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FC696FF7-C98C-4742-8A17-D63C6BF3FE1C}"/>
              </a:ext>
            </a:extLst>
          </p:cNvPr>
          <p:cNvSpPr>
            <a:spLocks noGrp="1"/>
          </p:cNvSpPr>
          <p:nvPr/>
        </p:nvSpPr>
        <p:spPr>
          <a:xfrm>
            <a:off x="1362456" y="3849624"/>
            <a:ext cx="429768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Che cosa fai se dopo uno sforzo il gesto perde precisione?</a:t>
            </a:r>
            <a:endParaRPr sz="1300"/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2A066214-79E7-4A54-80FA-24D03C0A7EA4}"/>
              </a:ext>
            </a:extLst>
          </p:cNvPr>
          <p:cNvSpPr>
            <a:spLocks noGrp="1"/>
          </p:cNvSpPr>
          <p:nvPr/>
        </p:nvSpPr>
        <p:spPr>
          <a:xfrm>
            <a:off x="6309360" y="3849624"/>
            <a:ext cx="5193792" cy="731520"/>
          </a:xfrm>
          <a:prstGeom prst="roundRect">
            <a:avLst>
              <a:gd name="adj" fmla="val 7500"/>
            </a:avLst>
          </a:prstGeom>
          <a:solidFill>
            <a:srgbClr val="F1F8F5"/>
          </a:solidFill>
          <a:ln w="12700">
            <a:solidFill>
              <a:srgbClr val="F1F8F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92CBE11A-EFC0-4FDD-A89D-06BF0F49A158}"/>
              </a:ext>
            </a:extLst>
          </p:cNvPr>
          <p:cNvSpPr>
            <a:spLocks noGrp="1"/>
          </p:cNvSpPr>
          <p:nvPr/>
        </p:nvSpPr>
        <p:spPr>
          <a:xfrm>
            <a:off x="6528816" y="4050792"/>
            <a:ext cx="329184" cy="329184"/>
          </a:xfrm>
          <a:prstGeom prst="ellipse">
            <a:avLst/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4EB209D6-1061-4B8B-9989-B6EB0400CA7E}"/>
              </a:ext>
            </a:extLst>
          </p:cNvPr>
          <p:cNvSpPr>
            <a:spLocks noGrp="1"/>
          </p:cNvSpPr>
          <p:nvPr/>
        </p:nvSpPr>
        <p:spPr>
          <a:xfrm>
            <a:off x="6528816" y="4050792"/>
            <a:ext cx="329184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6</a:t>
            </a:r>
            <a:endParaRPr sz="120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14072FF4-8EF2-4C74-96B7-E57DCA6B8D97}"/>
              </a:ext>
            </a:extLst>
          </p:cNvPr>
          <p:cNvSpPr>
            <a:spLocks noGrp="1"/>
          </p:cNvSpPr>
          <p:nvPr/>
        </p:nvSpPr>
        <p:spPr>
          <a:xfrm>
            <a:off x="6986016" y="3849624"/>
            <a:ext cx="429768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Il settore tecnico finisce sull'ostacolo o dopo?</a:t>
            </a:r>
            <a:endParaRPr sz="1300"/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B414B2AE-0C5D-437D-B46F-5B5A8AFD747C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oundRect">
            <a:avLst>
              <a:gd name="adj" fmla="val 13462"/>
            </a:avLst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B12D2EE9-54B7-4634-8560-3F5677B5AD9F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NON CERCHIAMO LA RISPOSTA IMPARATA A MEMORIA: CERCHIAMO IL PERCHÉ.</a:t>
            </a: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47864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4F3F8E3-877C-47A8-BA63-9B9497349E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708E714-8929-453B-B80C-16C66CFA6261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616CF8C-9F41-4BE9-8E2F-D36E2D87FCA7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24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1E50EC0-8E69-40CF-AF86-2D63321BF09F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COMPITO PRIMA DEL CAMPO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4B9B374-8357-4946-8BFB-89BAC75E01A2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Scegli il gesto e scomponilo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D165A92-11BF-45BA-8994-4CE4909EAE88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Compila la scheda personale della Call 2 e portala a Castrocaro insieme a un dubbio vero.</a:t>
            </a:r>
            <a:endParaRPr sz="145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76982B60-9D0C-452C-97F4-4C9D202B233D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oundRect">
            <a:avLst>
              <a:gd name="adj" fmla="val 13462"/>
            </a:avLst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2578B0ED-10A0-4771-906B-50D65C5B36E8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PORTA LA SCHEDA COMPILATA: È IL TUO PUNTO DI PARTENZA PRIMA DEL LAVORO TECNICO.</a:t>
            </a:r>
            <a:endParaRPr sz="1400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2EB0F8B9-8893-4138-89F3-70E2DB019F9A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5810250" cy="3619500"/>
          </a:xfrm>
          <a:prstGeom prst="roundRect">
            <a:avLst>
              <a:gd name="adj" fmla="val 2105"/>
            </a:avLst>
          </a:prstGeom>
          <a:noFill/>
          <a:ln w="11430">
            <a:solidFill>
              <a:srgbClr val="D7E4EA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14A29DD-299A-48AA-98B1-2C1302C69345}"/>
              </a:ext>
            </a:extLst>
          </p:cNvPr>
          <p:cNvSpPr>
            <a:spLocks noGrp="1"/>
          </p:cNvSpPr>
          <p:nvPr/>
        </p:nvSpPr>
        <p:spPr>
          <a:xfrm>
            <a:off x="933450" y="2095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1  Scegli un solo gesto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49A2FF85-61BF-4754-B0EC-72D848575553}"/>
              </a:ext>
            </a:extLst>
          </p:cNvPr>
          <p:cNvSpPr>
            <a:spLocks noGrp="1"/>
          </p:cNvSpPr>
          <p:nvPr/>
        </p:nvSpPr>
        <p:spPr>
          <a:xfrm>
            <a:off x="933450" y="2857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2  Indica il punto in cui perde precisione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89CB6406-AA47-4F43-8FBC-6A9FCC89A845}"/>
              </a:ext>
            </a:extLst>
          </p:cNvPr>
          <p:cNvSpPr>
            <a:spLocks noGrp="1"/>
          </p:cNvSpPr>
          <p:nvPr/>
        </p:nvSpPr>
        <p:spPr>
          <a:xfrm>
            <a:off x="933450" y="3619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3B5C"/>
                </a:solidFill>
              </a:defRPr>
            </a:pPr>
            <a:r>
              <a:rPr sz="1425" b="1">
                <a:solidFill>
                  <a:srgbClr val="073B5C"/>
                </a:solidFill>
              </a:rPr>
              <a:t>3  Scrivi come lo proverai a bassa velocità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AA980C6B-5EF3-49EA-A01C-2A55CDEFB57B}"/>
              </a:ext>
            </a:extLst>
          </p:cNvPr>
          <p:cNvSpPr>
            <a:spLocks noGrp="1"/>
          </p:cNvSpPr>
          <p:nvPr/>
        </p:nvSpPr>
        <p:spPr>
          <a:xfrm>
            <a:off x="933450" y="4381500"/>
            <a:ext cx="523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0A86B"/>
                </a:solidFill>
              </a:defRPr>
            </a:pPr>
            <a:r>
              <a:rPr sz="1425" b="1">
                <a:solidFill>
                  <a:srgbClr val="00A86B"/>
                </a:solidFill>
              </a:rPr>
              <a:t>4  Porta un dubbio concreto</a:t>
            </a:r>
          </a:p>
        </p:txBody>
      </p:sp>
      <p:pic>
        <p:nvPicPr>
          <p:cNvPr id="47" name="Immagine 46"/>
          <p:cNvPicPr>
            <a:picLocks noChangeAspect="1"/>
          </p:cNvPicPr>
          <p:nvPr/>
        </p:nvPicPr>
        <p:blipFill>
          <a:blip r:embed="rId3"/>
          <a:srcRect l="7845" r="7845"/>
          <a:stretch>
            <a:fillRect/>
          </a:stretch>
        </p:blipFill>
        <p:spPr>
          <a:xfrm>
            <a:off x="6762750" y="1857375"/>
            <a:ext cx="4743450" cy="3619500"/>
          </a:xfrm>
          <a:prstGeom prst="roundRect">
            <a:avLst>
              <a:gd name="adj" fmla="val 2105"/>
            </a:avLst>
          </a:prstGeom>
        </p:spPr>
      </p:pic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3474F32C-4DA5-435F-96E0-81BAC42829EE}"/>
              </a:ext>
            </a:extLst>
          </p:cNvPr>
          <p:cNvSpPr>
            <a:spLocks noGrp="1"/>
          </p:cNvSpPr>
          <p:nvPr/>
        </p:nvSpPr>
        <p:spPr>
          <a:xfrm>
            <a:off x="6953250" y="2038350"/>
            <a:ext cx="1809750" cy="285750"/>
          </a:xfrm>
          <a:prstGeom prst="roundRect">
            <a:avLst>
              <a:gd name="adj" fmla="val 20000"/>
            </a:avLst>
          </a:prstGeom>
          <a:solidFill>
            <a:srgbClr val="00A86B"/>
          </a:solidFill>
          <a:ln w="0">
            <a:solidFill>
              <a:srgbClr val="00A86B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DUBBIO → ESERCIZIO</a:t>
            </a:r>
          </a:p>
        </p:txBody>
      </p:sp>
    </p:spTree>
    <p:extLst>
      <p:ext uri="{BB962C8B-B14F-4D97-AF65-F5344CB8AC3E}">
        <p14:creationId xmlns:p14="http://schemas.microsoft.com/office/powerpoint/2010/main" val="774132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0954209-F3E8-4DA6-9BDB-E2555F2A854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86B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4651913-D790-4B30-8046-9DB77E154671}"/>
              </a:ext>
            </a:extLst>
          </p:cNvPr>
          <p:cNvSpPr>
            <a:spLocks noGrp="1"/>
          </p:cNvSpPr>
          <p:nvPr/>
        </p:nvSpPr>
        <p:spPr>
          <a:xfrm>
            <a:off x="411480" y="638251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60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CALL 2 · 31 AGO 2026</a:t>
            </a:r>
            <a:endParaRPr sz="10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A9CB258-88E3-42B0-ABD1-F4ACE32121D0}"/>
              </a:ext>
            </a:extLst>
          </p:cNvPr>
          <p:cNvSpPr>
            <a:spLocks noGrp="1"/>
          </p:cNvSpPr>
          <p:nvPr/>
        </p:nvSpPr>
        <p:spPr>
          <a:xfrm>
            <a:off x="11002975" y="6382512"/>
            <a:ext cx="685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1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25</a:t>
            </a:r>
            <a:endParaRPr sz="11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DA41414-0EAB-4D37-8237-90608A36A64A}"/>
              </a:ext>
            </a:extLst>
          </p:cNvPr>
          <p:cNvSpPr>
            <a:spLocks noGrp="1"/>
          </p:cNvSpPr>
          <p:nvPr/>
        </p:nvSpPr>
        <p:spPr>
          <a:xfrm>
            <a:off x="685800" y="384048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50" b="1" spc="80">
                <a:solidFill>
                  <a:srgbClr val="00A86B"/>
                </a:solidFill>
                <a:latin typeface="Calibri"/>
                <a:ea typeface="Calibri"/>
                <a:cs typeface="Calibri"/>
              </a:rPr>
              <a:t>SCHEDA OPERATIVA</a:t>
            </a:r>
            <a:endParaRPr sz="11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F329B7C-0481-4F8D-8C2D-142039E8027F}"/>
              </a:ext>
            </a:extLst>
          </p:cNvPr>
          <p:cNvSpPr>
            <a:spLocks noGrp="1"/>
          </p:cNvSpPr>
          <p:nvPr/>
        </p:nvSpPr>
        <p:spPr>
          <a:xfrm>
            <a:off x="685800" y="658368"/>
            <a:ext cx="10820095" cy="566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2900" b="1">
                <a:solidFill>
                  <a:srgbClr val="073B5C"/>
                </a:solidFill>
                <a:latin typeface="Calibri"/>
                <a:ea typeface="Calibri"/>
                <a:cs typeface="Calibri"/>
              </a:rPr>
              <a:t>Il mio gesto: osservo, provo, correggo</a:t>
            </a:r>
            <a:endParaRPr sz="2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BC1F456-97F0-46F0-98BC-EF4B13DE629B}"/>
              </a:ext>
            </a:extLst>
          </p:cNvPr>
          <p:cNvSpPr>
            <a:spLocks noGrp="1"/>
          </p:cNvSpPr>
          <p:nvPr/>
        </p:nvSpPr>
        <p:spPr>
          <a:xfrm>
            <a:off x="685800" y="1261872"/>
            <a:ext cx="10820095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>
                <a:solidFill>
                  <a:srgbClr val="516A78"/>
                </a:solidFill>
                <a:latin typeface="Calibri"/>
                <a:ea typeface="Calibri"/>
                <a:cs typeface="Calibri"/>
              </a:rPr>
              <a:t>Non è un modulo burocratico: è il punto di partenza del tuo miglioramento.</a:t>
            </a:r>
            <a:endParaRPr sz="145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A68DEB90-91DE-439D-9C56-7F7BB0D78C7E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oundRect">
            <a:avLst>
              <a:gd name="adj" fmla="val 13462"/>
            </a:avLst>
          </a:prstGeom>
          <a:solidFill>
            <a:srgbClr val="00A86B"/>
          </a:solidFill>
          <a:ln w="12700">
            <a:solidFill>
              <a:srgbClr val="00A8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AA85392D-8FC8-45A0-8FBD-468D3620D51E}"/>
              </a:ext>
            </a:extLst>
          </p:cNvPr>
          <p:cNvSpPr>
            <a:spLocks noGrp="1"/>
          </p:cNvSpPr>
          <p:nvPr/>
        </p:nvSpPr>
        <p:spPr>
          <a:xfrm>
            <a:off x="685800" y="5650992"/>
            <a:ext cx="10820095" cy="47548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OSSERVO → SCOMPONGO → PROVO → COLLEGO → ACCELERO → VERIFICO</a:t>
            </a:r>
            <a:endParaRPr sz="1400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EBA5EFF2-5595-4743-B667-474EE2FA9707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5105400" cy="3762375"/>
          </a:xfrm>
          <a:prstGeom prst="roundRect">
            <a:avLst>
              <a:gd name="adj" fmla="val 2025"/>
            </a:avLst>
          </a:prstGeom>
          <a:noFill/>
          <a:ln w="11430">
            <a:solidFill>
              <a:srgbClr val="D7E4EA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3448FFE6-B210-4E34-9F67-B51FAA714717}"/>
              </a:ext>
            </a:extLst>
          </p:cNvPr>
          <p:cNvSpPr>
            <a:spLocks noGrp="1"/>
          </p:cNvSpPr>
          <p:nvPr/>
        </p:nvSpPr>
        <p:spPr>
          <a:xfrm>
            <a:off x="933450" y="1981200"/>
            <a:ext cx="4610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3B5C"/>
                </a:solidFill>
              </a:defRPr>
            </a:pPr>
            <a:r>
              <a:rPr sz="1350" b="1">
                <a:solidFill>
                  <a:srgbClr val="073B5C"/>
                </a:solidFill>
              </a:rPr>
              <a:t>1  Gesto scelto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D1D4D25D-C362-4AF2-BF20-822B785C1F31}"/>
              </a:ext>
            </a:extLst>
          </p:cNvPr>
          <p:cNvSpPr>
            <a:spLocks noGrp="1"/>
          </p:cNvSpPr>
          <p:nvPr/>
        </p:nvSpPr>
        <p:spPr>
          <a:xfrm>
            <a:off x="933450" y="2619375"/>
            <a:ext cx="4610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3B5C"/>
                </a:solidFill>
              </a:defRPr>
            </a:pPr>
            <a:r>
              <a:rPr sz="1350" b="1">
                <a:solidFill>
                  <a:srgbClr val="073B5C"/>
                </a:solidFill>
              </a:rPr>
              <a:t>2  Passaggio da correggere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9A5DB050-818D-480E-84CE-21A5433D3532}"/>
              </a:ext>
            </a:extLst>
          </p:cNvPr>
          <p:cNvSpPr>
            <a:spLocks noGrp="1"/>
          </p:cNvSpPr>
          <p:nvPr/>
        </p:nvSpPr>
        <p:spPr>
          <a:xfrm>
            <a:off x="933450" y="3257550"/>
            <a:ext cx="4610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3B5C"/>
                </a:solidFill>
              </a:defRPr>
            </a:pPr>
            <a:r>
              <a:rPr sz="1350" b="1">
                <a:solidFill>
                  <a:srgbClr val="073B5C"/>
                </a:solidFill>
              </a:rPr>
              <a:t>3  Velocità di prova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95618EC9-A206-4A3E-9853-376AB0EA97E9}"/>
              </a:ext>
            </a:extLst>
          </p:cNvPr>
          <p:cNvSpPr>
            <a:spLocks noGrp="1"/>
          </p:cNvSpPr>
          <p:nvPr/>
        </p:nvSpPr>
        <p:spPr>
          <a:xfrm>
            <a:off x="933450" y="3895725"/>
            <a:ext cx="4610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73B5C"/>
                </a:solidFill>
              </a:defRPr>
            </a:pPr>
            <a:r>
              <a:rPr sz="1350" b="1">
                <a:solidFill>
                  <a:srgbClr val="073B5C"/>
                </a:solidFill>
              </a:rPr>
              <a:t>4  Che cosa senti nel corpo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1ABCC615-B1A9-4E74-8125-CF5E1852B16B}"/>
              </a:ext>
            </a:extLst>
          </p:cNvPr>
          <p:cNvSpPr>
            <a:spLocks noGrp="1"/>
          </p:cNvSpPr>
          <p:nvPr/>
        </p:nvSpPr>
        <p:spPr>
          <a:xfrm>
            <a:off x="933450" y="4533900"/>
            <a:ext cx="4610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0A86B"/>
                </a:solidFill>
              </a:defRPr>
            </a:pPr>
            <a:r>
              <a:rPr sz="1350" b="1">
                <a:solidFill>
                  <a:srgbClr val="00A86B"/>
                </a:solidFill>
              </a:rPr>
              <a:t>5  Dubbio per il tecnico</a:t>
            </a:r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781DCCD6-AB25-466A-A45B-6B40AE7DDBB3}"/>
              </a:ext>
            </a:extLst>
          </p:cNvPr>
          <p:cNvSpPr>
            <a:spLocks noGrp="1"/>
          </p:cNvSpPr>
          <p:nvPr/>
        </p:nvSpPr>
        <p:spPr>
          <a:xfrm>
            <a:off x="6143625" y="1809750"/>
            <a:ext cx="5362575" cy="3762375"/>
          </a:xfrm>
          <a:prstGeom prst="roundRect">
            <a:avLst>
              <a:gd name="adj" fmla="val 2025"/>
            </a:avLst>
          </a:prstGeom>
          <a:noFill/>
          <a:ln w="11430">
            <a:solidFill>
              <a:srgbClr val="D7E4EA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it-IT"/>
          </a:p>
        </p:txBody>
      </p:sp>
      <p:pic>
        <p:nvPicPr>
          <p:cNvPr id="51" name="Immagine 5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589191" y="1943100"/>
            <a:ext cx="2471442" cy="3495675"/>
          </a:xfrm>
          <a:prstGeom prst="roundRect">
            <a:avLst>
              <a:gd name="adj" fmla="val 2180"/>
            </a:avLst>
          </a:prstGeom>
        </p:spPr>
      </p:pic>
      <p:sp>
        <p:nvSpPr>
          <p:cNvPr id="34" name="Rettangolo con angoli arrotondati 33">
            <a:extLst>
              <a:ext uri="{FF2B5EF4-FFF2-40B4-BE49-F238E27FC236}">
                <a16:creationId xmlns:a16="http://schemas.microsoft.com/office/drawing/2014/main" id="{36333859-9249-420D-A007-FA4806E09D27}"/>
              </a:ext>
            </a:extLst>
          </p:cNvPr>
          <p:cNvSpPr>
            <a:spLocks noGrp="1"/>
          </p:cNvSpPr>
          <p:nvPr/>
        </p:nvSpPr>
        <p:spPr>
          <a:xfrm>
            <a:off x="6286500" y="1924050"/>
            <a:ext cx="1314450" cy="285750"/>
          </a:xfrm>
          <a:prstGeom prst="roundRect">
            <a:avLst>
              <a:gd name="adj" fmla="val 20000"/>
            </a:avLst>
          </a:prstGeom>
          <a:solidFill>
            <a:srgbClr val="073B5C"/>
          </a:solidFill>
          <a:ln w="0">
            <a:solidFill>
              <a:srgbClr val="073B5C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SCHEDA DA COMPILARE</a:t>
            </a:r>
          </a:p>
        </p:txBody>
      </p:sp>
    </p:spTree>
    <p:extLst>
      <p:ext uri="{BB962C8B-B14F-4D97-AF65-F5344CB8AC3E}">
        <p14:creationId xmlns:p14="http://schemas.microsoft.com/office/powerpoint/2010/main" val="396922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6145</Words>
  <Application>Microsoft Office PowerPoint</Application>
  <DocSecurity>0</DocSecurity>
  <PresentationFormat>Widescreen</PresentationFormat>
  <Paragraphs>1059</Paragraphs>
  <Slides>25</Slides>
  <Notes>24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fabio sgarzi</cp:lastModifiedBy>
  <cp:revision>1</cp:revision>
  <dcterms:created xsi:type="dcterms:W3CDTF">2026-08-31T05:27:18Z</dcterms:created>
  <dcterms:modified xsi:type="dcterms:W3CDTF">2026-08-31T13:26:10Z</dcterms:modified>
</cp:coreProperties>
</file>