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62764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2 min
SPIEGAZIONE RELATORE
Apri con una promessa semplice: la gara si prepara prima. Oggi trasformiamo il gesto in scelta, ritmo e capacità di correggere.
COINVOLGIMENTO RAGAZZI
Domanda: quale decisione vuoi evitare di improvvisare al via?
CONTROLLO DIDATTICO
Chiedi una risposta concreta: linea, rapporto, ritmo, pit o reazione a un errore.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3 min
SPIEGAZIONE RELATORE
Richiama le prime due call senza ripeterle: mezzo pronto e gesto pulito liberano attenzione per leggere la gara.
COINVOLGIMENTO RAGAZZI
Fai nominare una cosa già acquisita e una decisione che resta difficile.
CONTROLLO DIDATTICO
La risposta deve distinguere controllo del mezzo, esecuzione del gesto e scelta di gara.</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2 min
SPIEGAZIONE RELATORE
Presenta la sequenza come una giornata reale: preparo, leggo, parto, gestisco, correggo, analizzo.
COINVOLGIMENTO RAGAZZI
Chiedi quale blocco sembra più facile e quale richiede più decisioni.
CONTROLLO DIDATTICO
Verifica che i ragazzi capiscano che il piano non è rigido: prepara scelte e alternative.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3 min
SPIEGAZIONE RELATORE
Fissa i tre obiettivi: leggere prima, gestire lo sforzo, ripartire dopo un errore.
COINVOLGIMENTO RAGAZZI
Chiedi: quale dei tre obiettivi dipende di più da una decisione presa prima?
CONTROLLO DIDATTICO
Fai distinguere una scelta preparabile da una situazione che richiede adattamento.</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2 min
SPIEGAZIONE RELATORE
Spiega che il metodo non serve a rendere la gara prevedibile, ma a ridurre le decisioni improvvisate e a imparare da ciò che accade.
COINVOLGIMENTO RAGAZZI
Fai ripetere la sequenza prima/durante/dopo.
CONTROLLO DIDATTICO
Chiedi quale informazione porteranno al prossimo allenamento oltre al risultato.</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2 min
SPIEGAZIONE RELATORE
Mostra l’ordine reale delle schede 17–24 e anticipa che bunny hop, circuito ed errore completano la giornata.
COINVOLGIMENTO RAGAZZI
Chiedi in quale fase è più facile perdere tempo perché si è deciso tardi.
CONTROLLO DIDATTICO
Verifica che ogni fase abbia un’uscita che prepara quella successiva.</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3 min
SPIEGAZIONE RELATORE
La checklist riduce le decisioni dell’ultimo minuto. Distingui ciò che il ragazzo prepara da ciò che verifica con tecnico o famiglia.
COINVOLGIMENTO RAGAZZI
Fai scegliere a ciascuno il controllo che dimentica più spesso.
CONTROLLO DIDATTICO
Chiedi: cosa è già deciso, cosa va verificato e chi deve confermarlo?</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3 min
SPIEGAZIONE RELATORE
Gli orari sono un esempio: il principio è costruire la giornata a ritroso e non sperimentare il giorno della gara.
COINVOLGIMENTO RAGAZZI
Fai calcolare un orario: se il via è alle 11:00, quando inizi la ricognizione?
CONTROLLO DIDATTICO
Chiedi se ogni fase ha abbastanza margine da non creare fretta.</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3 min
SPIEGAZIONE RELATORE
Le tre fotografie sono un confronto di linee, non una sequenza. Il valore della linea si vede all’uscita.
COINVOLGIMENTO RAGAZZI
Fai scegliere una linea e obbliga a motivarla con aderenza, spazio e rilancio.
CONTROLLO DIDATTICO
Domanda: la linea più corta è sempre la più veloce? Perché?</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3 min
SPIEGAZIONE RELATORE
Contropendenza, salita e discesa richiedono scelte diverse, ma condividono frenata anticipata, linea e sguardo.
COINVOLGIMENTO RAGAZZI
Chiedi quale dettaglio cambia fra i tre settori e quale resta uguale.
CONTROLLO DIDATTICO
Fai descrivere la linea prima di parlare di velocità.</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3 min
SPIEGAZIONE RELATORE
Riscaldamento progressivo, specifico e non esaustivo. Gli ultimi allunghi devono preparare la partenza, non lasciare fatica.
COINVOLGIMENTO RAGAZZI
Chiedi ai ragazzi di ordinare le quattro fasi e spiegare l’ultima.
CONTROLLO DIDATTICO
Domanda: come capisci che sei pronto e non già stanco?</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3 min
SPIEGAZIONE RELATORE
Il cambio bici non è un gesto improvvisato: ingresso, consegna, presa e uscita sono una sola sequenza.
COINVOLGIMENTO RAGAZZI
Fai descrivere chi fa cosa e dove deve stare ogni persona.
CONTROLLO DIDATTICO
Controlla che la bici non venga buttata e che nessuno attraversi la linea di un altro.</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3 min
SPIEGAZIONE RELATORE
Rapporto, aggancio, accelerazione e prima curva formano una sola decisione. La partenza serve a posizionarsi, non a spendere tutto.
COINVOLGIMENTO RAGAZZI
Fai scegliere il dettaglio che prepara la prima curva già in griglia.
CONTROLLO DIDATTICO
Domanda: una partenza è efficace se sei primo per dieci metri o se entri pulito nella prima curva?</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3 min
SPIEGAZIONE RELATORE
Il primo giro è affollato. Non recuperare tutto subito: scegli tratti in cui accelerare e tratti in cui lasciare scorrere la bici.
COINVOLGIMENTO RAGAZZI
Fai indicare un punto di spinta e uno di respiro in un percorso conosciuto.
CONTROLLO DIDATTICO
Verifica che “respirare” non significhi smettere di guidare, ma mantenere un gesto fluido.</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3 min
SPIEGAZIONE RELATORE
Il bunny hop non si prova sulle tavole finché controllo e alleggerimento non sono stabili. Il professionista è un esempio, non una misura da copiare.
COINVOLGIMENTO RAGAZZI
Fai indicare quale prerequisito manca nelle prime due immagini.
CONTROLLO DIDATTICO
Chiedi quando la scelta corretta è scendere dalla bici.</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3 min
SPIEGAZIONE RELATORE
Le tre immagini sono esempi distinti. L’obiettivo è leggere anteriore, allineamento e uscita, non imitare la sola altezza.
COINVOLGIMENTO RAGAZZI
Chiedi a tre ragazzi di descrivere un’immagine ciascuno senza usare la parola “salto”.
CONTROLLO DIDATTICO
Controlla che parlino di sequenza, linea e rilancio.</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2 min
SPIEGAZIONE RELATORE
Il tempo viene dopo la qualità. Il circuito serve a verificare se ogni uscita prepara davvero il gesto successivo.
COINVOLGIMENTO RAGAZZI
Fai nominare il punto in cui la catena si rompe più spesso.
CONTROLLO DIDATTICO
Chiedi: il settore finisce sull’ostacolo o quando la pedalata torna efficace?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3 min
SPIEGAZIONE RELATORE
Dopo l’errore non si recupera tempo con un gesto impulsivo. Prima controllo personale e meccanico, poi linea e velocità.
COINVOLGIMENTO RAGAZZI
Fai ordinare i quattro controlli senza guardare la slide.
CONTROLLO DIDATTICO
Domanda: qual è la prima cosa che controlli dopo una caduta?</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2 min
SPIEGAZIONE RELATORE
Il dialogo interno deve essere operativo: prossima curva, respiro, una posizione alla volta. Il risultato si analizza dopo.
COINVOLGIMENTO RAGAZZI
Fai trasformare una frase giudicante in una frase d’azione.
CONTROLLO DIDATTICO
Controlla che la frase indichi un comportamento osservabile.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2 min
SPIEGAZIONE RELATORE
Il debrief trasforma la gara in una scelta allenabile. Usa fatti, non giudizi, e chiudi con un obiettivo solo.
COINVOLGIMENTO RAGAZZI
Fai un esempio di fatto osservabile e uno di giudizio da evitare.
CONTROLLO DIDATTICO
Verifica che l’obiettivo sia concreto e collegato alla prova successiva.</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1 min
SPIEGAZIONE RELATORE
Chiudi il percorso delle tre call: mezzo, gesto, decisione. Il metodo continua nella stagione.
COINVOLGIMENTO RAGAZZI
Chiedi a ciascuno quale dei tre blocchi userà già nel prossimo allenamento.
CONTROLLO DIDATTICO
La risposta deve contenere un’azione, non un titolo generico.</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3 min
SPIEGAZIONE RELATORE
Usa le domande come decisioni, non come quiz di memoria. Chiedi sempre una motivazione.
COINVOLGIMENTO RAGAZZI
Dai la parola a ragazzi diversi e chiedi una risposta breve più il perché.
CONTROLLO DIDATTICO
Correggi il ragionamento, non soltanto la parola finale.</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2 min
SPIEGAZIONE RELATORE
Il compito non è scrivere la gara perfetta: è rendere visibili le scelte che il ragazzo vuole provare e verificare.
COINVOLGIMENTO RAGAZZI
Fai scegliere un solo dubbio concreto da portare al tecnico.
CONTROLLO DIDATTICO
Controlla che il piano contenga ricognizione, partenza, ritmo e piano B.</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INDICATIVO: 1 min
SPIEGAZIONE RELATORE
Mostra la scheda come strumento di decisione. Ogni voce prepara una prova concreta sul campo.
COINVOLGIMENTO RAGAZZI
Chiedi a ciascuno quale voce compilerà con maggiore difficoltà.
CONTROLLO DIDATTICO
Chiudi facendo ripetere il metodo completo della Call 3.</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GENERAL">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7.jp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2.jpg"/><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5.jpg"/><Relationship Id="rId4" Type="http://schemas.openxmlformats.org/officeDocument/2006/relationships/image" Target="../media/image24.jp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jpg"/></Relationships>
</file>

<file path=ppt/slides/_rels/slide1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2.jpg"/><Relationship Id="rId5" Type="http://schemas.openxmlformats.org/officeDocument/2006/relationships/image" Target="../media/image31.jpg"/><Relationship Id="rId4" Type="http://schemas.openxmlformats.org/officeDocument/2006/relationships/image" Target="../media/image30.jpg"/></Relationships>
</file>

<file path=ppt/slides/_rels/slide1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6.jpg"/><Relationship Id="rId4" Type="http://schemas.openxmlformats.org/officeDocument/2006/relationships/image" Target="../media/image24.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6309360" cy="6858000"/>
          </a:xfrm>
          <a:prstGeom prst="rect">
            <a:avLst/>
          </a:prstGeom>
          <a:solidFill>
            <a:srgbClr val="102A3A"/>
          </a:solidFill>
          <a:ln w="12700">
            <a:solidFill>
              <a:srgbClr val="102A3A">
                <a:alpha val="0"/>
              </a:srgbClr>
            </a:solidFill>
            <a:prstDash val="solid"/>
          </a:ln>
        </p:spPr>
        <p:txBody>
          <a:bodyPr/>
          <a:lstStyle/>
          <a:p>
            <a:endParaRPr lang="it-IT"/>
          </a:p>
        </p:txBody>
      </p:sp>
      <p:pic>
        <p:nvPicPr>
          <p:cNvPr id="3" name="Image 0" descr="/mnt/data/call3_assets/slide01/pic02_Image 0.jpg"/>
          <p:cNvPicPr>
            <a:picLocks noChangeAspect="1"/>
          </p:cNvPicPr>
          <p:nvPr/>
        </p:nvPicPr>
        <p:blipFill>
          <a:blip r:embed="rId3"/>
          <a:srcRect l="21417" r="21417"/>
          <a:stretch/>
        </p:blipFill>
        <p:spPr>
          <a:xfrm>
            <a:off x="6309360" y="0"/>
            <a:ext cx="5879592" cy="6858000"/>
          </a:xfrm>
          <a:prstGeom prst="rect">
            <a:avLst/>
          </a:prstGeom>
        </p:spPr>
      </p:pic>
      <p:sp>
        <p:nvSpPr>
          <p:cNvPr id="4" name="Text 1"/>
          <p:cNvSpPr/>
          <p:nvPr/>
        </p:nvSpPr>
        <p:spPr>
          <a:xfrm>
            <a:off x="777240" y="713232"/>
            <a:ext cx="5212080" cy="256032"/>
          </a:xfrm>
          <a:prstGeom prst="rect">
            <a:avLst/>
          </a:prstGeom>
          <a:noFill/>
          <a:ln/>
        </p:spPr>
        <p:txBody>
          <a:bodyPr wrap="square" lIns="0" tIns="0" rIns="0" bIns="0" rtlCol="0" anchor="ctr">
            <a:normAutofit/>
          </a:bodyPr>
          <a:lstStyle/>
          <a:p>
            <a:pPr marL="0" indent="0" algn="l">
              <a:buNone/>
            </a:pPr>
            <a:r>
              <a:rPr lang="en-US" sz="1200" b="1" dirty="0">
                <a:solidFill>
                  <a:srgbClr val="00A66B"/>
                </a:solidFill>
                <a:latin typeface="Calibri" pitchFamily="34" charset="0"/>
                <a:ea typeface="Calibri" pitchFamily="34" charset="-122"/>
                <a:cs typeface="Calibri" pitchFamily="34" charset="-120"/>
              </a:rPr>
              <a:t>CICLOCROSS GIOVANILE · 12–18 ANNI</a:t>
            </a:r>
            <a:endParaRPr lang="en-US" sz="1200" dirty="0"/>
          </a:p>
        </p:txBody>
      </p:sp>
      <p:sp>
        <p:nvSpPr>
          <p:cNvPr id="5" name="Text 2"/>
          <p:cNvSpPr/>
          <p:nvPr/>
        </p:nvSpPr>
        <p:spPr>
          <a:xfrm>
            <a:off x="777240" y="1353312"/>
            <a:ext cx="3657600" cy="347472"/>
          </a:xfrm>
          <a:prstGeom prst="rect">
            <a:avLst/>
          </a:prstGeom>
          <a:noFill/>
          <a:ln/>
        </p:spPr>
        <p:txBody>
          <a:bodyPr wrap="square" lIns="0" tIns="0" rIns="0" bIns="0" rtlCol="0" anchor="ctr">
            <a:normAutofit/>
          </a:bodyPr>
          <a:lstStyle/>
          <a:p>
            <a:pPr marL="0" indent="0" algn="l">
              <a:buNone/>
            </a:pPr>
            <a:r>
              <a:rPr lang="en-US" sz="2000" b="1" dirty="0">
                <a:solidFill>
                  <a:srgbClr val="FFFFFF"/>
                </a:solidFill>
                <a:latin typeface="Calibri" pitchFamily="34" charset="0"/>
                <a:ea typeface="Calibri" pitchFamily="34" charset="-122"/>
                <a:cs typeface="Calibri" pitchFamily="34" charset="-120"/>
              </a:rPr>
              <a:t>CALL 3</a:t>
            </a:r>
            <a:endParaRPr lang="en-US" sz="2000" dirty="0"/>
          </a:p>
        </p:txBody>
      </p:sp>
      <p:sp>
        <p:nvSpPr>
          <p:cNvPr id="6" name="Text 3"/>
          <p:cNvSpPr/>
          <p:nvPr/>
        </p:nvSpPr>
        <p:spPr>
          <a:xfrm>
            <a:off x="777240" y="1810512"/>
            <a:ext cx="5303520" cy="804672"/>
          </a:xfrm>
          <a:prstGeom prst="rect">
            <a:avLst/>
          </a:prstGeom>
          <a:noFill/>
          <a:ln/>
        </p:spPr>
        <p:txBody>
          <a:bodyPr wrap="square" lIns="0" tIns="0" rIns="0" bIns="0" rtlCol="0" anchor="ctr">
            <a:normAutofit/>
          </a:bodyPr>
          <a:lstStyle/>
          <a:p>
            <a:pPr marL="0" indent="0" algn="l">
              <a:buNone/>
            </a:pPr>
            <a:r>
              <a:rPr lang="en-US" sz="4000" b="1" dirty="0">
                <a:solidFill>
                  <a:srgbClr val="FFFFFF"/>
                </a:solidFill>
                <a:latin typeface="Calibri" pitchFamily="34" charset="0"/>
                <a:ea typeface="Calibri" pitchFamily="34" charset="-122"/>
                <a:cs typeface="Calibri" pitchFamily="34" charset="-120"/>
              </a:rPr>
              <a:t>GARA E TESTA</a:t>
            </a:r>
            <a:endParaRPr lang="en-US" sz="4000" dirty="0"/>
          </a:p>
        </p:txBody>
      </p:sp>
      <p:sp>
        <p:nvSpPr>
          <p:cNvPr id="7" name="Text 4"/>
          <p:cNvSpPr/>
          <p:nvPr/>
        </p:nvSpPr>
        <p:spPr>
          <a:xfrm>
            <a:off x="777240" y="2907792"/>
            <a:ext cx="5120640" cy="420624"/>
          </a:xfrm>
          <a:prstGeom prst="rect">
            <a:avLst/>
          </a:prstGeom>
          <a:noFill/>
          <a:ln/>
        </p:spPr>
        <p:txBody>
          <a:bodyPr wrap="square" lIns="0" tIns="0" rIns="0" bIns="0" rtlCol="0" anchor="ctr">
            <a:normAutofit/>
          </a:bodyPr>
          <a:lstStyle/>
          <a:p>
            <a:pPr marL="0" indent="0" algn="l">
              <a:buNone/>
            </a:pPr>
            <a:r>
              <a:rPr lang="en-US" sz="1700" dirty="0">
                <a:solidFill>
                  <a:srgbClr val="FFFFFF"/>
                </a:solidFill>
                <a:latin typeface="Calibri" pitchFamily="34" charset="0"/>
                <a:ea typeface="Calibri" pitchFamily="34" charset="-122"/>
                <a:cs typeface="Calibri" pitchFamily="34" charset="-120"/>
              </a:rPr>
              <a:t>Ricognizione, partenza, ritmo e gestione dell'errore.</a:t>
            </a:r>
            <a:endParaRPr lang="en-US" sz="1700" dirty="0"/>
          </a:p>
        </p:txBody>
      </p:sp>
      <p:sp>
        <p:nvSpPr>
          <p:cNvPr id="8" name="Shape 5"/>
          <p:cNvSpPr/>
          <p:nvPr/>
        </p:nvSpPr>
        <p:spPr>
          <a:xfrm>
            <a:off x="777240" y="3913632"/>
            <a:ext cx="4663440" cy="0"/>
          </a:xfrm>
          <a:prstGeom prst="line">
            <a:avLst/>
          </a:prstGeom>
          <a:noFill/>
          <a:ln w="17780">
            <a:solidFill>
              <a:srgbClr val="00A66B"/>
            </a:solidFill>
            <a:prstDash val="solid"/>
          </a:ln>
        </p:spPr>
        <p:txBody>
          <a:bodyPr/>
          <a:lstStyle/>
          <a:p>
            <a:endParaRPr lang="it-IT"/>
          </a:p>
        </p:txBody>
      </p:sp>
      <p:sp>
        <p:nvSpPr>
          <p:cNvPr id="9" name="Text 6"/>
          <p:cNvSpPr/>
          <p:nvPr/>
        </p:nvSpPr>
        <p:spPr>
          <a:xfrm>
            <a:off x="777240" y="4160520"/>
            <a:ext cx="5212080" cy="274320"/>
          </a:xfrm>
          <a:prstGeom prst="rect">
            <a:avLst/>
          </a:prstGeom>
          <a:noFill/>
          <a:ln/>
        </p:spPr>
        <p:txBody>
          <a:bodyPr wrap="square" lIns="0" tIns="0" rIns="0" bIns="0" rtlCol="0" anchor="ctr">
            <a:normAutofit/>
          </a:bodyPr>
          <a:lstStyle/>
          <a:p>
            <a:pPr marL="0" indent="0" algn="l">
              <a:buNone/>
            </a:pPr>
            <a:r>
              <a:rPr lang="en-US" sz="1300" b="1" dirty="0">
                <a:solidFill>
                  <a:srgbClr val="FFFFFF"/>
                </a:solidFill>
                <a:latin typeface="Calibri" pitchFamily="34" charset="0"/>
                <a:ea typeface="Calibri" pitchFamily="34" charset="-122"/>
                <a:cs typeface="Calibri" pitchFamily="34" charset="-120"/>
              </a:rPr>
              <a:t>LUNEDÌ 7 SETTEMBRE 2026 · 18:30–19:30</a:t>
            </a:r>
            <a:endParaRPr lang="en-US" sz="1300" dirty="0"/>
          </a:p>
        </p:txBody>
      </p:sp>
      <p:sp>
        <p:nvSpPr>
          <p:cNvPr id="10" name="Text 7"/>
          <p:cNvSpPr/>
          <p:nvPr/>
        </p:nvSpPr>
        <p:spPr>
          <a:xfrm>
            <a:off x="777240" y="4480560"/>
            <a:ext cx="5212080" cy="411480"/>
          </a:xfrm>
          <a:prstGeom prst="rect">
            <a:avLst/>
          </a:prstGeom>
          <a:noFill/>
          <a:ln/>
        </p:spPr>
        <p:txBody>
          <a:bodyPr wrap="square" lIns="0" tIns="0" rIns="0" bIns="0" rtlCol="0" anchor="ctr">
            <a:normAutofit/>
          </a:bodyPr>
          <a:lstStyle/>
          <a:p>
            <a:pPr marL="0" indent="0" algn="l">
              <a:buNone/>
            </a:pPr>
            <a:r>
              <a:rPr lang="en-US" sz="1040" dirty="0">
                <a:solidFill>
                  <a:srgbClr val="C3D7E1"/>
                </a:solidFill>
                <a:latin typeface="Calibri" pitchFamily="34" charset="0"/>
                <a:ea typeface="Calibri" pitchFamily="34" charset="-122"/>
                <a:cs typeface="Calibri" pitchFamily="34" charset="-120"/>
              </a:rPr>
              <a:t>IN PREPARAZIONE ALLA GIORNATA SUL CAMPO DI GIOVEDÌ 10 SETTEMBRE · CASALECCHIO DI RENO</a:t>
            </a:r>
            <a:endParaRPr lang="en-US" sz="1040" dirty="0"/>
          </a:p>
        </p:txBody>
      </p:sp>
      <p:sp>
        <p:nvSpPr>
          <p:cNvPr id="11" name="Text 8"/>
          <p:cNvSpPr/>
          <p:nvPr/>
        </p:nvSpPr>
        <p:spPr>
          <a:xfrm>
            <a:off x="777240" y="5760720"/>
            <a:ext cx="5257800" cy="438912"/>
          </a:xfrm>
          <a:prstGeom prst="rect">
            <a:avLst/>
          </a:prstGeom>
          <a:noFill/>
          <a:ln/>
        </p:spPr>
        <p:txBody>
          <a:bodyPr wrap="square" lIns="0" tIns="0" rIns="0" bIns="0" rtlCol="0" anchor="ctr">
            <a:normAutofit/>
          </a:bodyPr>
          <a:lstStyle/>
          <a:p>
            <a:pPr marL="0" indent="0" algn="l">
              <a:buNone/>
            </a:pPr>
            <a:r>
              <a:rPr lang="en-US" sz="1010" b="1" dirty="0">
                <a:solidFill>
                  <a:srgbClr val="00A66B"/>
                </a:solidFill>
                <a:latin typeface="Calibri" pitchFamily="34" charset="0"/>
                <a:ea typeface="Calibri" pitchFamily="34" charset="-122"/>
                <a:cs typeface="Calibri" pitchFamily="34" charset="-120"/>
              </a:rPr>
              <a:t>OSSERVO → PIANIFICO → PARTO → GESTISCO → CORREGGO → CHIUDO E IMPARO</a:t>
            </a:r>
            <a:endParaRPr lang="en-US" sz="1010" dirty="0"/>
          </a:p>
        </p:txBody>
      </p:sp>
      <p:sp>
        <p:nvSpPr>
          <p:cNvPr id="12" name="Text 9"/>
          <p:cNvSpPr/>
          <p:nvPr/>
        </p:nvSpPr>
        <p:spPr>
          <a:xfrm>
            <a:off x="411480" y="6382512"/>
            <a:ext cx="3657600" cy="228600"/>
          </a:xfrm>
          <a:prstGeom prst="rect">
            <a:avLst/>
          </a:prstGeom>
          <a:noFill/>
          <a:ln/>
        </p:spPr>
        <p:txBody>
          <a:bodyPr wrap="square" lIns="0" tIns="0" rIns="0" bIns="0" rtlCol="0" anchor="ctr">
            <a:normAutofit/>
          </a:bodyPr>
          <a:lstStyle/>
          <a:p>
            <a:pPr marL="0" indent="0" algn="l">
              <a:buNone/>
            </a:pPr>
            <a:r>
              <a:rPr lang="en-US" sz="1050" b="1" dirty="0">
                <a:solidFill>
                  <a:srgbClr val="FFFFFF"/>
                </a:solidFill>
                <a:latin typeface="Calibri" pitchFamily="34" charset="0"/>
                <a:ea typeface="Calibri" pitchFamily="34" charset="-122"/>
                <a:cs typeface="Calibri" pitchFamily="34" charset="-120"/>
              </a:rPr>
              <a:t>CALL 3 · 7 SET 2026</a:t>
            </a:r>
            <a:endParaRPr lang="en-US" sz="1050" dirty="0"/>
          </a:p>
        </p:txBody>
      </p:sp>
      <p:sp>
        <p:nvSpPr>
          <p:cNvPr id="13" name="Text 10"/>
          <p:cNvSpPr/>
          <p:nvPr/>
        </p:nvSpPr>
        <p:spPr>
          <a:xfrm>
            <a:off x="11000232" y="6382512"/>
            <a:ext cx="685800" cy="228600"/>
          </a:xfrm>
          <a:prstGeom prst="rect">
            <a:avLst/>
          </a:prstGeom>
          <a:noFill/>
          <a:ln/>
        </p:spPr>
        <p:txBody>
          <a:bodyPr wrap="square" lIns="0" tIns="0" rIns="0" bIns="0" rtlCol="0" anchor="ctr">
            <a:normAutofit/>
          </a:bodyPr>
          <a:lstStyle/>
          <a:p>
            <a:pPr marL="0" indent="0" algn="r">
              <a:buNone/>
            </a:pPr>
            <a:r>
              <a:rPr lang="en-US" sz="1100" b="1" dirty="0">
                <a:solidFill>
                  <a:srgbClr val="FFFFFF"/>
                </a:solidFill>
                <a:latin typeface="Calibri" pitchFamily="34" charset="0"/>
                <a:ea typeface="Calibri" pitchFamily="34" charset="-122"/>
                <a:cs typeface="Calibri" pitchFamily="34" charset="-120"/>
              </a:rPr>
              <a:t>01</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41148"/>
          </a:xfrm>
          <a:prstGeom prst="rect">
            <a:avLst/>
          </a:prstGeom>
          <a:solidFill>
            <a:srgbClr val="00A66B"/>
          </a:solidFill>
          <a:ln w="12700">
            <a:solidFill>
              <a:srgbClr val="00A66B">
                <a:alpha val="0"/>
              </a:srgbClr>
            </a:solidFill>
            <a:prstDash val="solid"/>
          </a:ln>
        </p:spPr>
        <p:txBody>
          <a:bodyPr/>
          <a:lstStyle/>
          <a:p>
            <a:endParaRPr lang="it-IT"/>
          </a:p>
        </p:txBody>
      </p:sp>
      <p:sp>
        <p:nvSpPr>
          <p:cNvPr id="3" name="Text 1"/>
          <p:cNvSpPr/>
          <p:nvPr/>
        </p:nvSpPr>
        <p:spPr>
          <a:xfrm>
            <a:off x="411480" y="228600"/>
            <a:ext cx="4389120" cy="201168"/>
          </a:xfrm>
          <a:prstGeom prst="rect">
            <a:avLst/>
          </a:prstGeom>
          <a:noFill/>
          <a:ln/>
        </p:spPr>
        <p:txBody>
          <a:bodyPr wrap="square" lIns="0" tIns="0" rIns="0" bIns="0" rtlCol="0" anchor="ctr">
            <a:normAutofit/>
          </a:bodyPr>
          <a:lstStyle/>
          <a:p>
            <a:pPr marL="0" indent="0" algn="l">
              <a:buNone/>
            </a:pPr>
            <a:r>
              <a:rPr lang="en-US" sz="1050" b="1" dirty="0">
                <a:solidFill>
                  <a:srgbClr val="00A66B"/>
                </a:solidFill>
                <a:latin typeface="Calibri" pitchFamily="34" charset="0"/>
                <a:ea typeface="Calibri" pitchFamily="34" charset="-122"/>
                <a:cs typeface="Calibri" pitchFamily="34" charset="-120"/>
              </a:rPr>
              <a:t>DA DOVE RIPARTIAMO</a:t>
            </a:r>
            <a:endParaRPr lang="en-US" sz="1050" dirty="0"/>
          </a:p>
        </p:txBody>
      </p:sp>
      <p:sp>
        <p:nvSpPr>
          <p:cNvPr id="4" name="Text 2"/>
          <p:cNvSpPr/>
          <p:nvPr/>
        </p:nvSpPr>
        <p:spPr>
          <a:xfrm>
            <a:off x="411480" y="502920"/>
            <a:ext cx="8138160" cy="502920"/>
          </a:xfrm>
          <a:prstGeom prst="rect">
            <a:avLst/>
          </a:prstGeom>
          <a:noFill/>
          <a:ln/>
        </p:spPr>
        <p:txBody>
          <a:bodyPr wrap="square" lIns="0" tIns="0" rIns="0" bIns="0" rtlCol="0" anchor="ctr">
            <a:normAutofit/>
          </a:bodyPr>
          <a:lstStyle/>
          <a:p>
            <a:pPr marL="0" indent="0" algn="l">
              <a:buNone/>
            </a:pPr>
            <a:r>
              <a:rPr lang="en-US" sz="2550" b="1" dirty="0">
                <a:solidFill>
                  <a:srgbClr val="07172A"/>
                </a:solidFill>
                <a:latin typeface="Calibri" pitchFamily="34" charset="0"/>
                <a:ea typeface="Calibri" pitchFamily="34" charset="-122"/>
                <a:cs typeface="Calibri" pitchFamily="34" charset="-120"/>
              </a:rPr>
              <a:t>Sai controllare la bici. Sai eseguire il gesto.</a:t>
            </a:r>
            <a:endParaRPr lang="en-US" sz="2550" dirty="0"/>
          </a:p>
        </p:txBody>
      </p:sp>
      <p:sp>
        <p:nvSpPr>
          <p:cNvPr id="5" name="Text 3"/>
          <p:cNvSpPr/>
          <p:nvPr/>
        </p:nvSpPr>
        <p:spPr>
          <a:xfrm>
            <a:off x="411480" y="969264"/>
            <a:ext cx="9875520" cy="310896"/>
          </a:xfrm>
          <a:prstGeom prst="rect">
            <a:avLst/>
          </a:prstGeom>
          <a:noFill/>
          <a:ln/>
        </p:spPr>
        <p:txBody>
          <a:bodyPr wrap="square" lIns="0" tIns="0" rIns="0" bIns="0" rtlCol="0" anchor="ctr">
            <a:normAutofit/>
          </a:bodyPr>
          <a:lstStyle/>
          <a:p>
            <a:pPr marL="0" indent="0" algn="l">
              <a:buNone/>
            </a:pPr>
            <a:r>
              <a:rPr lang="en-US" sz="1150" dirty="0">
                <a:solidFill>
                  <a:srgbClr val="6A7680"/>
                </a:solidFill>
                <a:latin typeface="Calibri" pitchFamily="34" charset="0"/>
                <a:ea typeface="Calibri" pitchFamily="34" charset="-122"/>
                <a:cs typeface="Calibri" pitchFamily="34" charset="-120"/>
              </a:rPr>
              <a:t>Call 1 · Bici e assetto  →  Call 2 · Guida e ostacoli  →  Call 3 · Gara e testa</a:t>
            </a:r>
            <a:endParaRPr lang="en-US" sz="1150" dirty="0"/>
          </a:p>
        </p:txBody>
      </p:sp>
      <p:sp>
        <p:nvSpPr>
          <p:cNvPr id="6" name="Shape 4"/>
          <p:cNvSpPr/>
          <p:nvPr/>
        </p:nvSpPr>
        <p:spPr>
          <a:xfrm>
            <a:off x="411480" y="1463040"/>
            <a:ext cx="5257800" cy="749808"/>
          </a:xfrm>
          <a:prstGeom prst="roundRect">
            <a:avLst>
              <a:gd name="adj" fmla="val 7317"/>
            </a:avLst>
          </a:prstGeom>
          <a:solidFill>
            <a:srgbClr val="EEF7F3"/>
          </a:solidFill>
          <a:ln w="12700">
            <a:solidFill>
              <a:srgbClr val="EEF7F3">
                <a:alpha val="0"/>
              </a:srgbClr>
            </a:solidFill>
            <a:prstDash val="solid"/>
          </a:ln>
        </p:spPr>
        <p:txBody>
          <a:bodyPr/>
          <a:lstStyle/>
          <a:p>
            <a:endParaRPr lang="it-IT"/>
          </a:p>
        </p:txBody>
      </p:sp>
      <p:sp>
        <p:nvSpPr>
          <p:cNvPr id="7" name="Shape 5"/>
          <p:cNvSpPr/>
          <p:nvPr/>
        </p:nvSpPr>
        <p:spPr>
          <a:xfrm>
            <a:off x="539496" y="1618488"/>
            <a:ext cx="256032" cy="256032"/>
          </a:xfrm>
          <a:prstGeom prst="roundRect">
            <a:avLst>
              <a:gd name="adj" fmla="val 21429"/>
            </a:avLst>
          </a:prstGeom>
          <a:solidFill>
            <a:srgbClr val="00A66B"/>
          </a:solidFill>
          <a:ln w="12700">
            <a:solidFill>
              <a:srgbClr val="00A66B">
                <a:alpha val="0"/>
              </a:srgbClr>
            </a:solidFill>
            <a:prstDash val="solid"/>
          </a:ln>
        </p:spPr>
        <p:txBody>
          <a:bodyPr/>
          <a:lstStyle/>
          <a:p>
            <a:endParaRPr lang="it-IT"/>
          </a:p>
        </p:txBody>
      </p:sp>
      <p:sp>
        <p:nvSpPr>
          <p:cNvPr id="8" name="Text 6"/>
          <p:cNvSpPr/>
          <p:nvPr/>
        </p:nvSpPr>
        <p:spPr>
          <a:xfrm>
            <a:off x="539496" y="1618488"/>
            <a:ext cx="256032" cy="23774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1</a:t>
            </a:r>
            <a:endParaRPr lang="en-US" sz="1050" dirty="0"/>
          </a:p>
        </p:txBody>
      </p:sp>
      <p:sp>
        <p:nvSpPr>
          <p:cNvPr id="9" name="Text 7"/>
          <p:cNvSpPr/>
          <p:nvPr/>
        </p:nvSpPr>
        <p:spPr>
          <a:xfrm>
            <a:off x="896112" y="1572768"/>
            <a:ext cx="4663440" cy="256032"/>
          </a:xfrm>
          <a:prstGeom prst="rect">
            <a:avLst/>
          </a:prstGeom>
          <a:noFill/>
          <a:ln/>
        </p:spPr>
        <p:txBody>
          <a:bodyPr wrap="square" lIns="0" tIns="0" rIns="0" bIns="0" rtlCol="0" anchor="ctr">
            <a:normAutofit/>
          </a:bodyPr>
          <a:lstStyle/>
          <a:p>
            <a:pPr marL="0" indent="0" algn="l">
              <a:buNone/>
            </a:pPr>
            <a:r>
              <a:rPr lang="en-US" sz="1150" b="1" dirty="0">
                <a:solidFill>
                  <a:srgbClr val="07172A"/>
                </a:solidFill>
                <a:latin typeface="Calibri" pitchFamily="34" charset="0"/>
                <a:ea typeface="Calibri" pitchFamily="34" charset="-122"/>
                <a:cs typeface="Calibri" pitchFamily="34" charset="-120"/>
              </a:rPr>
              <a:t>HAI IL MEZZO</a:t>
            </a:r>
            <a:endParaRPr lang="en-US" sz="1150" dirty="0"/>
          </a:p>
        </p:txBody>
      </p:sp>
      <p:sp>
        <p:nvSpPr>
          <p:cNvPr id="10" name="Text 8"/>
          <p:cNvSpPr/>
          <p:nvPr/>
        </p:nvSpPr>
        <p:spPr>
          <a:xfrm>
            <a:off x="896112" y="1847088"/>
            <a:ext cx="4663440" cy="292608"/>
          </a:xfrm>
          <a:prstGeom prst="rect">
            <a:avLst/>
          </a:prstGeom>
          <a:noFill/>
          <a:ln/>
        </p:spPr>
        <p:txBody>
          <a:bodyPr wrap="square" lIns="0" tIns="0" rIns="0" bIns="0" rtlCol="0" anchor="t">
            <a:normAutofit/>
          </a:bodyPr>
          <a:lstStyle/>
          <a:p>
            <a:pPr marL="0" indent="0" algn="l">
              <a:buNone/>
            </a:pPr>
            <a:r>
              <a:rPr lang="en-US" sz="970" dirty="0">
                <a:solidFill>
                  <a:srgbClr val="1D2932"/>
                </a:solidFill>
                <a:latin typeface="Calibri" pitchFamily="34" charset="0"/>
                <a:ea typeface="Calibri" pitchFamily="34" charset="-122"/>
                <a:cs typeface="Calibri" pitchFamily="34" charset="-120"/>
              </a:rPr>
              <a:t>Sai controllarlo, sistemarlo e adattarlo alle condizioni che trovi.</a:t>
            </a:r>
            <a:endParaRPr lang="en-US" sz="970" dirty="0"/>
          </a:p>
        </p:txBody>
      </p:sp>
      <p:sp>
        <p:nvSpPr>
          <p:cNvPr id="11" name="Shape 9"/>
          <p:cNvSpPr/>
          <p:nvPr/>
        </p:nvSpPr>
        <p:spPr>
          <a:xfrm>
            <a:off x="411480" y="2340864"/>
            <a:ext cx="5257800" cy="749808"/>
          </a:xfrm>
          <a:prstGeom prst="roundRect">
            <a:avLst>
              <a:gd name="adj" fmla="val 7317"/>
            </a:avLst>
          </a:prstGeom>
          <a:solidFill>
            <a:srgbClr val="EEF7F3"/>
          </a:solidFill>
          <a:ln w="12700">
            <a:solidFill>
              <a:srgbClr val="EEF7F3">
                <a:alpha val="0"/>
              </a:srgbClr>
            </a:solidFill>
            <a:prstDash val="solid"/>
          </a:ln>
        </p:spPr>
        <p:txBody>
          <a:bodyPr/>
          <a:lstStyle/>
          <a:p>
            <a:endParaRPr lang="it-IT"/>
          </a:p>
        </p:txBody>
      </p:sp>
      <p:sp>
        <p:nvSpPr>
          <p:cNvPr id="12" name="Shape 10"/>
          <p:cNvSpPr/>
          <p:nvPr/>
        </p:nvSpPr>
        <p:spPr>
          <a:xfrm>
            <a:off x="539496" y="2496312"/>
            <a:ext cx="256032" cy="256032"/>
          </a:xfrm>
          <a:prstGeom prst="roundRect">
            <a:avLst>
              <a:gd name="adj" fmla="val 21429"/>
            </a:avLst>
          </a:prstGeom>
          <a:solidFill>
            <a:srgbClr val="00A66B"/>
          </a:solidFill>
          <a:ln w="12700">
            <a:solidFill>
              <a:srgbClr val="00A66B">
                <a:alpha val="0"/>
              </a:srgbClr>
            </a:solidFill>
            <a:prstDash val="solid"/>
          </a:ln>
        </p:spPr>
        <p:txBody>
          <a:bodyPr/>
          <a:lstStyle/>
          <a:p>
            <a:endParaRPr lang="it-IT"/>
          </a:p>
        </p:txBody>
      </p:sp>
      <p:sp>
        <p:nvSpPr>
          <p:cNvPr id="13" name="Text 11"/>
          <p:cNvSpPr/>
          <p:nvPr/>
        </p:nvSpPr>
        <p:spPr>
          <a:xfrm>
            <a:off x="539496" y="2496312"/>
            <a:ext cx="256032" cy="23774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2</a:t>
            </a:r>
            <a:endParaRPr lang="en-US" sz="1050" dirty="0"/>
          </a:p>
        </p:txBody>
      </p:sp>
      <p:sp>
        <p:nvSpPr>
          <p:cNvPr id="14" name="Text 12"/>
          <p:cNvSpPr/>
          <p:nvPr/>
        </p:nvSpPr>
        <p:spPr>
          <a:xfrm>
            <a:off x="896112" y="2450592"/>
            <a:ext cx="4663440" cy="256032"/>
          </a:xfrm>
          <a:prstGeom prst="rect">
            <a:avLst/>
          </a:prstGeom>
          <a:noFill/>
          <a:ln/>
        </p:spPr>
        <p:txBody>
          <a:bodyPr wrap="square" lIns="0" tIns="0" rIns="0" bIns="0" rtlCol="0" anchor="ctr">
            <a:normAutofit/>
          </a:bodyPr>
          <a:lstStyle/>
          <a:p>
            <a:pPr marL="0" indent="0" algn="l">
              <a:buNone/>
            </a:pPr>
            <a:r>
              <a:rPr lang="en-US" sz="1150" b="1" dirty="0">
                <a:solidFill>
                  <a:srgbClr val="07172A"/>
                </a:solidFill>
                <a:latin typeface="Calibri" pitchFamily="34" charset="0"/>
                <a:ea typeface="Calibri" pitchFamily="34" charset="-122"/>
                <a:cs typeface="Calibri" pitchFamily="34" charset="-120"/>
              </a:rPr>
              <a:t>HAI IL GESTO</a:t>
            </a:r>
            <a:endParaRPr lang="en-US" sz="1150" dirty="0"/>
          </a:p>
        </p:txBody>
      </p:sp>
      <p:sp>
        <p:nvSpPr>
          <p:cNvPr id="15" name="Text 13"/>
          <p:cNvSpPr/>
          <p:nvPr/>
        </p:nvSpPr>
        <p:spPr>
          <a:xfrm>
            <a:off x="896112" y="2724912"/>
            <a:ext cx="4663440" cy="292608"/>
          </a:xfrm>
          <a:prstGeom prst="rect">
            <a:avLst/>
          </a:prstGeom>
          <a:noFill/>
          <a:ln/>
        </p:spPr>
        <p:txBody>
          <a:bodyPr wrap="square" lIns="0" tIns="0" rIns="0" bIns="0" rtlCol="0" anchor="t">
            <a:normAutofit/>
          </a:bodyPr>
          <a:lstStyle/>
          <a:p>
            <a:pPr marL="0" indent="0" algn="l">
              <a:buNone/>
            </a:pPr>
            <a:r>
              <a:rPr lang="en-US" sz="970" dirty="0">
                <a:solidFill>
                  <a:srgbClr val="1D2932"/>
                </a:solidFill>
                <a:latin typeface="Calibri" pitchFamily="34" charset="0"/>
                <a:ea typeface="Calibri" pitchFamily="34" charset="-122"/>
                <a:cs typeface="Calibri" pitchFamily="34" charset="-120"/>
              </a:rPr>
              <a:t>Sai scomporlo, provarlo piano e rimetterlo insieme quando serve velocità.</a:t>
            </a:r>
            <a:endParaRPr lang="en-US" sz="970" dirty="0"/>
          </a:p>
        </p:txBody>
      </p:sp>
      <p:sp>
        <p:nvSpPr>
          <p:cNvPr id="16" name="Shape 14"/>
          <p:cNvSpPr/>
          <p:nvPr/>
        </p:nvSpPr>
        <p:spPr>
          <a:xfrm>
            <a:off x="411480" y="3218688"/>
            <a:ext cx="5257800" cy="749808"/>
          </a:xfrm>
          <a:prstGeom prst="roundRect">
            <a:avLst>
              <a:gd name="adj" fmla="val 7317"/>
            </a:avLst>
          </a:prstGeom>
          <a:solidFill>
            <a:srgbClr val="EEF7F3"/>
          </a:solidFill>
          <a:ln w="12700">
            <a:solidFill>
              <a:srgbClr val="EEF7F3">
                <a:alpha val="0"/>
              </a:srgbClr>
            </a:solidFill>
            <a:prstDash val="solid"/>
          </a:ln>
        </p:spPr>
        <p:txBody>
          <a:bodyPr/>
          <a:lstStyle/>
          <a:p>
            <a:endParaRPr lang="it-IT"/>
          </a:p>
        </p:txBody>
      </p:sp>
      <p:sp>
        <p:nvSpPr>
          <p:cNvPr id="17" name="Shape 15"/>
          <p:cNvSpPr/>
          <p:nvPr/>
        </p:nvSpPr>
        <p:spPr>
          <a:xfrm>
            <a:off x="539496" y="3374136"/>
            <a:ext cx="256032" cy="256032"/>
          </a:xfrm>
          <a:prstGeom prst="roundRect">
            <a:avLst>
              <a:gd name="adj" fmla="val 21429"/>
            </a:avLst>
          </a:prstGeom>
          <a:solidFill>
            <a:srgbClr val="00A66B"/>
          </a:solidFill>
          <a:ln w="12700">
            <a:solidFill>
              <a:srgbClr val="00A66B">
                <a:alpha val="0"/>
              </a:srgbClr>
            </a:solidFill>
            <a:prstDash val="solid"/>
          </a:ln>
        </p:spPr>
        <p:txBody>
          <a:bodyPr/>
          <a:lstStyle/>
          <a:p>
            <a:endParaRPr lang="it-IT"/>
          </a:p>
        </p:txBody>
      </p:sp>
      <p:sp>
        <p:nvSpPr>
          <p:cNvPr id="18" name="Text 16"/>
          <p:cNvSpPr/>
          <p:nvPr/>
        </p:nvSpPr>
        <p:spPr>
          <a:xfrm>
            <a:off x="539496" y="3374136"/>
            <a:ext cx="256032" cy="23774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3</a:t>
            </a:r>
            <a:endParaRPr lang="en-US" sz="1050" dirty="0"/>
          </a:p>
        </p:txBody>
      </p:sp>
      <p:sp>
        <p:nvSpPr>
          <p:cNvPr id="19" name="Text 17"/>
          <p:cNvSpPr/>
          <p:nvPr/>
        </p:nvSpPr>
        <p:spPr>
          <a:xfrm>
            <a:off x="896112" y="3328416"/>
            <a:ext cx="4663440" cy="256032"/>
          </a:xfrm>
          <a:prstGeom prst="rect">
            <a:avLst/>
          </a:prstGeom>
          <a:noFill/>
          <a:ln/>
        </p:spPr>
        <p:txBody>
          <a:bodyPr wrap="square" lIns="0" tIns="0" rIns="0" bIns="0" rtlCol="0" anchor="ctr">
            <a:normAutofit/>
          </a:bodyPr>
          <a:lstStyle/>
          <a:p>
            <a:pPr marL="0" indent="0" algn="l">
              <a:buNone/>
            </a:pPr>
            <a:r>
              <a:rPr lang="en-US" sz="1150" b="1" dirty="0">
                <a:solidFill>
                  <a:srgbClr val="07172A"/>
                </a:solidFill>
                <a:latin typeface="Calibri" pitchFamily="34" charset="0"/>
                <a:ea typeface="Calibri" pitchFamily="34" charset="-122"/>
                <a:cs typeface="Calibri" pitchFamily="34" charset="-120"/>
              </a:rPr>
              <a:t>ORA SERVE IL PIANO</a:t>
            </a:r>
            <a:endParaRPr lang="en-US" sz="1150" dirty="0"/>
          </a:p>
        </p:txBody>
      </p:sp>
      <p:sp>
        <p:nvSpPr>
          <p:cNvPr id="20" name="Text 18"/>
          <p:cNvSpPr/>
          <p:nvPr/>
        </p:nvSpPr>
        <p:spPr>
          <a:xfrm>
            <a:off x="896112" y="3602736"/>
            <a:ext cx="4663440" cy="292608"/>
          </a:xfrm>
          <a:prstGeom prst="rect">
            <a:avLst/>
          </a:prstGeom>
          <a:noFill/>
          <a:ln/>
        </p:spPr>
        <p:txBody>
          <a:bodyPr wrap="square" lIns="0" tIns="0" rIns="0" bIns="0" rtlCol="0" anchor="t">
            <a:normAutofit/>
          </a:bodyPr>
          <a:lstStyle/>
          <a:p>
            <a:pPr marL="0" indent="0" algn="l">
              <a:buNone/>
            </a:pPr>
            <a:r>
              <a:rPr lang="en-US" sz="970" dirty="0">
                <a:solidFill>
                  <a:srgbClr val="1D2932"/>
                </a:solidFill>
                <a:latin typeface="Calibri" pitchFamily="34" charset="0"/>
                <a:ea typeface="Calibri" pitchFamily="34" charset="-122"/>
                <a:cs typeface="Calibri" pitchFamily="34" charset="-120"/>
              </a:rPr>
              <a:t>Linee, rapporto, ritmo e alternative si decidono prima della gara.</a:t>
            </a:r>
            <a:endParaRPr lang="en-US" sz="970" dirty="0"/>
          </a:p>
        </p:txBody>
      </p:sp>
      <p:sp>
        <p:nvSpPr>
          <p:cNvPr id="21" name="Shape 19"/>
          <p:cNvSpPr/>
          <p:nvPr/>
        </p:nvSpPr>
        <p:spPr>
          <a:xfrm>
            <a:off x="411480" y="4096512"/>
            <a:ext cx="5257800" cy="749808"/>
          </a:xfrm>
          <a:prstGeom prst="roundRect">
            <a:avLst>
              <a:gd name="adj" fmla="val 7317"/>
            </a:avLst>
          </a:prstGeom>
          <a:solidFill>
            <a:srgbClr val="EEF7F3"/>
          </a:solidFill>
          <a:ln w="12700">
            <a:solidFill>
              <a:srgbClr val="EEF7F3">
                <a:alpha val="0"/>
              </a:srgbClr>
            </a:solidFill>
            <a:prstDash val="solid"/>
          </a:ln>
        </p:spPr>
        <p:txBody>
          <a:bodyPr/>
          <a:lstStyle/>
          <a:p>
            <a:endParaRPr lang="it-IT"/>
          </a:p>
        </p:txBody>
      </p:sp>
      <p:sp>
        <p:nvSpPr>
          <p:cNvPr id="22" name="Shape 20"/>
          <p:cNvSpPr/>
          <p:nvPr/>
        </p:nvSpPr>
        <p:spPr>
          <a:xfrm>
            <a:off x="539496" y="4251960"/>
            <a:ext cx="256032" cy="256032"/>
          </a:xfrm>
          <a:prstGeom prst="roundRect">
            <a:avLst>
              <a:gd name="adj" fmla="val 21429"/>
            </a:avLst>
          </a:prstGeom>
          <a:solidFill>
            <a:srgbClr val="00A66B"/>
          </a:solidFill>
          <a:ln w="12700">
            <a:solidFill>
              <a:srgbClr val="00A66B">
                <a:alpha val="0"/>
              </a:srgbClr>
            </a:solidFill>
            <a:prstDash val="solid"/>
          </a:ln>
        </p:spPr>
        <p:txBody>
          <a:bodyPr/>
          <a:lstStyle/>
          <a:p>
            <a:endParaRPr lang="it-IT"/>
          </a:p>
        </p:txBody>
      </p:sp>
      <p:sp>
        <p:nvSpPr>
          <p:cNvPr id="23" name="Text 21"/>
          <p:cNvSpPr/>
          <p:nvPr/>
        </p:nvSpPr>
        <p:spPr>
          <a:xfrm>
            <a:off x="539496" y="4251960"/>
            <a:ext cx="256032" cy="23774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4</a:t>
            </a:r>
            <a:endParaRPr lang="en-US" sz="1050" dirty="0"/>
          </a:p>
        </p:txBody>
      </p:sp>
      <p:sp>
        <p:nvSpPr>
          <p:cNvPr id="24" name="Text 22"/>
          <p:cNvSpPr/>
          <p:nvPr/>
        </p:nvSpPr>
        <p:spPr>
          <a:xfrm>
            <a:off x="896112" y="4206240"/>
            <a:ext cx="4663440" cy="256032"/>
          </a:xfrm>
          <a:prstGeom prst="rect">
            <a:avLst/>
          </a:prstGeom>
          <a:noFill/>
          <a:ln/>
        </p:spPr>
        <p:txBody>
          <a:bodyPr wrap="square" lIns="0" tIns="0" rIns="0" bIns="0" rtlCol="0" anchor="ctr">
            <a:normAutofit/>
          </a:bodyPr>
          <a:lstStyle/>
          <a:p>
            <a:pPr marL="0" indent="0" algn="l">
              <a:buNone/>
            </a:pPr>
            <a:r>
              <a:rPr lang="en-US" sz="1150" b="1" dirty="0">
                <a:solidFill>
                  <a:srgbClr val="07172A"/>
                </a:solidFill>
                <a:latin typeface="Calibri" pitchFamily="34" charset="0"/>
                <a:ea typeface="Calibri" pitchFamily="34" charset="-122"/>
                <a:cs typeface="Calibri" pitchFamily="34" charset="-120"/>
              </a:rPr>
              <a:t>E SERVE LA TESTA</a:t>
            </a:r>
            <a:endParaRPr lang="en-US" sz="1150" dirty="0"/>
          </a:p>
        </p:txBody>
      </p:sp>
      <p:sp>
        <p:nvSpPr>
          <p:cNvPr id="25" name="Text 23"/>
          <p:cNvSpPr/>
          <p:nvPr/>
        </p:nvSpPr>
        <p:spPr>
          <a:xfrm>
            <a:off x="896112" y="4480560"/>
            <a:ext cx="4663440" cy="292608"/>
          </a:xfrm>
          <a:prstGeom prst="rect">
            <a:avLst/>
          </a:prstGeom>
          <a:noFill/>
          <a:ln/>
        </p:spPr>
        <p:txBody>
          <a:bodyPr wrap="square" lIns="0" tIns="0" rIns="0" bIns="0" rtlCol="0" anchor="t">
            <a:normAutofit/>
          </a:bodyPr>
          <a:lstStyle/>
          <a:p>
            <a:pPr marL="0" indent="0" algn="l">
              <a:buNone/>
            </a:pPr>
            <a:r>
              <a:rPr lang="en-US" sz="970" dirty="0">
                <a:solidFill>
                  <a:srgbClr val="1D2932"/>
                </a:solidFill>
                <a:latin typeface="Calibri" pitchFamily="34" charset="0"/>
                <a:ea typeface="Calibri" pitchFamily="34" charset="-122"/>
                <a:cs typeface="Calibri" pitchFamily="34" charset="-120"/>
              </a:rPr>
              <a:t>Errore, fiato corto e delusione si gestiscono come una parte della tecnica.</a:t>
            </a:r>
            <a:endParaRPr lang="en-US" sz="970" dirty="0"/>
          </a:p>
        </p:txBody>
      </p:sp>
      <p:pic>
        <p:nvPicPr>
          <p:cNvPr id="26" name="Image 0" descr="/mnt/data/call3_assets/slide02/pic25_Immagine 58.jpg"/>
          <p:cNvPicPr>
            <a:picLocks noChangeAspect="1"/>
          </p:cNvPicPr>
          <p:nvPr/>
        </p:nvPicPr>
        <p:blipFill>
          <a:blip r:embed="rId3"/>
          <a:srcRect t="28942" b="28942"/>
          <a:stretch/>
        </p:blipFill>
        <p:spPr>
          <a:xfrm>
            <a:off x="5989320" y="1444752"/>
            <a:ext cx="5760720" cy="3639312"/>
          </a:xfrm>
          <a:prstGeom prst="rect">
            <a:avLst/>
          </a:prstGeom>
        </p:spPr>
      </p:pic>
      <p:sp>
        <p:nvSpPr>
          <p:cNvPr id="27" name="Shape 24"/>
          <p:cNvSpPr/>
          <p:nvPr/>
        </p:nvSpPr>
        <p:spPr>
          <a:xfrm>
            <a:off x="5989320" y="4663440"/>
            <a:ext cx="5760720" cy="420624"/>
          </a:xfrm>
          <a:prstGeom prst="rect">
            <a:avLst/>
          </a:prstGeom>
          <a:solidFill>
            <a:srgbClr val="00A66B"/>
          </a:solidFill>
          <a:ln w="12700">
            <a:solidFill>
              <a:srgbClr val="00A66B">
                <a:alpha val="0"/>
              </a:srgbClr>
            </a:solidFill>
            <a:prstDash val="solid"/>
          </a:ln>
        </p:spPr>
        <p:txBody>
          <a:bodyPr/>
          <a:lstStyle/>
          <a:p>
            <a:endParaRPr lang="it-IT"/>
          </a:p>
        </p:txBody>
      </p:sp>
      <p:sp>
        <p:nvSpPr>
          <p:cNvPr id="28" name="Text 25"/>
          <p:cNvSpPr/>
          <p:nvPr/>
        </p:nvSpPr>
        <p:spPr>
          <a:xfrm>
            <a:off x="6108192" y="4727448"/>
            <a:ext cx="5522976" cy="265176"/>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QUELLO CHE NON DECIDI PRIMA, IN GARA LO SUBISCI</a:t>
            </a:r>
            <a:endParaRPr lang="en-US" sz="1200" dirty="0"/>
          </a:p>
        </p:txBody>
      </p:sp>
      <p:sp>
        <p:nvSpPr>
          <p:cNvPr id="29" name="Shape 26"/>
          <p:cNvSpPr/>
          <p:nvPr/>
        </p:nvSpPr>
        <p:spPr>
          <a:xfrm>
            <a:off x="411480" y="6016752"/>
            <a:ext cx="11365992" cy="310896"/>
          </a:xfrm>
          <a:prstGeom prst="rect">
            <a:avLst/>
          </a:prstGeom>
          <a:solidFill>
            <a:srgbClr val="00A66B"/>
          </a:solidFill>
          <a:ln w="12700">
            <a:solidFill>
              <a:srgbClr val="00A66B">
                <a:alpha val="0"/>
              </a:srgbClr>
            </a:solidFill>
            <a:prstDash val="solid"/>
          </a:ln>
        </p:spPr>
        <p:txBody>
          <a:bodyPr/>
          <a:lstStyle/>
          <a:p>
            <a:endParaRPr lang="it-IT"/>
          </a:p>
        </p:txBody>
      </p:sp>
      <p:sp>
        <p:nvSpPr>
          <p:cNvPr id="30" name="Text 27"/>
          <p:cNvSpPr/>
          <p:nvPr/>
        </p:nvSpPr>
        <p:spPr>
          <a:xfrm>
            <a:off x="502920" y="6035040"/>
            <a:ext cx="11183112" cy="256032"/>
          </a:xfrm>
          <a:prstGeom prst="rect">
            <a:avLst/>
          </a:prstGeom>
          <a:noFill/>
          <a:ln/>
        </p:spPr>
        <p:txBody>
          <a:bodyPr wrap="square" lIns="0" tIns="0" rIns="0" bIns="0" rtlCol="0" anchor="ctr">
            <a:normAutofit/>
          </a:bodyPr>
          <a:lstStyle/>
          <a:p>
            <a:pPr marL="0" indent="0" algn="ctr">
              <a:buNone/>
            </a:pPr>
            <a:r>
              <a:rPr lang="en-US" sz="900" b="1" dirty="0">
                <a:solidFill>
                  <a:srgbClr val="FFFFFF"/>
                </a:solidFill>
                <a:latin typeface="Calibri" pitchFamily="34" charset="0"/>
                <a:ea typeface="Calibri" pitchFamily="34" charset="-122"/>
                <a:cs typeface="Calibri" pitchFamily="34" charset="-120"/>
              </a:rPr>
              <a:t>DAL MEZZO AL GESTO · DAL GESTO ALLA SCELTA</a:t>
            </a:r>
            <a:endParaRPr lang="en-US" sz="900" dirty="0"/>
          </a:p>
        </p:txBody>
      </p:sp>
      <p:sp>
        <p:nvSpPr>
          <p:cNvPr id="31" name="Text 28"/>
          <p:cNvSpPr/>
          <p:nvPr/>
        </p:nvSpPr>
        <p:spPr>
          <a:xfrm>
            <a:off x="411480" y="6510528"/>
            <a:ext cx="2468880" cy="164592"/>
          </a:xfrm>
          <a:prstGeom prst="rect">
            <a:avLst/>
          </a:prstGeom>
          <a:noFill/>
          <a:ln/>
        </p:spPr>
        <p:txBody>
          <a:bodyPr wrap="square" lIns="0" tIns="0" rIns="0" bIns="0" rtlCol="0" anchor="ctr">
            <a:normAutofit/>
          </a:bodyPr>
          <a:lstStyle/>
          <a:p>
            <a:pPr marL="0" indent="0" algn="l">
              <a:buNone/>
            </a:pPr>
            <a:r>
              <a:rPr lang="en-US" sz="850" b="1" dirty="0">
                <a:solidFill>
                  <a:srgbClr val="0A3952"/>
                </a:solidFill>
                <a:latin typeface="Calibri" pitchFamily="34" charset="0"/>
                <a:ea typeface="Calibri" pitchFamily="34" charset="-122"/>
                <a:cs typeface="Calibri" pitchFamily="34" charset="-120"/>
              </a:rPr>
              <a:t>CALL 3 · 7 SET 2026</a:t>
            </a:r>
            <a:endParaRPr lang="en-US" sz="850" dirty="0"/>
          </a:p>
        </p:txBody>
      </p:sp>
      <p:sp>
        <p:nvSpPr>
          <p:cNvPr id="32" name="Text 29"/>
          <p:cNvSpPr/>
          <p:nvPr/>
        </p:nvSpPr>
        <p:spPr>
          <a:xfrm>
            <a:off x="11338560" y="6510528"/>
            <a:ext cx="411480" cy="164592"/>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02</a:t>
            </a:r>
            <a:endParaRPr lang="en-US" sz="8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41148"/>
          </a:xfrm>
          <a:prstGeom prst="rect">
            <a:avLst/>
          </a:prstGeom>
          <a:solidFill>
            <a:srgbClr val="00A66B"/>
          </a:solidFill>
          <a:ln w="12700">
            <a:solidFill>
              <a:srgbClr val="00A66B">
                <a:alpha val="0"/>
              </a:srgbClr>
            </a:solidFill>
            <a:prstDash val="solid"/>
          </a:ln>
        </p:spPr>
        <p:txBody>
          <a:bodyPr/>
          <a:lstStyle/>
          <a:p>
            <a:endParaRPr lang="it-IT"/>
          </a:p>
        </p:txBody>
      </p:sp>
      <p:sp>
        <p:nvSpPr>
          <p:cNvPr id="3" name="Text 1"/>
          <p:cNvSpPr/>
          <p:nvPr/>
        </p:nvSpPr>
        <p:spPr>
          <a:xfrm>
            <a:off x="411480" y="228600"/>
            <a:ext cx="4389120" cy="201168"/>
          </a:xfrm>
          <a:prstGeom prst="rect">
            <a:avLst/>
          </a:prstGeom>
          <a:noFill/>
          <a:ln/>
        </p:spPr>
        <p:txBody>
          <a:bodyPr wrap="square" lIns="0" tIns="0" rIns="0" bIns="0" rtlCol="0" anchor="ctr">
            <a:normAutofit/>
          </a:bodyPr>
          <a:lstStyle/>
          <a:p>
            <a:pPr marL="0" indent="0" algn="l">
              <a:buNone/>
            </a:pPr>
            <a:r>
              <a:rPr lang="en-US" sz="1050" b="1" dirty="0">
                <a:solidFill>
                  <a:srgbClr val="00A66B"/>
                </a:solidFill>
                <a:latin typeface="Calibri" pitchFamily="34" charset="0"/>
                <a:ea typeface="Calibri" pitchFamily="34" charset="-122"/>
                <a:cs typeface="Calibri" pitchFamily="34" charset="-120"/>
              </a:rPr>
              <a:t>PROGRAMMA CALL 3</a:t>
            </a:r>
            <a:endParaRPr lang="en-US" sz="1050" dirty="0"/>
          </a:p>
        </p:txBody>
      </p:sp>
      <p:sp>
        <p:nvSpPr>
          <p:cNvPr id="4" name="Text 2"/>
          <p:cNvSpPr/>
          <p:nvPr/>
        </p:nvSpPr>
        <p:spPr>
          <a:xfrm>
            <a:off x="411480" y="502920"/>
            <a:ext cx="8138160" cy="502920"/>
          </a:xfrm>
          <a:prstGeom prst="rect">
            <a:avLst/>
          </a:prstGeom>
          <a:noFill/>
          <a:ln/>
        </p:spPr>
        <p:txBody>
          <a:bodyPr wrap="square" lIns="0" tIns="0" rIns="0" bIns="0" rtlCol="0" anchor="ctr">
            <a:normAutofit/>
          </a:bodyPr>
          <a:lstStyle/>
          <a:p>
            <a:pPr marL="0" indent="0" algn="l">
              <a:buNone/>
            </a:pPr>
            <a:r>
              <a:rPr lang="en-US" sz="2550" b="1" dirty="0">
                <a:solidFill>
                  <a:srgbClr val="07172A"/>
                </a:solidFill>
                <a:latin typeface="Calibri" pitchFamily="34" charset="0"/>
                <a:ea typeface="Calibri" pitchFamily="34" charset="-122"/>
                <a:cs typeface="Calibri" pitchFamily="34" charset="-120"/>
              </a:rPr>
              <a:t>60 minuti per arrivare pronti alla stagione</a:t>
            </a:r>
            <a:endParaRPr lang="en-US" sz="2550" dirty="0"/>
          </a:p>
        </p:txBody>
      </p:sp>
      <p:sp>
        <p:nvSpPr>
          <p:cNvPr id="5" name="Text 3"/>
          <p:cNvSpPr/>
          <p:nvPr/>
        </p:nvSpPr>
        <p:spPr>
          <a:xfrm>
            <a:off x="411480" y="969264"/>
            <a:ext cx="9875520" cy="310896"/>
          </a:xfrm>
          <a:prstGeom prst="rect">
            <a:avLst/>
          </a:prstGeom>
          <a:noFill/>
          <a:ln/>
        </p:spPr>
        <p:txBody>
          <a:bodyPr wrap="square" lIns="0" tIns="0" rIns="0" bIns="0" rtlCol="0" anchor="ctr">
            <a:normAutofit/>
          </a:bodyPr>
          <a:lstStyle/>
          <a:p>
            <a:pPr marL="0" indent="0" algn="l">
              <a:buNone/>
            </a:pPr>
            <a:r>
              <a:rPr lang="en-US" sz="1150" dirty="0">
                <a:solidFill>
                  <a:srgbClr val="6A7680"/>
                </a:solidFill>
                <a:latin typeface="Calibri" pitchFamily="34" charset="0"/>
                <a:ea typeface="Calibri" pitchFamily="34" charset="-122"/>
                <a:cs typeface="Calibri" pitchFamily="34" charset="-120"/>
              </a:rPr>
              <a:t>Ogni blocco deve far osservare, decidere o correggere: niente lezione passiva.</a:t>
            </a:r>
            <a:endParaRPr lang="en-US" sz="1150" dirty="0"/>
          </a:p>
        </p:txBody>
      </p:sp>
      <p:sp>
        <p:nvSpPr>
          <p:cNvPr id="6" name="Shape 4"/>
          <p:cNvSpPr/>
          <p:nvPr/>
        </p:nvSpPr>
        <p:spPr>
          <a:xfrm>
            <a:off x="502920" y="1417320"/>
            <a:ext cx="5394960" cy="896112"/>
          </a:xfrm>
          <a:prstGeom prst="roundRect">
            <a:avLst>
              <a:gd name="adj" fmla="val 6122"/>
            </a:avLst>
          </a:prstGeom>
          <a:solidFill>
            <a:srgbClr val="EEF7F3"/>
          </a:solidFill>
          <a:ln w="12700">
            <a:solidFill>
              <a:srgbClr val="EEF7F3">
                <a:alpha val="0"/>
              </a:srgbClr>
            </a:solidFill>
            <a:prstDash val="solid"/>
          </a:ln>
        </p:spPr>
        <p:txBody>
          <a:bodyPr/>
          <a:lstStyle/>
          <a:p>
            <a:endParaRPr lang="it-IT"/>
          </a:p>
        </p:txBody>
      </p:sp>
      <p:sp>
        <p:nvSpPr>
          <p:cNvPr id="7" name="Shape 5"/>
          <p:cNvSpPr/>
          <p:nvPr/>
        </p:nvSpPr>
        <p:spPr>
          <a:xfrm>
            <a:off x="630936" y="1572768"/>
            <a:ext cx="256032" cy="256032"/>
          </a:xfrm>
          <a:prstGeom prst="roundRect">
            <a:avLst>
              <a:gd name="adj" fmla="val 21429"/>
            </a:avLst>
          </a:prstGeom>
          <a:solidFill>
            <a:srgbClr val="00A66B"/>
          </a:solidFill>
          <a:ln w="12700">
            <a:solidFill>
              <a:srgbClr val="00A66B">
                <a:alpha val="0"/>
              </a:srgbClr>
            </a:solidFill>
            <a:prstDash val="solid"/>
          </a:ln>
        </p:spPr>
        <p:txBody>
          <a:bodyPr/>
          <a:lstStyle/>
          <a:p>
            <a:endParaRPr lang="it-IT"/>
          </a:p>
        </p:txBody>
      </p:sp>
      <p:sp>
        <p:nvSpPr>
          <p:cNvPr id="8" name="Text 6"/>
          <p:cNvSpPr/>
          <p:nvPr/>
        </p:nvSpPr>
        <p:spPr>
          <a:xfrm>
            <a:off x="630936" y="1572768"/>
            <a:ext cx="256032" cy="23774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1</a:t>
            </a:r>
            <a:endParaRPr lang="en-US" sz="1050" dirty="0"/>
          </a:p>
        </p:txBody>
      </p:sp>
      <p:sp>
        <p:nvSpPr>
          <p:cNvPr id="9" name="Text 7"/>
          <p:cNvSpPr/>
          <p:nvPr/>
        </p:nvSpPr>
        <p:spPr>
          <a:xfrm>
            <a:off x="987552" y="1527048"/>
            <a:ext cx="4800600" cy="256032"/>
          </a:xfrm>
          <a:prstGeom prst="rect">
            <a:avLst/>
          </a:prstGeom>
          <a:noFill/>
          <a:ln/>
        </p:spPr>
        <p:txBody>
          <a:bodyPr wrap="square" lIns="0" tIns="0" rIns="0" bIns="0" rtlCol="0" anchor="ctr">
            <a:normAutofit/>
          </a:bodyPr>
          <a:lstStyle/>
          <a:p>
            <a:pPr marL="0" indent="0" algn="l">
              <a:buNone/>
            </a:pPr>
            <a:r>
              <a:rPr lang="en-US" sz="1150" b="1" dirty="0">
                <a:solidFill>
                  <a:srgbClr val="07172A"/>
                </a:solidFill>
                <a:latin typeface="Calibri" pitchFamily="34" charset="0"/>
                <a:ea typeface="Calibri" pitchFamily="34" charset="-122"/>
                <a:cs typeface="Calibri" pitchFamily="34" charset="-120"/>
              </a:rPr>
              <a:t>Da dove ripartiamo</a:t>
            </a:r>
            <a:endParaRPr lang="en-US" sz="1150" dirty="0"/>
          </a:p>
        </p:txBody>
      </p:sp>
      <p:sp>
        <p:nvSpPr>
          <p:cNvPr id="10" name="Text 8"/>
          <p:cNvSpPr/>
          <p:nvPr/>
        </p:nvSpPr>
        <p:spPr>
          <a:xfrm>
            <a:off x="987552" y="1801368"/>
            <a:ext cx="4800600" cy="438912"/>
          </a:xfrm>
          <a:prstGeom prst="rect">
            <a:avLst/>
          </a:prstGeom>
          <a:noFill/>
          <a:ln/>
        </p:spPr>
        <p:txBody>
          <a:bodyPr wrap="square" lIns="0" tIns="0" rIns="0" bIns="0" rtlCol="0" anchor="t">
            <a:normAutofit/>
          </a:bodyPr>
          <a:lstStyle/>
          <a:p>
            <a:pPr marL="0" indent="0" algn="l">
              <a:buNone/>
            </a:pPr>
            <a:r>
              <a:rPr lang="en-US" sz="970" dirty="0">
                <a:solidFill>
                  <a:srgbClr val="1D2932"/>
                </a:solidFill>
                <a:latin typeface="Calibri" pitchFamily="34" charset="0"/>
                <a:ea typeface="Calibri" pitchFamily="34" charset="-122"/>
                <a:cs typeface="Calibri" pitchFamily="34" charset="-120"/>
              </a:rPr>
              <a:t>18:30–18:35 · Cosa abbiamo costruito in due call e due giornate sul campo.</a:t>
            </a:r>
            <a:endParaRPr lang="en-US" sz="970" dirty="0"/>
          </a:p>
        </p:txBody>
      </p:sp>
      <p:sp>
        <p:nvSpPr>
          <p:cNvPr id="11" name="Shape 9"/>
          <p:cNvSpPr/>
          <p:nvPr/>
        </p:nvSpPr>
        <p:spPr>
          <a:xfrm>
            <a:off x="502920" y="2468880"/>
            <a:ext cx="5394960" cy="896112"/>
          </a:xfrm>
          <a:prstGeom prst="roundRect">
            <a:avLst>
              <a:gd name="adj" fmla="val 6122"/>
            </a:avLst>
          </a:prstGeom>
          <a:solidFill>
            <a:srgbClr val="EEF7F3"/>
          </a:solidFill>
          <a:ln w="12700">
            <a:solidFill>
              <a:srgbClr val="EEF7F3">
                <a:alpha val="0"/>
              </a:srgbClr>
            </a:solidFill>
            <a:prstDash val="solid"/>
          </a:ln>
        </p:spPr>
        <p:txBody>
          <a:bodyPr/>
          <a:lstStyle/>
          <a:p>
            <a:endParaRPr lang="it-IT"/>
          </a:p>
        </p:txBody>
      </p:sp>
      <p:sp>
        <p:nvSpPr>
          <p:cNvPr id="12" name="Shape 10"/>
          <p:cNvSpPr/>
          <p:nvPr/>
        </p:nvSpPr>
        <p:spPr>
          <a:xfrm>
            <a:off x="630936" y="2624328"/>
            <a:ext cx="256032" cy="256032"/>
          </a:xfrm>
          <a:prstGeom prst="roundRect">
            <a:avLst>
              <a:gd name="adj" fmla="val 21429"/>
            </a:avLst>
          </a:prstGeom>
          <a:solidFill>
            <a:srgbClr val="00A66B"/>
          </a:solidFill>
          <a:ln w="12700">
            <a:solidFill>
              <a:srgbClr val="00A66B">
                <a:alpha val="0"/>
              </a:srgbClr>
            </a:solidFill>
            <a:prstDash val="solid"/>
          </a:ln>
        </p:spPr>
        <p:txBody>
          <a:bodyPr/>
          <a:lstStyle/>
          <a:p>
            <a:endParaRPr lang="it-IT"/>
          </a:p>
        </p:txBody>
      </p:sp>
      <p:sp>
        <p:nvSpPr>
          <p:cNvPr id="13" name="Text 11"/>
          <p:cNvSpPr/>
          <p:nvPr/>
        </p:nvSpPr>
        <p:spPr>
          <a:xfrm>
            <a:off x="630936" y="2624328"/>
            <a:ext cx="256032" cy="23774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2</a:t>
            </a:r>
            <a:endParaRPr lang="en-US" sz="1050" dirty="0"/>
          </a:p>
        </p:txBody>
      </p:sp>
      <p:sp>
        <p:nvSpPr>
          <p:cNvPr id="14" name="Text 12"/>
          <p:cNvSpPr/>
          <p:nvPr/>
        </p:nvSpPr>
        <p:spPr>
          <a:xfrm>
            <a:off x="987552" y="2578608"/>
            <a:ext cx="4800600" cy="256032"/>
          </a:xfrm>
          <a:prstGeom prst="rect">
            <a:avLst/>
          </a:prstGeom>
          <a:noFill/>
          <a:ln/>
        </p:spPr>
        <p:txBody>
          <a:bodyPr wrap="square" lIns="0" tIns="0" rIns="0" bIns="0" rtlCol="0" anchor="ctr">
            <a:normAutofit/>
          </a:bodyPr>
          <a:lstStyle/>
          <a:p>
            <a:pPr marL="0" indent="0" algn="l">
              <a:buNone/>
            </a:pPr>
            <a:r>
              <a:rPr lang="en-US" sz="1150" b="1" dirty="0">
                <a:solidFill>
                  <a:srgbClr val="07172A"/>
                </a:solidFill>
                <a:latin typeface="Calibri" pitchFamily="34" charset="0"/>
                <a:ea typeface="Calibri" pitchFamily="34" charset="-122"/>
                <a:cs typeface="Calibri" pitchFamily="34" charset="-120"/>
              </a:rPr>
              <a:t>Obiettivo e metodo</a:t>
            </a:r>
            <a:endParaRPr lang="en-US" sz="1150" dirty="0"/>
          </a:p>
        </p:txBody>
      </p:sp>
      <p:sp>
        <p:nvSpPr>
          <p:cNvPr id="15" name="Text 13"/>
          <p:cNvSpPr/>
          <p:nvPr/>
        </p:nvSpPr>
        <p:spPr>
          <a:xfrm>
            <a:off x="987552" y="2852928"/>
            <a:ext cx="4800600" cy="438912"/>
          </a:xfrm>
          <a:prstGeom prst="rect">
            <a:avLst/>
          </a:prstGeom>
          <a:noFill/>
          <a:ln/>
        </p:spPr>
        <p:txBody>
          <a:bodyPr wrap="square" lIns="0" tIns="0" rIns="0" bIns="0" rtlCol="0" anchor="t">
            <a:normAutofit/>
          </a:bodyPr>
          <a:lstStyle/>
          <a:p>
            <a:pPr marL="0" indent="0" algn="l">
              <a:buNone/>
            </a:pPr>
            <a:r>
              <a:rPr lang="en-US" sz="970" dirty="0">
                <a:solidFill>
                  <a:srgbClr val="1D2932"/>
                </a:solidFill>
                <a:latin typeface="Calibri" pitchFamily="34" charset="0"/>
                <a:ea typeface="Calibri" pitchFamily="34" charset="-122"/>
                <a:cs typeface="Calibri" pitchFamily="34" charset="-120"/>
              </a:rPr>
              <a:t>18:35–18:42 · Preparare prima le decisioni della giornata.</a:t>
            </a:r>
            <a:endParaRPr lang="en-US" sz="970" dirty="0"/>
          </a:p>
        </p:txBody>
      </p:sp>
      <p:sp>
        <p:nvSpPr>
          <p:cNvPr id="16" name="Shape 14"/>
          <p:cNvSpPr/>
          <p:nvPr/>
        </p:nvSpPr>
        <p:spPr>
          <a:xfrm>
            <a:off x="502920" y="3520440"/>
            <a:ext cx="5394960" cy="896112"/>
          </a:xfrm>
          <a:prstGeom prst="roundRect">
            <a:avLst>
              <a:gd name="adj" fmla="val 6122"/>
            </a:avLst>
          </a:prstGeom>
          <a:solidFill>
            <a:srgbClr val="EEF7F3"/>
          </a:solidFill>
          <a:ln w="12700">
            <a:solidFill>
              <a:srgbClr val="EEF7F3">
                <a:alpha val="0"/>
              </a:srgbClr>
            </a:solidFill>
            <a:prstDash val="solid"/>
          </a:ln>
        </p:spPr>
        <p:txBody>
          <a:bodyPr/>
          <a:lstStyle/>
          <a:p>
            <a:endParaRPr lang="it-IT"/>
          </a:p>
        </p:txBody>
      </p:sp>
      <p:sp>
        <p:nvSpPr>
          <p:cNvPr id="17" name="Shape 15"/>
          <p:cNvSpPr/>
          <p:nvPr/>
        </p:nvSpPr>
        <p:spPr>
          <a:xfrm>
            <a:off x="630936" y="3675888"/>
            <a:ext cx="256032" cy="256032"/>
          </a:xfrm>
          <a:prstGeom prst="roundRect">
            <a:avLst>
              <a:gd name="adj" fmla="val 21429"/>
            </a:avLst>
          </a:prstGeom>
          <a:solidFill>
            <a:srgbClr val="00A66B"/>
          </a:solidFill>
          <a:ln w="12700">
            <a:solidFill>
              <a:srgbClr val="00A66B">
                <a:alpha val="0"/>
              </a:srgbClr>
            </a:solidFill>
            <a:prstDash val="solid"/>
          </a:ln>
        </p:spPr>
        <p:txBody>
          <a:bodyPr/>
          <a:lstStyle/>
          <a:p>
            <a:endParaRPr lang="it-IT"/>
          </a:p>
        </p:txBody>
      </p:sp>
      <p:sp>
        <p:nvSpPr>
          <p:cNvPr id="18" name="Text 16"/>
          <p:cNvSpPr/>
          <p:nvPr/>
        </p:nvSpPr>
        <p:spPr>
          <a:xfrm>
            <a:off x="630936" y="3675888"/>
            <a:ext cx="256032" cy="23774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3</a:t>
            </a:r>
            <a:endParaRPr lang="en-US" sz="1050" dirty="0"/>
          </a:p>
        </p:txBody>
      </p:sp>
      <p:sp>
        <p:nvSpPr>
          <p:cNvPr id="19" name="Text 17"/>
          <p:cNvSpPr/>
          <p:nvPr/>
        </p:nvSpPr>
        <p:spPr>
          <a:xfrm>
            <a:off x="987552" y="3630168"/>
            <a:ext cx="4800600" cy="256032"/>
          </a:xfrm>
          <a:prstGeom prst="rect">
            <a:avLst/>
          </a:prstGeom>
          <a:noFill/>
          <a:ln/>
        </p:spPr>
        <p:txBody>
          <a:bodyPr wrap="square" lIns="0" tIns="0" rIns="0" bIns="0" rtlCol="0" anchor="ctr">
            <a:normAutofit/>
          </a:bodyPr>
          <a:lstStyle/>
          <a:p>
            <a:pPr marL="0" indent="0" algn="l">
              <a:buNone/>
            </a:pPr>
            <a:r>
              <a:rPr lang="en-US" sz="1150" b="1" dirty="0">
                <a:solidFill>
                  <a:srgbClr val="07172A"/>
                </a:solidFill>
                <a:latin typeface="Calibri" pitchFamily="34" charset="0"/>
                <a:ea typeface="Calibri" pitchFamily="34" charset="-122"/>
                <a:cs typeface="Calibri" pitchFamily="34" charset="-120"/>
              </a:rPr>
              <a:t>Materiali e ricognizione</a:t>
            </a:r>
            <a:endParaRPr lang="en-US" sz="1150" dirty="0"/>
          </a:p>
        </p:txBody>
      </p:sp>
      <p:sp>
        <p:nvSpPr>
          <p:cNvPr id="20" name="Text 18"/>
          <p:cNvSpPr/>
          <p:nvPr/>
        </p:nvSpPr>
        <p:spPr>
          <a:xfrm>
            <a:off x="987552" y="3904488"/>
            <a:ext cx="4800600" cy="438912"/>
          </a:xfrm>
          <a:prstGeom prst="rect">
            <a:avLst/>
          </a:prstGeom>
          <a:noFill/>
          <a:ln/>
        </p:spPr>
        <p:txBody>
          <a:bodyPr wrap="square" lIns="0" tIns="0" rIns="0" bIns="0" rtlCol="0" anchor="t">
            <a:normAutofit/>
          </a:bodyPr>
          <a:lstStyle/>
          <a:p>
            <a:pPr marL="0" indent="0" algn="l">
              <a:buNone/>
            </a:pPr>
            <a:r>
              <a:rPr lang="en-US" sz="970" dirty="0">
                <a:solidFill>
                  <a:srgbClr val="1D2932"/>
                </a:solidFill>
                <a:latin typeface="Calibri" pitchFamily="34" charset="0"/>
                <a:ea typeface="Calibri" pitchFamily="34" charset="-122"/>
                <a:cs typeface="Calibri" pitchFamily="34" charset="-120"/>
              </a:rPr>
              <a:t>18:42–18:53 · Checklist, alimentazione e scelta delle linee.</a:t>
            </a:r>
            <a:endParaRPr lang="en-US" sz="970" dirty="0"/>
          </a:p>
        </p:txBody>
      </p:sp>
      <p:sp>
        <p:nvSpPr>
          <p:cNvPr id="21" name="Shape 19"/>
          <p:cNvSpPr/>
          <p:nvPr/>
        </p:nvSpPr>
        <p:spPr>
          <a:xfrm>
            <a:off x="502920" y="4572000"/>
            <a:ext cx="5394960" cy="896112"/>
          </a:xfrm>
          <a:prstGeom prst="roundRect">
            <a:avLst>
              <a:gd name="adj" fmla="val 6122"/>
            </a:avLst>
          </a:prstGeom>
          <a:solidFill>
            <a:srgbClr val="EEF7F3"/>
          </a:solidFill>
          <a:ln w="12700">
            <a:solidFill>
              <a:srgbClr val="EEF7F3">
                <a:alpha val="0"/>
              </a:srgbClr>
            </a:solidFill>
            <a:prstDash val="solid"/>
          </a:ln>
        </p:spPr>
        <p:txBody>
          <a:bodyPr/>
          <a:lstStyle/>
          <a:p>
            <a:endParaRPr lang="it-IT"/>
          </a:p>
        </p:txBody>
      </p:sp>
      <p:sp>
        <p:nvSpPr>
          <p:cNvPr id="22" name="Shape 20"/>
          <p:cNvSpPr/>
          <p:nvPr/>
        </p:nvSpPr>
        <p:spPr>
          <a:xfrm>
            <a:off x="630936" y="4727448"/>
            <a:ext cx="256032" cy="256032"/>
          </a:xfrm>
          <a:prstGeom prst="roundRect">
            <a:avLst>
              <a:gd name="adj" fmla="val 21429"/>
            </a:avLst>
          </a:prstGeom>
          <a:solidFill>
            <a:srgbClr val="00A66B"/>
          </a:solidFill>
          <a:ln w="12700">
            <a:solidFill>
              <a:srgbClr val="00A66B">
                <a:alpha val="0"/>
              </a:srgbClr>
            </a:solidFill>
            <a:prstDash val="solid"/>
          </a:ln>
        </p:spPr>
        <p:txBody>
          <a:bodyPr/>
          <a:lstStyle/>
          <a:p>
            <a:endParaRPr lang="it-IT"/>
          </a:p>
        </p:txBody>
      </p:sp>
      <p:sp>
        <p:nvSpPr>
          <p:cNvPr id="23" name="Text 21"/>
          <p:cNvSpPr/>
          <p:nvPr/>
        </p:nvSpPr>
        <p:spPr>
          <a:xfrm>
            <a:off x="630936" y="4727448"/>
            <a:ext cx="256032" cy="23774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4</a:t>
            </a:r>
            <a:endParaRPr lang="en-US" sz="1050" dirty="0"/>
          </a:p>
        </p:txBody>
      </p:sp>
      <p:sp>
        <p:nvSpPr>
          <p:cNvPr id="24" name="Text 22"/>
          <p:cNvSpPr/>
          <p:nvPr/>
        </p:nvSpPr>
        <p:spPr>
          <a:xfrm>
            <a:off x="987552" y="4681728"/>
            <a:ext cx="4800600" cy="256032"/>
          </a:xfrm>
          <a:prstGeom prst="rect">
            <a:avLst/>
          </a:prstGeom>
          <a:noFill/>
          <a:ln/>
        </p:spPr>
        <p:txBody>
          <a:bodyPr wrap="square" lIns="0" tIns="0" rIns="0" bIns="0" rtlCol="0" anchor="ctr">
            <a:normAutofit/>
          </a:bodyPr>
          <a:lstStyle/>
          <a:p>
            <a:pPr marL="0" indent="0" algn="l">
              <a:buNone/>
            </a:pPr>
            <a:r>
              <a:rPr lang="en-US" sz="1150" b="1" dirty="0">
                <a:solidFill>
                  <a:srgbClr val="07172A"/>
                </a:solidFill>
                <a:latin typeface="Calibri" pitchFamily="34" charset="0"/>
                <a:ea typeface="Calibri" pitchFamily="34" charset="-122"/>
                <a:cs typeface="Calibri" pitchFamily="34" charset="-120"/>
              </a:rPr>
              <a:t>Pendenza, riscaldamento e pit</a:t>
            </a:r>
            <a:endParaRPr lang="en-US" sz="1150" dirty="0"/>
          </a:p>
        </p:txBody>
      </p:sp>
      <p:sp>
        <p:nvSpPr>
          <p:cNvPr id="25" name="Text 23"/>
          <p:cNvSpPr/>
          <p:nvPr/>
        </p:nvSpPr>
        <p:spPr>
          <a:xfrm>
            <a:off x="987552" y="4956048"/>
            <a:ext cx="4800600" cy="438912"/>
          </a:xfrm>
          <a:prstGeom prst="rect">
            <a:avLst/>
          </a:prstGeom>
          <a:noFill/>
          <a:ln/>
        </p:spPr>
        <p:txBody>
          <a:bodyPr wrap="square" lIns="0" tIns="0" rIns="0" bIns="0" rtlCol="0" anchor="t">
            <a:normAutofit/>
          </a:bodyPr>
          <a:lstStyle/>
          <a:p>
            <a:pPr marL="0" indent="0" algn="l">
              <a:buNone/>
            </a:pPr>
            <a:r>
              <a:rPr lang="en-US" sz="970" dirty="0">
                <a:solidFill>
                  <a:srgbClr val="1D2932"/>
                </a:solidFill>
                <a:latin typeface="Calibri" pitchFamily="34" charset="0"/>
                <a:ea typeface="Calibri" pitchFamily="34" charset="-122"/>
                <a:cs typeface="Calibri" pitchFamily="34" charset="-120"/>
              </a:rPr>
              <a:t>18:53–19:02 · Preparare il corpo e provare il cambio bici.</a:t>
            </a:r>
            <a:endParaRPr lang="en-US" sz="970" dirty="0"/>
          </a:p>
        </p:txBody>
      </p:sp>
      <p:sp>
        <p:nvSpPr>
          <p:cNvPr id="26" name="Shape 24"/>
          <p:cNvSpPr/>
          <p:nvPr/>
        </p:nvSpPr>
        <p:spPr>
          <a:xfrm>
            <a:off x="6272784" y="1417320"/>
            <a:ext cx="5394960" cy="896112"/>
          </a:xfrm>
          <a:prstGeom prst="roundRect">
            <a:avLst>
              <a:gd name="adj" fmla="val 6122"/>
            </a:avLst>
          </a:prstGeom>
          <a:solidFill>
            <a:srgbClr val="EEF7F3"/>
          </a:solidFill>
          <a:ln w="12700">
            <a:solidFill>
              <a:srgbClr val="EEF7F3">
                <a:alpha val="0"/>
              </a:srgbClr>
            </a:solidFill>
            <a:prstDash val="solid"/>
          </a:ln>
        </p:spPr>
        <p:txBody>
          <a:bodyPr/>
          <a:lstStyle/>
          <a:p>
            <a:endParaRPr lang="it-IT"/>
          </a:p>
        </p:txBody>
      </p:sp>
      <p:sp>
        <p:nvSpPr>
          <p:cNvPr id="27" name="Shape 25"/>
          <p:cNvSpPr/>
          <p:nvPr/>
        </p:nvSpPr>
        <p:spPr>
          <a:xfrm>
            <a:off x="6400800" y="1572768"/>
            <a:ext cx="256032" cy="256032"/>
          </a:xfrm>
          <a:prstGeom prst="roundRect">
            <a:avLst>
              <a:gd name="adj" fmla="val 21429"/>
            </a:avLst>
          </a:prstGeom>
          <a:solidFill>
            <a:srgbClr val="00A66B"/>
          </a:solidFill>
          <a:ln w="12700">
            <a:solidFill>
              <a:srgbClr val="00A66B">
                <a:alpha val="0"/>
              </a:srgbClr>
            </a:solidFill>
            <a:prstDash val="solid"/>
          </a:ln>
        </p:spPr>
        <p:txBody>
          <a:bodyPr/>
          <a:lstStyle/>
          <a:p>
            <a:endParaRPr lang="it-IT"/>
          </a:p>
        </p:txBody>
      </p:sp>
      <p:sp>
        <p:nvSpPr>
          <p:cNvPr id="28" name="Text 26"/>
          <p:cNvSpPr/>
          <p:nvPr/>
        </p:nvSpPr>
        <p:spPr>
          <a:xfrm>
            <a:off x="6400800" y="1572768"/>
            <a:ext cx="256032" cy="23774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5</a:t>
            </a:r>
            <a:endParaRPr lang="en-US" sz="1050" dirty="0"/>
          </a:p>
        </p:txBody>
      </p:sp>
      <p:sp>
        <p:nvSpPr>
          <p:cNvPr id="29" name="Text 27"/>
          <p:cNvSpPr/>
          <p:nvPr/>
        </p:nvSpPr>
        <p:spPr>
          <a:xfrm>
            <a:off x="6757416" y="1527048"/>
            <a:ext cx="4800600" cy="256032"/>
          </a:xfrm>
          <a:prstGeom prst="rect">
            <a:avLst/>
          </a:prstGeom>
          <a:noFill/>
          <a:ln/>
        </p:spPr>
        <p:txBody>
          <a:bodyPr wrap="square" lIns="0" tIns="0" rIns="0" bIns="0" rtlCol="0" anchor="ctr">
            <a:normAutofit/>
          </a:bodyPr>
          <a:lstStyle/>
          <a:p>
            <a:pPr marL="0" indent="0" algn="l">
              <a:buNone/>
            </a:pPr>
            <a:r>
              <a:rPr lang="en-US" sz="1150" b="1" dirty="0">
                <a:solidFill>
                  <a:srgbClr val="07172A"/>
                </a:solidFill>
                <a:latin typeface="Calibri" pitchFamily="34" charset="0"/>
                <a:ea typeface="Calibri" pitchFamily="34" charset="-122"/>
                <a:cs typeface="Calibri" pitchFamily="34" charset="-120"/>
              </a:rPr>
              <a:t>Partenza e primo giro</a:t>
            </a:r>
            <a:endParaRPr lang="en-US" sz="1150" dirty="0"/>
          </a:p>
        </p:txBody>
      </p:sp>
      <p:sp>
        <p:nvSpPr>
          <p:cNvPr id="30" name="Text 28"/>
          <p:cNvSpPr/>
          <p:nvPr/>
        </p:nvSpPr>
        <p:spPr>
          <a:xfrm>
            <a:off x="6757416" y="1801368"/>
            <a:ext cx="4800600" cy="438912"/>
          </a:xfrm>
          <a:prstGeom prst="rect">
            <a:avLst/>
          </a:prstGeom>
          <a:noFill/>
          <a:ln/>
        </p:spPr>
        <p:txBody>
          <a:bodyPr wrap="square" lIns="0" tIns="0" rIns="0" bIns="0" rtlCol="0" anchor="t">
            <a:normAutofit/>
          </a:bodyPr>
          <a:lstStyle/>
          <a:p>
            <a:pPr marL="0" indent="0" algn="l">
              <a:buNone/>
            </a:pPr>
            <a:r>
              <a:rPr lang="en-US" sz="970" dirty="0">
                <a:solidFill>
                  <a:srgbClr val="1D2932"/>
                </a:solidFill>
                <a:latin typeface="Calibri" pitchFamily="34" charset="0"/>
                <a:ea typeface="Calibri" pitchFamily="34" charset="-122"/>
                <a:cs typeface="Calibri" pitchFamily="34" charset="-120"/>
              </a:rPr>
              <a:t>19:02–19:08 · Posizionarsi e gestire spazio, linea e respiro.</a:t>
            </a:r>
            <a:endParaRPr lang="en-US" sz="970" dirty="0"/>
          </a:p>
        </p:txBody>
      </p:sp>
      <p:sp>
        <p:nvSpPr>
          <p:cNvPr id="31" name="Shape 29"/>
          <p:cNvSpPr/>
          <p:nvPr/>
        </p:nvSpPr>
        <p:spPr>
          <a:xfrm>
            <a:off x="6272784" y="2468880"/>
            <a:ext cx="5394960" cy="896112"/>
          </a:xfrm>
          <a:prstGeom prst="roundRect">
            <a:avLst>
              <a:gd name="adj" fmla="val 6122"/>
            </a:avLst>
          </a:prstGeom>
          <a:solidFill>
            <a:srgbClr val="EEF7F3"/>
          </a:solidFill>
          <a:ln w="12700">
            <a:solidFill>
              <a:srgbClr val="EEF7F3">
                <a:alpha val="0"/>
              </a:srgbClr>
            </a:solidFill>
            <a:prstDash val="solid"/>
          </a:ln>
        </p:spPr>
        <p:txBody>
          <a:bodyPr/>
          <a:lstStyle/>
          <a:p>
            <a:endParaRPr lang="it-IT"/>
          </a:p>
        </p:txBody>
      </p:sp>
      <p:sp>
        <p:nvSpPr>
          <p:cNvPr id="32" name="Shape 30"/>
          <p:cNvSpPr/>
          <p:nvPr/>
        </p:nvSpPr>
        <p:spPr>
          <a:xfrm>
            <a:off x="6400800" y="2624328"/>
            <a:ext cx="256032" cy="256032"/>
          </a:xfrm>
          <a:prstGeom prst="roundRect">
            <a:avLst>
              <a:gd name="adj" fmla="val 21429"/>
            </a:avLst>
          </a:prstGeom>
          <a:solidFill>
            <a:srgbClr val="00A66B"/>
          </a:solidFill>
          <a:ln w="12700">
            <a:solidFill>
              <a:srgbClr val="00A66B">
                <a:alpha val="0"/>
              </a:srgbClr>
            </a:solidFill>
            <a:prstDash val="solid"/>
          </a:ln>
        </p:spPr>
        <p:txBody>
          <a:bodyPr/>
          <a:lstStyle/>
          <a:p>
            <a:endParaRPr lang="it-IT"/>
          </a:p>
        </p:txBody>
      </p:sp>
      <p:sp>
        <p:nvSpPr>
          <p:cNvPr id="33" name="Text 31"/>
          <p:cNvSpPr/>
          <p:nvPr/>
        </p:nvSpPr>
        <p:spPr>
          <a:xfrm>
            <a:off x="6400800" y="2624328"/>
            <a:ext cx="256032" cy="23774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6</a:t>
            </a:r>
            <a:endParaRPr lang="en-US" sz="1050" dirty="0"/>
          </a:p>
        </p:txBody>
      </p:sp>
      <p:sp>
        <p:nvSpPr>
          <p:cNvPr id="34" name="Text 32"/>
          <p:cNvSpPr/>
          <p:nvPr/>
        </p:nvSpPr>
        <p:spPr>
          <a:xfrm>
            <a:off x="6757416" y="2578608"/>
            <a:ext cx="4800600" cy="256032"/>
          </a:xfrm>
          <a:prstGeom prst="rect">
            <a:avLst/>
          </a:prstGeom>
          <a:noFill/>
          <a:ln/>
        </p:spPr>
        <p:txBody>
          <a:bodyPr wrap="square" lIns="0" tIns="0" rIns="0" bIns="0" rtlCol="0" anchor="ctr">
            <a:normAutofit/>
          </a:bodyPr>
          <a:lstStyle/>
          <a:p>
            <a:pPr marL="0" indent="0" algn="l">
              <a:buNone/>
            </a:pPr>
            <a:r>
              <a:rPr lang="en-US" sz="1150" b="1" dirty="0">
                <a:solidFill>
                  <a:srgbClr val="07172A"/>
                </a:solidFill>
                <a:latin typeface="Calibri" pitchFamily="34" charset="0"/>
                <a:ea typeface="Calibri" pitchFamily="34" charset="-122"/>
                <a:cs typeface="Calibri" pitchFamily="34" charset="-120"/>
              </a:rPr>
              <a:t>Bunny hop e circuito</a:t>
            </a:r>
            <a:endParaRPr lang="en-US" sz="1150" dirty="0"/>
          </a:p>
        </p:txBody>
      </p:sp>
      <p:sp>
        <p:nvSpPr>
          <p:cNvPr id="35" name="Text 33"/>
          <p:cNvSpPr/>
          <p:nvPr/>
        </p:nvSpPr>
        <p:spPr>
          <a:xfrm>
            <a:off x="6757416" y="2852928"/>
            <a:ext cx="4800600" cy="438912"/>
          </a:xfrm>
          <a:prstGeom prst="rect">
            <a:avLst/>
          </a:prstGeom>
          <a:noFill/>
          <a:ln/>
        </p:spPr>
        <p:txBody>
          <a:bodyPr wrap="square" lIns="0" tIns="0" rIns="0" bIns="0" rtlCol="0" anchor="t">
            <a:normAutofit/>
          </a:bodyPr>
          <a:lstStyle/>
          <a:p>
            <a:pPr marL="0" indent="0" algn="l">
              <a:buNone/>
            </a:pPr>
            <a:r>
              <a:rPr lang="en-US" sz="970" dirty="0">
                <a:solidFill>
                  <a:srgbClr val="1D2932"/>
                </a:solidFill>
                <a:latin typeface="Calibri" pitchFamily="34" charset="0"/>
                <a:ea typeface="Calibri" pitchFamily="34" charset="-122"/>
                <a:cs typeface="Calibri" pitchFamily="34" charset="-120"/>
              </a:rPr>
              <a:t>19:08–19:16 · Prerequisiti, gesto evoluto e rilancio controllato.</a:t>
            </a:r>
            <a:endParaRPr lang="en-US" sz="970" dirty="0"/>
          </a:p>
        </p:txBody>
      </p:sp>
      <p:sp>
        <p:nvSpPr>
          <p:cNvPr id="36" name="Shape 34"/>
          <p:cNvSpPr/>
          <p:nvPr/>
        </p:nvSpPr>
        <p:spPr>
          <a:xfrm>
            <a:off x="6272784" y="3520440"/>
            <a:ext cx="5394960" cy="896112"/>
          </a:xfrm>
          <a:prstGeom prst="roundRect">
            <a:avLst>
              <a:gd name="adj" fmla="val 6122"/>
            </a:avLst>
          </a:prstGeom>
          <a:solidFill>
            <a:srgbClr val="EEF7F3"/>
          </a:solidFill>
          <a:ln w="12700">
            <a:solidFill>
              <a:srgbClr val="EEF7F3">
                <a:alpha val="0"/>
              </a:srgbClr>
            </a:solidFill>
            <a:prstDash val="solid"/>
          </a:ln>
        </p:spPr>
        <p:txBody>
          <a:bodyPr/>
          <a:lstStyle/>
          <a:p>
            <a:endParaRPr lang="it-IT"/>
          </a:p>
        </p:txBody>
      </p:sp>
      <p:sp>
        <p:nvSpPr>
          <p:cNvPr id="37" name="Shape 35"/>
          <p:cNvSpPr/>
          <p:nvPr/>
        </p:nvSpPr>
        <p:spPr>
          <a:xfrm>
            <a:off x="6400800" y="3675888"/>
            <a:ext cx="256032" cy="256032"/>
          </a:xfrm>
          <a:prstGeom prst="roundRect">
            <a:avLst>
              <a:gd name="adj" fmla="val 21429"/>
            </a:avLst>
          </a:prstGeom>
          <a:solidFill>
            <a:srgbClr val="00A66B"/>
          </a:solidFill>
          <a:ln w="12700">
            <a:solidFill>
              <a:srgbClr val="00A66B">
                <a:alpha val="0"/>
              </a:srgbClr>
            </a:solidFill>
            <a:prstDash val="solid"/>
          </a:ln>
        </p:spPr>
        <p:txBody>
          <a:bodyPr/>
          <a:lstStyle/>
          <a:p>
            <a:endParaRPr lang="it-IT"/>
          </a:p>
        </p:txBody>
      </p:sp>
      <p:sp>
        <p:nvSpPr>
          <p:cNvPr id="38" name="Text 36"/>
          <p:cNvSpPr/>
          <p:nvPr/>
        </p:nvSpPr>
        <p:spPr>
          <a:xfrm>
            <a:off x="6400800" y="3675888"/>
            <a:ext cx="256032" cy="23774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7</a:t>
            </a:r>
            <a:endParaRPr lang="en-US" sz="1050" dirty="0"/>
          </a:p>
        </p:txBody>
      </p:sp>
      <p:sp>
        <p:nvSpPr>
          <p:cNvPr id="39" name="Text 37"/>
          <p:cNvSpPr/>
          <p:nvPr/>
        </p:nvSpPr>
        <p:spPr>
          <a:xfrm>
            <a:off x="6757416" y="3630168"/>
            <a:ext cx="4800600" cy="256032"/>
          </a:xfrm>
          <a:prstGeom prst="rect">
            <a:avLst/>
          </a:prstGeom>
          <a:noFill/>
          <a:ln/>
        </p:spPr>
        <p:txBody>
          <a:bodyPr wrap="square" lIns="0" tIns="0" rIns="0" bIns="0" rtlCol="0" anchor="ctr">
            <a:normAutofit/>
          </a:bodyPr>
          <a:lstStyle/>
          <a:p>
            <a:pPr marL="0" indent="0" algn="l">
              <a:buNone/>
            </a:pPr>
            <a:r>
              <a:rPr lang="en-US" sz="1150" b="1" dirty="0">
                <a:solidFill>
                  <a:srgbClr val="07172A"/>
                </a:solidFill>
                <a:latin typeface="Calibri" pitchFamily="34" charset="0"/>
                <a:ea typeface="Calibri" pitchFamily="34" charset="-122"/>
                <a:cs typeface="Calibri" pitchFamily="34" charset="-120"/>
              </a:rPr>
              <a:t>Errore, testa e dopo gara</a:t>
            </a:r>
            <a:endParaRPr lang="en-US" sz="1150" dirty="0"/>
          </a:p>
        </p:txBody>
      </p:sp>
      <p:sp>
        <p:nvSpPr>
          <p:cNvPr id="40" name="Text 38"/>
          <p:cNvSpPr/>
          <p:nvPr/>
        </p:nvSpPr>
        <p:spPr>
          <a:xfrm>
            <a:off x="6757416" y="3904488"/>
            <a:ext cx="4800600" cy="438912"/>
          </a:xfrm>
          <a:prstGeom prst="rect">
            <a:avLst/>
          </a:prstGeom>
          <a:noFill/>
          <a:ln/>
        </p:spPr>
        <p:txBody>
          <a:bodyPr wrap="square" lIns="0" tIns="0" rIns="0" bIns="0" rtlCol="0" anchor="t">
            <a:normAutofit/>
          </a:bodyPr>
          <a:lstStyle/>
          <a:p>
            <a:pPr marL="0" indent="0" algn="l">
              <a:buNone/>
            </a:pPr>
            <a:r>
              <a:rPr lang="en-US" sz="970" dirty="0">
                <a:solidFill>
                  <a:srgbClr val="1D2932"/>
                </a:solidFill>
                <a:latin typeface="Calibri" pitchFamily="34" charset="0"/>
                <a:ea typeface="Calibri" pitchFamily="34" charset="-122"/>
                <a:cs typeface="Calibri" pitchFamily="34" charset="-120"/>
              </a:rPr>
              <a:t>19:16–19:24 · Controllare, ripartire, analizzare e rispettare.</a:t>
            </a:r>
            <a:endParaRPr lang="en-US" sz="970" dirty="0"/>
          </a:p>
        </p:txBody>
      </p:sp>
      <p:sp>
        <p:nvSpPr>
          <p:cNvPr id="41" name="Shape 39"/>
          <p:cNvSpPr/>
          <p:nvPr/>
        </p:nvSpPr>
        <p:spPr>
          <a:xfrm>
            <a:off x="6272784" y="4572000"/>
            <a:ext cx="5394960" cy="896112"/>
          </a:xfrm>
          <a:prstGeom prst="roundRect">
            <a:avLst>
              <a:gd name="adj" fmla="val 6122"/>
            </a:avLst>
          </a:prstGeom>
          <a:solidFill>
            <a:srgbClr val="EEF7F3"/>
          </a:solidFill>
          <a:ln w="12700">
            <a:solidFill>
              <a:srgbClr val="EEF7F3">
                <a:alpha val="0"/>
              </a:srgbClr>
            </a:solidFill>
            <a:prstDash val="solid"/>
          </a:ln>
        </p:spPr>
        <p:txBody>
          <a:bodyPr/>
          <a:lstStyle/>
          <a:p>
            <a:endParaRPr lang="it-IT"/>
          </a:p>
        </p:txBody>
      </p:sp>
      <p:sp>
        <p:nvSpPr>
          <p:cNvPr id="42" name="Shape 40"/>
          <p:cNvSpPr/>
          <p:nvPr/>
        </p:nvSpPr>
        <p:spPr>
          <a:xfrm>
            <a:off x="6400800" y="4727448"/>
            <a:ext cx="256032" cy="256032"/>
          </a:xfrm>
          <a:prstGeom prst="roundRect">
            <a:avLst>
              <a:gd name="adj" fmla="val 21429"/>
            </a:avLst>
          </a:prstGeom>
          <a:solidFill>
            <a:srgbClr val="00A66B"/>
          </a:solidFill>
          <a:ln w="12700">
            <a:solidFill>
              <a:srgbClr val="00A66B">
                <a:alpha val="0"/>
              </a:srgbClr>
            </a:solidFill>
            <a:prstDash val="solid"/>
          </a:ln>
        </p:spPr>
        <p:txBody>
          <a:bodyPr/>
          <a:lstStyle/>
          <a:p>
            <a:endParaRPr lang="it-IT"/>
          </a:p>
        </p:txBody>
      </p:sp>
      <p:sp>
        <p:nvSpPr>
          <p:cNvPr id="43" name="Text 41"/>
          <p:cNvSpPr/>
          <p:nvPr/>
        </p:nvSpPr>
        <p:spPr>
          <a:xfrm>
            <a:off x="6400800" y="4727448"/>
            <a:ext cx="256032" cy="23774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8</a:t>
            </a:r>
            <a:endParaRPr lang="en-US" sz="1050" dirty="0"/>
          </a:p>
        </p:txBody>
      </p:sp>
      <p:sp>
        <p:nvSpPr>
          <p:cNvPr id="44" name="Text 42"/>
          <p:cNvSpPr/>
          <p:nvPr/>
        </p:nvSpPr>
        <p:spPr>
          <a:xfrm>
            <a:off x="6757416" y="4681728"/>
            <a:ext cx="4800600" cy="256032"/>
          </a:xfrm>
          <a:prstGeom prst="rect">
            <a:avLst/>
          </a:prstGeom>
          <a:noFill/>
          <a:ln/>
        </p:spPr>
        <p:txBody>
          <a:bodyPr wrap="square" lIns="0" tIns="0" rIns="0" bIns="0" rtlCol="0" anchor="ctr">
            <a:normAutofit/>
          </a:bodyPr>
          <a:lstStyle/>
          <a:p>
            <a:pPr marL="0" indent="0" algn="l">
              <a:buNone/>
            </a:pPr>
            <a:r>
              <a:rPr lang="en-US" sz="1150" b="1" dirty="0">
                <a:solidFill>
                  <a:srgbClr val="07172A"/>
                </a:solidFill>
                <a:latin typeface="Calibri" pitchFamily="34" charset="0"/>
                <a:ea typeface="Calibri" pitchFamily="34" charset="-122"/>
                <a:cs typeface="Calibri" pitchFamily="34" charset="-120"/>
              </a:rPr>
              <a:t>Quiz e sfida finale</a:t>
            </a:r>
            <a:endParaRPr lang="en-US" sz="1150" dirty="0"/>
          </a:p>
        </p:txBody>
      </p:sp>
      <p:sp>
        <p:nvSpPr>
          <p:cNvPr id="45" name="Text 43"/>
          <p:cNvSpPr/>
          <p:nvPr/>
        </p:nvSpPr>
        <p:spPr>
          <a:xfrm>
            <a:off x="6757416" y="4956048"/>
            <a:ext cx="4800600" cy="438912"/>
          </a:xfrm>
          <a:prstGeom prst="rect">
            <a:avLst/>
          </a:prstGeom>
          <a:noFill/>
          <a:ln/>
        </p:spPr>
        <p:txBody>
          <a:bodyPr wrap="square" lIns="0" tIns="0" rIns="0" bIns="0" rtlCol="0" anchor="t">
            <a:normAutofit/>
          </a:bodyPr>
          <a:lstStyle/>
          <a:p>
            <a:pPr marL="0" indent="0" algn="l">
              <a:buNone/>
            </a:pPr>
            <a:r>
              <a:rPr lang="en-US" sz="970" dirty="0">
                <a:solidFill>
                  <a:srgbClr val="1D2932"/>
                </a:solidFill>
                <a:latin typeface="Calibri" pitchFamily="34" charset="0"/>
                <a:ea typeface="Calibri" pitchFamily="34" charset="-122"/>
                <a:cs typeface="Calibri" pitchFamily="34" charset="-120"/>
              </a:rPr>
              <a:t>19:24–19:30 · Il tuo piano gara personale, scritto da te.</a:t>
            </a:r>
            <a:endParaRPr lang="en-US" sz="970" dirty="0"/>
          </a:p>
        </p:txBody>
      </p:sp>
      <p:sp>
        <p:nvSpPr>
          <p:cNvPr id="46" name="Shape 44"/>
          <p:cNvSpPr/>
          <p:nvPr/>
        </p:nvSpPr>
        <p:spPr>
          <a:xfrm>
            <a:off x="411480" y="6016752"/>
            <a:ext cx="11365992" cy="310896"/>
          </a:xfrm>
          <a:prstGeom prst="rect">
            <a:avLst/>
          </a:prstGeom>
          <a:solidFill>
            <a:srgbClr val="00A66B"/>
          </a:solidFill>
          <a:ln w="12700">
            <a:solidFill>
              <a:srgbClr val="00A66B">
                <a:alpha val="0"/>
              </a:srgbClr>
            </a:solidFill>
            <a:prstDash val="solid"/>
          </a:ln>
        </p:spPr>
        <p:txBody>
          <a:bodyPr/>
          <a:lstStyle/>
          <a:p>
            <a:endParaRPr lang="it-IT"/>
          </a:p>
        </p:txBody>
      </p:sp>
      <p:sp>
        <p:nvSpPr>
          <p:cNvPr id="47" name="Text 45"/>
          <p:cNvSpPr/>
          <p:nvPr/>
        </p:nvSpPr>
        <p:spPr>
          <a:xfrm>
            <a:off x="502920" y="6035040"/>
            <a:ext cx="11183112" cy="256032"/>
          </a:xfrm>
          <a:prstGeom prst="rect">
            <a:avLst/>
          </a:prstGeom>
          <a:noFill/>
          <a:ln/>
        </p:spPr>
        <p:txBody>
          <a:bodyPr wrap="square" lIns="0" tIns="0" rIns="0" bIns="0" rtlCol="0" anchor="ctr">
            <a:normAutofit/>
          </a:bodyPr>
          <a:lstStyle/>
          <a:p>
            <a:pPr marL="0" indent="0" algn="ctr">
              <a:buNone/>
            </a:pPr>
            <a:r>
              <a:rPr lang="en-US" sz="900" b="1" dirty="0">
                <a:solidFill>
                  <a:srgbClr val="FFFFFF"/>
                </a:solidFill>
                <a:latin typeface="Calibri" pitchFamily="34" charset="0"/>
                <a:ea typeface="Calibri" pitchFamily="34" charset="-122"/>
                <a:cs typeface="Calibri" pitchFamily="34" charset="-120"/>
              </a:rPr>
              <a:t>CHIUSURA: OGNUNO SCRIVE IL PROPRIO PIANO GARA E LO PORTA A CASALECCHIO DI RENO</a:t>
            </a:r>
            <a:endParaRPr lang="en-US" sz="900" dirty="0"/>
          </a:p>
        </p:txBody>
      </p:sp>
      <p:sp>
        <p:nvSpPr>
          <p:cNvPr id="48" name="Text 46"/>
          <p:cNvSpPr/>
          <p:nvPr/>
        </p:nvSpPr>
        <p:spPr>
          <a:xfrm>
            <a:off x="411480" y="6510528"/>
            <a:ext cx="2468880" cy="164592"/>
          </a:xfrm>
          <a:prstGeom prst="rect">
            <a:avLst/>
          </a:prstGeom>
          <a:noFill/>
          <a:ln/>
        </p:spPr>
        <p:txBody>
          <a:bodyPr wrap="square" lIns="0" tIns="0" rIns="0" bIns="0" rtlCol="0" anchor="ctr">
            <a:normAutofit/>
          </a:bodyPr>
          <a:lstStyle/>
          <a:p>
            <a:pPr marL="0" indent="0" algn="l">
              <a:buNone/>
            </a:pPr>
            <a:r>
              <a:rPr lang="en-US" sz="850" b="1" dirty="0">
                <a:solidFill>
                  <a:srgbClr val="0A3952"/>
                </a:solidFill>
                <a:latin typeface="Calibri" pitchFamily="34" charset="0"/>
                <a:ea typeface="Calibri" pitchFamily="34" charset="-122"/>
                <a:cs typeface="Calibri" pitchFamily="34" charset="-120"/>
              </a:rPr>
              <a:t>CALL 3 · 7 SET 2026</a:t>
            </a:r>
            <a:endParaRPr lang="en-US" sz="850" dirty="0"/>
          </a:p>
        </p:txBody>
      </p:sp>
      <p:sp>
        <p:nvSpPr>
          <p:cNvPr id="49" name="Text 47"/>
          <p:cNvSpPr/>
          <p:nvPr/>
        </p:nvSpPr>
        <p:spPr>
          <a:xfrm>
            <a:off x="11338560" y="6510528"/>
            <a:ext cx="411480" cy="164592"/>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03</a:t>
            </a:r>
            <a:endParaRPr lang="en-US" sz="8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41148"/>
          </a:xfrm>
          <a:prstGeom prst="rect">
            <a:avLst/>
          </a:prstGeom>
          <a:solidFill>
            <a:srgbClr val="00A66B"/>
          </a:solidFill>
          <a:ln w="12700">
            <a:solidFill>
              <a:srgbClr val="00A66B">
                <a:alpha val="0"/>
              </a:srgbClr>
            </a:solidFill>
            <a:prstDash val="solid"/>
          </a:ln>
        </p:spPr>
        <p:txBody>
          <a:bodyPr/>
          <a:lstStyle/>
          <a:p>
            <a:endParaRPr lang="it-IT"/>
          </a:p>
        </p:txBody>
      </p:sp>
      <p:sp>
        <p:nvSpPr>
          <p:cNvPr id="3" name="Text 1"/>
          <p:cNvSpPr/>
          <p:nvPr/>
        </p:nvSpPr>
        <p:spPr>
          <a:xfrm>
            <a:off x="411480" y="228600"/>
            <a:ext cx="4389120" cy="201168"/>
          </a:xfrm>
          <a:prstGeom prst="rect">
            <a:avLst/>
          </a:prstGeom>
          <a:noFill/>
          <a:ln/>
        </p:spPr>
        <p:txBody>
          <a:bodyPr wrap="square" lIns="0" tIns="0" rIns="0" bIns="0" rtlCol="0" anchor="ctr">
            <a:normAutofit/>
          </a:bodyPr>
          <a:lstStyle/>
          <a:p>
            <a:pPr marL="0" indent="0" algn="l">
              <a:buNone/>
            </a:pPr>
            <a:r>
              <a:rPr lang="en-US" sz="1050" b="1" dirty="0">
                <a:solidFill>
                  <a:srgbClr val="00A66B"/>
                </a:solidFill>
                <a:latin typeface="Calibri" pitchFamily="34" charset="0"/>
                <a:ea typeface="Calibri" pitchFamily="34" charset="-122"/>
                <a:cs typeface="Calibri" pitchFamily="34" charset="-120"/>
              </a:rPr>
              <a:t>OBIETTIVO</a:t>
            </a:r>
            <a:endParaRPr lang="en-US" sz="1050" dirty="0"/>
          </a:p>
        </p:txBody>
      </p:sp>
      <p:sp>
        <p:nvSpPr>
          <p:cNvPr id="4" name="Text 2"/>
          <p:cNvSpPr/>
          <p:nvPr/>
        </p:nvSpPr>
        <p:spPr>
          <a:xfrm>
            <a:off x="411480" y="502920"/>
            <a:ext cx="8138160" cy="502920"/>
          </a:xfrm>
          <a:prstGeom prst="rect">
            <a:avLst/>
          </a:prstGeom>
          <a:noFill/>
          <a:ln/>
        </p:spPr>
        <p:txBody>
          <a:bodyPr wrap="square" lIns="0" tIns="0" rIns="0" bIns="0" rtlCol="0" anchor="ctr">
            <a:normAutofit/>
          </a:bodyPr>
          <a:lstStyle/>
          <a:p>
            <a:pPr marL="0" indent="0" algn="l">
              <a:buNone/>
            </a:pPr>
            <a:r>
              <a:rPr lang="en-US" sz="2550" b="1" dirty="0">
                <a:solidFill>
                  <a:srgbClr val="07172A"/>
                </a:solidFill>
                <a:latin typeface="Calibri" pitchFamily="34" charset="0"/>
                <a:ea typeface="Calibri" pitchFamily="34" charset="-122"/>
                <a:cs typeface="Calibri" pitchFamily="34" charset="-120"/>
              </a:rPr>
              <a:t>Arrivare alla gara avendo già deciso</a:t>
            </a:r>
            <a:endParaRPr lang="en-US" sz="2550" dirty="0"/>
          </a:p>
        </p:txBody>
      </p:sp>
      <p:sp>
        <p:nvSpPr>
          <p:cNvPr id="5" name="Text 3"/>
          <p:cNvSpPr/>
          <p:nvPr/>
        </p:nvSpPr>
        <p:spPr>
          <a:xfrm>
            <a:off x="411480" y="969264"/>
            <a:ext cx="9875520" cy="310896"/>
          </a:xfrm>
          <a:prstGeom prst="rect">
            <a:avLst/>
          </a:prstGeom>
          <a:noFill/>
          <a:ln/>
        </p:spPr>
        <p:txBody>
          <a:bodyPr wrap="square" lIns="0" tIns="0" rIns="0" bIns="0" rtlCol="0" anchor="ctr">
            <a:normAutofit/>
          </a:bodyPr>
          <a:lstStyle/>
          <a:p>
            <a:pPr marL="0" indent="0" algn="l">
              <a:buNone/>
            </a:pPr>
            <a:r>
              <a:rPr lang="en-US" sz="1150" dirty="0">
                <a:solidFill>
                  <a:srgbClr val="6A7680"/>
                </a:solidFill>
                <a:latin typeface="Calibri" pitchFamily="34" charset="0"/>
                <a:ea typeface="Calibri" pitchFamily="34" charset="-122"/>
                <a:cs typeface="Calibri" pitchFamily="34" charset="-120"/>
              </a:rPr>
              <a:t>La gara non è il momento in cui si improvvisa: è il momento in cui si esegue e si adatta.</a:t>
            </a:r>
            <a:endParaRPr lang="en-US" sz="1150" dirty="0"/>
          </a:p>
        </p:txBody>
      </p:sp>
      <p:sp>
        <p:nvSpPr>
          <p:cNvPr id="6" name="Shape 4"/>
          <p:cNvSpPr/>
          <p:nvPr/>
        </p:nvSpPr>
        <p:spPr>
          <a:xfrm>
            <a:off x="502920" y="1508760"/>
            <a:ext cx="11155680" cy="1060704"/>
          </a:xfrm>
          <a:prstGeom prst="roundRect">
            <a:avLst>
              <a:gd name="adj" fmla="val 5172"/>
            </a:avLst>
          </a:prstGeom>
          <a:solidFill>
            <a:srgbClr val="EEF7F3"/>
          </a:solidFill>
          <a:ln w="12700">
            <a:solidFill>
              <a:srgbClr val="EEF7F3">
                <a:alpha val="0"/>
              </a:srgbClr>
            </a:solidFill>
            <a:prstDash val="solid"/>
          </a:ln>
        </p:spPr>
        <p:txBody>
          <a:bodyPr/>
          <a:lstStyle/>
          <a:p>
            <a:endParaRPr lang="it-IT"/>
          </a:p>
        </p:txBody>
      </p:sp>
      <p:sp>
        <p:nvSpPr>
          <p:cNvPr id="7" name="Shape 5"/>
          <p:cNvSpPr/>
          <p:nvPr/>
        </p:nvSpPr>
        <p:spPr>
          <a:xfrm>
            <a:off x="630936" y="1664208"/>
            <a:ext cx="256032" cy="256032"/>
          </a:xfrm>
          <a:prstGeom prst="roundRect">
            <a:avLst>
              <a:gd name="adj" fmla="val 21429"/>
            </a:avLst>
          </a:prstGeom>
          <a:solidFill>
            <a:srgbClr val="00A66B"/>
          </a:solidFill>
          <a:ln w="12700">
            <a:solidFill>
              <a:srgbClr val="00A66B">
                <a:alpha val="0"/>
              </a:srgbClr>
            </a:solidFill>
            <a:prstDash val="solid"/>
          </a:ln>
        </p:spPr>
        <p:txBody>
          <a:bodyPr/>
          <a:lstStyle/>
          <a:p>
            <a:endParaRPr lang="it-IT"/>
          </a:p>
        </p:txBody>
      </p:sp>
      <p:sp>
        <p:nvSpPr>
          <p:cNvPr id="8" name="Text 6"/>
          <p:cNvSpPr/>
          <p:nvPr/>
        </p:nvSpPr>
        <p:spPr>
          <a:xfrm>
            <a:off x="630936" y="1664208"/>
            <a:ext cx="256032" cy="23774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1</a:t>
            </a:r>
            <a:endParaRPr lang="en-US" sz="1050" dirty="0"/>
          </a:p>
        </p:txBody>
      </p:sp>
      <p:sp>
        <p:nvSpPr>
          <p:cNvPr id="9" name="Text 7"/>
          <p:cNvSpPr/>
          <p:nvPr/>
        </p:nvSpPr>
        <p:spPr>
          <a:xfrm>
            <a:off x="987552" y="1618488"/>
            <a:ext cx="10561320" cy="256032"/>
          </a:xfrm>
          <a:prstGeom prst="rect">
            <a:avLst/>
          </a:prstGeom>
          <a:noFill/>
          <a:ln/>
        </p:spPr>
        <p:txBody>
          <a:bodyPr wrap="square" lIns="0" tIns="0" rIns="0" bIns="0" rtlCol="0" anchor="ctr">
            <a:normAutofit/>
          </a:bodyPr>
          <a:lstStyle/>
          <a:p>
            <a:pPr marL="0" indent="0" algn="l">
              <a:buNone/>
            </a:pPr>
            <a:r>
              <a:rPr lang="en-US" sz="1150" b="1" dirty="0">
                <a:solidFill>
                  <a:srgbClr val="07172A"/>
                </a:solidFill>
                <a:latin typeface="Calibri" pitchFamily="34" charset="0"/>
                <a:ea typeface="Calibri" pitchFamily="34" charset="-122"/>
                <a:cs typeface="Calibri" pitchFamily="34" charset="-120"/>
              </a:rPr>
              <a:t>LEGGERE IL PERCORSO E SCEGLIERE PRIMA</a:t>
            </a:r>
            <a:endParaRPr lang="en-US" sz="1150" dirty="0"/>
          </a:p>
        </p:txBody>
      </p:sp>
      <p:sp>
        <p:nvSpPr>
          <p:cNvPr id="10" name="Text 8"/>
          <p:cNvSpPr/>
          <p:nvPr/>
        </p:nvSpPr>
        <p:spPr>
          <a:xfrm>
            <a:off x="987552" y="1892808"/>
            <a:ext cx="10561320" cy="603504"/>
          </a:xfrm>
          <a:prstGeom prst="rect">
            <a:avLst/>
          </a:prstGeom>
          <a:noFill/>
          <a:ln/>
        </p:spPr>
        <p:txBody>
          <a:bodyPr wrap="square" lIns="0" tIns="0" rIns="0" bIns="0" rtlCol="0" anchor="t">
            <a:normAutofit/>
          </a:bodyPr>
          <a:lstStyle/>
          <a:p>
            <a:pPr marL="0" indent="0" algn="l">
              <a:buNone/>
            </a:pPr>
            <a:r>
              <a:rPr lang="en-US" sz="970" dirty="0">
                <a:solidFill>
                  <a:srgbClr val="1D2932"/>
                </a:solidFill>
                <a:latin typeface="Calibri" pitchFamily="34" charset="0"/>
                <a:ea typeface="Calibri" pitchFamily="34" charset="-122"/>
                <a:cs typeface="Calibri" pitchFamily="34" charset="-120"/>
              </a:rPr>
              <a:t>In ricognizione decidi linee, punti di discesa, rapporti, punti di respiro e noti le criticità. In gara esegui ciò che hai preparato.</a:t>
            </a:r>
            <a:endParaRPr lang="en-US" sz="970" dirty="0"/>
          </a:p>
        </p:txBody>
      </p:sp>
      <p:sp>
        <p:nvSpPr>
          <p:cNvPr id="11" name="Shape 9"/>
          <p:cNvSpPr/>
          <p:nvPr/>
        </p:nvSpPr>
        <p:spPr>
          <a:xfrm>
            <a:off x="502920" y="2743200"/>
            <a:ext cx="11155680" cy="1060704"/>
          </a:xfrm>
          <a:prstGeom prst="roundRect">
            <a:avLst>
              <a:gd name="adj" fmla="val 5172"/>
            </a:avLst>
          </a:prstGeom>
          <a:solidFill>
            <a:srgbClr val="EEF7F3"/>
          </a:solidFill>
          <a:ln w="12700">
            <a:solidFill>
              <a:srgbClr val="EEF7F3">
                <a:alpha val="0"/>
              </a:srgbClr>
            </a:solidFill>
            <a:prstDash val="solid"/>
          </a:ln>
        </p:spPr>
        <p:txBody>
          <a:bodyPr/>
          <a:lstStyle/>
          <a:p>
            <a:endParaRPr lang="it-IT"/>
          </a:p>
        </p:txBody>
      </p:sp>
      <p:sp>
        <p:nvSpPr>
          <p:cNvPr id="12" name="Shape 10"/>
          <p:cNvSpPr/>
          <p:nvPr/>
        </p:nvSpPr>
        <p:spPr>
          <a:xfrm>
            <a:off x="630936" y="2898648"/>
            <a:ext cx="256032" cy="256032"/>
          </a:xfrm>
          <a:prstGeom prst="roundRect">
            <a:avLst>
              <a:gd name="adj" fmla="val 21429"/>
            </a:avLst>
          </a:prstGeom>
          <a:solidFill>
            <a:srgbClr val="00A66B"/>
          </a:solidFill>
          <a:ln w="12700">
            <a:solidFill>
              <a:srgbClr val="00A66B">
                <a:alpha val="0"/>
              </a:srgbClr>
            </a:solidFill>
            <a:prstDash val="solid"/>
          </a:ln>
        </p:spPr>
        <p:txBody>
          <a:bodyPr/>
          <a:lstStyle/>
          <a:p>
            <a:endParaRPr lang="it-IT"/>
          </a:p>
        </p:txBody>
      </p:sp>
      <p:sp>
        <p:nvSpPr>
          <p:cNvPr id="13" name="Text 11"/>
          <p:cNvSpPr/>
          <p:nvPr/>
        </p:nvSpPr>
        <p:spPr>
          <a:xfrm>
            <a:off x="630936" y="2898648"/>
            <a:ext cx="256032" cy="23774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2</a:t>
            </a:r>
            <a:endParaRPr lang="en-US" sz="1050" dirty="0"/>
          </a:p>
        </p:txBody>
      </p:sp>
      <p:sp>
        <p:nvSpPr>
          <p:cNvPr id="14" name="Text 12"/>
          <p:cNvSpPr/>
          <p:nvPr/>
        </p:nvSpPr>
        <p:spPr>
          <a:xfrm>
            <a:off x="987552" y="2852928"/>
            <a:ext cx="10561320" cy="256032"/>
          </a:xfrm>
          <a:prstGeom prst="rect">
            <a:avLst/>
          </a:prstGeom>
          <a:noFill/>
          <a:ln/>
        </p:spPr>
        <p:txBody>
          <a:bodyPr wrap="square" lIns="0" tIns="0" rIns="0" bIns="0" rtlCol="0" anchor="ctr">
            <a:normAutofit/>
          </a:bodyPr>
          <a:lstStyle/>
          <a:p>
            <a:pPr marL="0" indent="0" algn="l">
              <a:buNone/>
            </a:pPr>
            <a:r>
              <a:rPr lang="en-US" sz="1150" b="1" dirty="0">
                <a:solidFill>
                  <a:srgbClr val="07172A"/>
                </a:solidFill>
                <a:latin typeface="Calibri" pitchFamily="34" charset="0"/>
                <a:ea typeface="Calibri" pitchFamily="34" charset="-122"/>
                <a:cs typeface="Calibri" pitchFamily="34" charset="-120"/>
              </a:rPr>
              <a:t>GESTIRE LO SFORZO SU UN GIRO CHE SI RIPETE</a:t>
            </a:r>
            <a:endParaRPr lang="en-US" sz="1150" dirty="0"/>
          </a:p>
        </p:txBody>
      </p:sp>
      <p:sp>
        <p:nvSpPr>
          <p:cNvPr id="15" name="Text 13"/>
          <p:cNvSpPr/>
          <p:nvPr/>
        </p:nvSpPr>
        <p:spPr>
          <a:xfrm>
            <a:off x="987552" y="3127248"/>
            <a:ext cx="10561320" cy="603504"/>
          </a:xfrm>
          <a:prstGeom prst="rect">
            <a:avLst/>
          </a:prstGeom>
          <a:noFill/>
          <a:ln/>
        </p:spPr>
        <p:txBody>
          <a:bodyPr wrap="square" lIns="0" tIns="0" rIns="0" bIns="0" rtlCol="0" anchor="t">
            <a:normAutofit/>
          </a:bodyPr>
          <a:lstStyle/>
          <a:p>
            <a:pPr marL="0" indent="0" algn="l">
              <a:buNone/>
            </a:pPr>
            <a:r>
              <a:rPr lang="en-US" sz="970" dirty="0">
                <a:solidFill>
                  <a:srgbClr val="1D2932"/>
                </a:solidFill>
                <a:latin typeface="Calibri" pitchFamily="34" charset="0"/>
                <a:ea typeface="Calibri" pitchFamily="34" charset="-122"/>
                <a:cs typeface="Calibri" pitchFamily="34" charset="-120"/>
              </a:rPr>
              <a:t>Partire troppo forte non è coraggio: è una scelta che può ridurre lucidità e precisione dal giro successivo.</a:t>
            </a:r>
            <a:endParaRPr lang="en-US" sz="970" dirty="0"/>
          </a:p>
        </p:txBody>
      </p:sp>
      <p:sp>
        <p:nvSpPr>
          <p:cNvPr id="16" name="Shape 14"/>
          <p:cNvSpPr/>
          <p:nvPr/>
        </p:nvSpPr>
        <p:spPr>
          <a:xfrm>
            <a:off x="502920" y="3977640"/>
            <a:ext cx="11155680" cy="1060704"/>
          </a:xfrm>
          <a:prstGeom prst="roundRect">
            <a:avLst>
              <a:gd name="adj" fmla="val 5172"/>
            </a:avLst>
          </a:prstGeom>
          <a:solidFill>
            <a:srgbClr val="EEF7F3"/>
          </a:solidFill>
          <a:ln w="12700">
            <a:solidFill>
              <a:srgbClr val="EEF7F3">
                <a:alpha val="0"/>
              </a:srgbClr>
            </a:solidFill>
            <a:prstDash val="solid"/>
          </a:ln>
        </p:spPr>
        <p:txBody>
          <a:bodyPr/>
          <a:lstStyle/>
          <a:p>
            <a:endParaRPr lang="it-IT"/>
          </a:p>
        </p:txBody>
      </p:sp>
      <p:sp>
        <p:nvSpPr>
          <p:cNvPr id="17" name="Shape 15"/>
          <p:cNvSpPr/>
          <p:nvPr/>
        </p:nvSpPr>
        <p:spPr>
          <a:xfrm>
            <a:off x="630936" y="4133088"/>
            <a:ext cx="256032" cy="256032"/>
          </a:xfrm>
          <a:prstGeom prst="roundRect">
            <a:avLst>
              <a:gd name="adj" fmla="val 21429"/>
            </a:avLst>
          </a:prstGeom>
          <a:solidFill>
            <a:srgbClr val="00A66B"/>
          </a:solidFill>
          <a:ln w="12700">
            <a:solidFill>
              <a:srgbClr val="00A66B">
                <a:alpha val="0"/>
              </a:srgbClr>
            </a:solidFill>
            <a:prstDash val="solid"/>
          </a:ln>
        </p:spPr>
        <p:txBody>
          <a:bodyPr/>
          <a:lstStyle/>
          <a:p>
            <a:endParaRPr lang="it-IT"/>
          </a:p>
        </p:txBody>
      </p:sp>
      <p:sp>
        <p:nvSpPr>
          <p:cNvPr id="18" name="Text 16"/>
          <p:cNvSpPr/>
          <p:nvPr/>
        </p:nvSpPr>
        <p:spPr>
          <a:xfrm>
            <a:off x="630936" y="4133088"/>
            <a:ext cx="256032" cy="23774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3</a:t>
            </a:r>
            <a:endParaRPr lang="en-US" sz="1050" dirty="0"/>
          </a:p>
        </p:txBody>
      </p:sp>
      <p:sp>
        <p:nvSpPr>
          <p:cNvPr id="19" name="Text 17"/>
          <p:cNvSpPr/>
          <p:nvPr/>
        </p:nvSpPr>
        <p:spPr>
          <a:xfrm>
            <a:off x="987552" y="4087368"/>
            <a:ext cx="10561320" cy="256032"/>
          </a:xfrm>
          <a:prstGeom prst="rect">
            <a:avLst/>
          </a:prstGeom>
          <a:noFill/>
          <a:ln/>
        </p:spPr>
        <p:txBody>
          <a:bodyPr wrap="square" lIns="0" tIns="0" rIns="0" bIns="0" rtlCol="0" anchor="ctr">
            <a:normAutofit/>
          </a:bodyPr>
          <a:lstStyle/>
          <a:p>
            <a:pPr marL="0" indent="0" algn="l">
              <a:buNone/>
            </a:pPr>
            <a:r>
              <a:rPr lang="en-US" sz="1150" b="1" dirty="0">
                <a:solidFill>
                  <a:srgbClr val="07172A"/>
                </a:solidFill>
                <a:latin typeface="Calibri" pitchFamily="34" charset="0"/>
                <a:ea typeface="Calibri" pitchFamily="34" charset="-122"/>
                <a:cs typeface="Calibri" pitchFamily="34" charset="-120"/>
              </a:rPr>
              <a:t>REAGIRE BENE QUANDO QUALCOSA VA STORTO</a:t>
            </a:r>
            <a:endParaRPr lang="en-US" sz="1150" dirty="0"/>
          </a:p>
        </p:txBody>
      </p:sp>
      <p:sp>
        <p:nvSpPr>
          <p:cNvPr id="20" name="Text 18"/>
          <p:cNvSpPr/>
          <p:nvPr/>
        </p:nvSpPr>
        <p:spPr>
          <a:xfrm>
            <a:off x="987552" y="4361688"/>
            <a:ext cx="10561320" cy="603504"/>
          </a:xfrm>
          <a:prstGeom prst="rect">
            <a:avLst/>
          </a:prstGeom>
          <a:noFill/>
          <a:ln/>
        </p:spPr>
        <p:txBody>
          <a:bodyPr wrap="square" lIns="0" tIns="0" rIns="0" bIns="0" rtlCol="0" anchor="t">
            <a:normAutofit/>
          </a:bodyPr>
          <a:lstStyle/>
          <a:p>
            <a:pPr marL="0" indent="0" algn="l">
              <a:buNone/>
            </a:pPr>
            <a:r>
              <a:rPr lang="en-US" sz="970" dirty="0">
                <a:solidFill>
                  <a:srgbClr val="1D2932"/>
                </a:solidFill>
                <a:latin typeface="Calibri" pitchFamily="34" charset="0"/>
                <a:ea typeface="Calibri" pitchFamily="34" charset="-122"/>
                <a:cs typeface="Calibri" pitchFamily="34" charset="-120"/>
              </a:rPr>
              <a:t>Una caduta, una catena saltata o una partenza sbagliata richiedono controllo, una nuova linea e il gesto successivo.</a:t>
            </a:r>
            <a:endParaRPr lang="en-US" sz="970" dirty="0"/>
          </a:p>
        </p:txBody>
      </p:sp>
      <p:sp>
        <p:nvSpPr>
          <p:cNvPr id="21" name="Shape 19"/>
          <p:cNvSpPr/>
          <p:nvPr/>
        </p:nvSpPr>
        <p:spPr>
          <a:xfrm>
            <a:off x="411480" y="6016752"/>
            <a:ext cx="11365992" cy="310896"/>
          </a:xfrm>
          <a:prstGeom prst="rect">
            <a:avLst/>
          </a:prstGeom>
          <a:solidFill>
            <a:srgbClr val="00A66B"/>
          </a:solidFill>
          <a:ln w="12700">
            <a:solidFill>
              <a:srgbClr val="00A66B">
                <a:alpha val="0"/>
              </a:srgbClr>
            </a:solidFill>
            <a:prstDash val="solid"/>
          </a:ln>
        </p:spPr>
        <p:txBody>
          <a:bodyPr/>
          <a:lstStyle/>
          <a:p>
            <a:endParaRPr lang="it-IT"/>
          </a:p>
        </p:txBody>
      </p:sp>
      <p:sp>
        <p:nvSpPr>
          <p:cNvPr id="22" name="Text 20"/>
          <p:cNvSpPr/>
          <p:nvPr/>
        </p:nvSpPr>
        <p:spPr>
          <a:xfrm>
            <a:off x="502920" y="6035040"/>
            <a:ext cx="11183112" cy="256032"/>
          </a:xfrm>
          <a:prstGeom prst="rect">
            <a:avLst/>
          </a:prstGeom>
          <a:noFill/>
          <a:ln/>
        </p:spPr>
        <p:txBody>
          <a:bodyPr wrap="square" lIns="0" tIns="0" rIns="0" bIns="0" rtlCol="0" anchor="ctr">
            <a:normAutofit/>
          </a:bodyPr>
          <a:lstStyle/>
          <a:p>
            <a:pPr marL="0" indent="0" algn="ctr">
              <a:buNone/>
            </a:pPr>
            <a:r>
              <a:rPr lang="en-US" sz="900" b="1" dirty="0">
                <a:solidFill>
                  <a:srgbClr val="FFFFFF"/>
                </a:solidFill>
                <a:latin typeface="Calibri" pitchFamily="34" charset="0"/>
                <a:ea typeface="Calibri" pitchFamily="34" charset="-122"/>
                <a:cs typeface="Calibri" pitchFamily="34" charset="-120"/>
              </a:rPr>
              <a:t>DECIDO PRIMA · ESEGUO · CONTROLLO · ADATTO · IMPARO</a:t>
            </a:r>
            <a:endParaRPr lang="en-US" sz="900" dirty="0"/>
          </a:p>
        </p:txBody>
      </p:sp>
      <p:sp>
        <p:nvSpPr>
          <p:cNvPr id="23" name="Text 21"/>
          <p:cNvSpPr/>
          <p:nvPr/>
        </p:nvSpPr>
        <p:spPr>
          <a:xfrm>
            <a:off x="411480" y="6510528"/>
            <a:ext cx="2468880" cy="164592"/>
          </a:xfrm>
          <a:prstGeom prst="rect">
            <a:avLst/>
          </a:prstGeom>
          <a:noFill/>
          <a:ln/>
        </p:spPr>
        <p:txBody>
          <a:bodyPr wrap="square" lIns="0" tIns="0" rIns="0" bIns="0" rtlCol="0" anchor="ctr">
            <a:normAutofit/>
          </a:bodyPr>
          <a:lstStyle/>
          <a:p>
            <a:pPr marL="0" indent="0" algn="l">
              <a:buNone/>
            </a:pPr>
            <a:r>
              <a:rPr lang="en-US" sz="850" b="1" dirty="0">
                <a:solidFill>
                  <a:srgbClr val="0A3952"/>
                </a:solidFill>
                <a:latin typeface="Calibri" pitchFamily="34" charset="0"/>
                <a:ea typeface="Calibri" pitchFamily="34" charset="-122"/>
                <a:cs typeface="Calibri" pitchFamily="34" charset="-120"/>
              </a:rPr>
              <a:t>CALL 3 · 7 SET 2026</a:t>
            </a:r>
            <a:endParaRPr lang="en-US" sz="850" dirty="0"/>
          </a:p>
        </p:txBody>
      </p:sp>
      <p:sp>
        <p:nvSpPr>
          <p:cNvPr id="24" name="Text 22"/>
          <p:cNvSpPr/>
          <p:nvPr/>
        </p:nvSpPr>
        <p:spPr>
          <a:xfrm>
            <a:off x="11338560" y="6510528"/>
            <a:ext cx="411480" cy="164592"/>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04</a:t>
            </a:r>
            <a:endParaRPr lang="en-US" sz="8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41148"/>
          </a:xfrm>
          <a:prstGeom prst="rect">
            <a:avLst/>
          </a:prstGeom>
          <a:solidFill>
            <a:srgbClr val="00A66B"/>
          </a:solidFill>
          <a:ln w="12700">
            <a:solidFill>
              <a:srgbClr val="00A66B">
                <a:alpha val="0"/>
              </a:srgbClr>
            </a:solidFill>
            <a:prstDash val="solid"/>
          </a:ln>
        </p:spPr>
        <p:txBody>
          <a:bodyPr/>
          <a:lstStyle/>
          <a:p>
            <a:endParaRPr lang="it-IT"/>
          </a:p>
        </p:txBody>
      </p:sp>
      <p:sp>
        <p:nvSpPr>
          <p:cNvPr id="3" name="Text 1"/>
          <p:cNvSpPr/>
          <p:nvPr/>
        </p:nvSpPr>
        <p:spPr>
          <a:xfrm>
            <a:off x="411480" y="228600"/>
            <a:ext cx="4389120" cy="201168"/>
          </a:xfrm>
          <a:prstGeom prst="rect">
            <a:avLst/>
          </a:prstGeom>
          <a:noFill/>
          <a:ln/>
        </p:spPr>
        <p:txBody>
          <a:bodyPr wrap="square" lIns="0" tIns="0" rIns="0" bIns="0" rtlCol="0" anchor="ctr">
            <a:normAutofit/>
          </a:bodyPr>
          <a:lstStyle/>
          <a:p>
            <a:pPr marL="0" indent="0" algn="l">
              <a:buNone/>
            </a:pPr>
            <a:r>
              <a:rPr lang="en-US" sz="1050" b="1" dirty="0">
                <a:solidFill>
                  <a:srgbClr val="00A66B"/>
                </a:solidFill>
                <a:latin typeface="Calibri" pitchFamily="34" charset="0"/>
                <a:ea typeface="Calibri" pitchFamily="34" charset="-122"/>
                <a:cs typeface="Calibri" pitchFamily="34" charset="-120"/>
              </a:rPr>
              <a:t>IL METODO DELLE TRE CALL</a:t>
            </a:r>
            <a:endParaRPr lang="en-US" sz="1050" dirty="0"/>
          </a:p>
        </p:txBody>
      </p:sp>
      <p:sp>
        <p:nvSpPr>
          <p:cNvPr id="4" name="Text 2"/>
          <p:cNvSpPr/>
          <p:nvPr/>
        </p:nvSpPr>
        <p:spPr>
          <a:xfrm>
            <a:off x="411480" y="502920"/>
            <a:ext cx="8138160" cy="502920"/>
          </a:xfrm>
          <a:prstGeom prst="rect">
            <a:avLst/>
          </a:prstGeom>
          <a:noFill/>
          <a:ln/>
        </p:spPr>
        <p:txBody>
          <a:bodyPr wrap="square" lIns="0" tIns="0" rIns="0" bIns="0" rtlCol="0" anchor="ctr">
            <a:normAutofit/>
          </a:bodyPr>
          <a:lstStyle/>
          <a:p>
            <a:pPr marL="0" indent="0" algn="l">
              <a:buNone/>
            </a:pPr>
            <a:r>
              <a:rPr lang="en-US" sz="2550" b="1" dirty="0">
                <a:solidFill>
                  <a:srgbClr val="07172A"/>
                </a:solidFill>
                <a:latin typeface="Calibri" pitchFamily="34" charset="0"/>
                <a:ea typeface="Calibri" pitchFamily="34" charset="-122"/>
                <a:cs typeface="Calibri" pitchFamily="34" charset="-120"/>
              </a:rPr>
              <a:t>La gara si prepara prima</a:t>
            </a:r>
            <a:endParaRPr lang="en-US" sz="2550" dirty="0"/>
          </a:p>
        </p:txBody>
      </p:sp>
      <p:sp>
        <p:nvSpPr>
          <p:cNvPr id="5" name="Text 3"/>
          <p:cNvSpPr/>
          <p:nvPr/>
        </p:nvSpPr>
        <p:spPr>
          <a:xfrm>
            <a:off x="411480" y="969264"/>
            <a:ext cx="9875520" cy="310896"/>
          </a:xfrm>
          <a:prstGeom prst="rect">
            <a:avLst/>
          </a:prstGeom>
          <a:noFill/>
          <a:ln/>
        </p:spPr>
        <p:txBody>
          <a:bodyPr wrap="square" lIns="0" tIns="0" rIns="0" bIns="0" rtlCol="0" anchor="ctr">
            <a:normAutofit/>
          </a:bodyPr>
          <a:lstStyle/>
          <a:p>
            <a:pPr marL="0" indent="0" algn="l">
              <a:buNone/>
            </a:pPr>
            <a:r>
              <a:rPr lang="en-US" sz="1150" dirty="0">
                <a:solidFill>
                  <a:srgbClr val="6A7680"/>
                </a:solidFill>
                <a:latin typeface="Calibri" pitchFamily="34" charset="0"/>
                <a:ea typeface="Calibri" pitchFamily="34" charset="-122"/>
                <a:cs typeface="Calibri" pitchFamily="34" charset="-120"/>
              </a:rPr>
              <a:t>Lo stesso metodo delle prime due call viene applicato a una giornata intera.</a:t>
            </a:r>
            <a:endParaRPr lang="en-US" sz="1150" dirty="0"/>
          </a:p>
        </p:txBody>
      </p:sp>
      <p:sp>
        <p:nvSpPr>
          <p:cNvPr id="6" name="Text 4"/>
          <p:cNvSpPr/>
          <p:nvPr/>
        </p:nvSpPr>
        <p:spPr>
          <a:xfrm>
            <a:off x="502920" y="1508760"/>
            <a:ext cx="5440680" cy="256032"/>
          </a:xfrm>
          <a:prstGeom prst="rect">
            <a:avLst/>
          </a:prstGeom>
          <a:noFill/>
          <a:ln/>
        </p:spPr>
        <p:txBody>
          <a:bodyPr wrap="square" lIns="0" tIns="0" rIns="0" bIns="0" rtlCol="0" anchor="ctr">
            <a:normAutofit/>
          </a:bodyPr>
          <a:lstStyle/>
          <a:p>
            <a:pPr marL="0" indent="0" algn="ctr">
              <a:buNone/>
            </a:pPr>
            <a:r>
              <a:rPr lang="en-US" sz="1200" b="1" dirty="0">
                <a:solidFill>
                  <a:srgbClr val="00A66B"/>
                </a:solidFill>
                <a:latin typeface="Calibri" pitchFamily="34" charset="0"/>
                <a:ea typeface="Calibri" pitchFamily="34" charset="-122"/>
                <a:cs typeface="Calibri" pitchFamily="34" charset="-120"/>
              </a:rPr>
              <a:t>PRIMA DELLA GARA</a:t>
            </a:r>
            <a:endParaRPr lang="en-US" sz="1200" dirty="0"/>
          </a:p>
        </p:txBody>
      </p:sp>
      <p:sp>
        <p:nvSpPr>
          <p:cNvPr id="7" name="Text 5"/>
          <p:cNvSpPr/>
          <p:nvPr/>
        </p:nvSpPr>
        <p:spPr>
          <a:xfrm>
            <a:off x="6236208" y="1508760"/>
            <a:ext cx="5440680" cy="256032"/>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DURANTE E DOPO</a:t>
            </a:r>
            <a:endParaRPr lang="en-US" sz="1200" dirty="0"/>
          </a:p>
        </p:txBody>
      </p:sp>
      <p:sp>
        <p:nvSpPr>
          <p:cNvPr id="8" name="Shape 6"/>
          <p:cNvSpPr/>
          <p:nvPr/>
        </p:nvSpPr>
        <p:spPr>
          <a:xfrm>
            <a:off x="566928" y="1938528"/>
            <a:ext cx="1143000" cy="530352"/>
          </a:xfrm>
          <a:prstGeom prst="roundRect">
            <a:avLst>
              <a:gd name="adj" fmla="val 10345"/>
            </a:avLst>
          </a:prstGeom>
          <a:solidFill>
            <a:srgbClr val="EEF7F3"/>
          </a:solidFill>
          <a:ln w="12700">
            <a:solidFill>
              <a:srgbClr val="EEF7F3">
                <a:alpha val="0"/>
              </a:srgbClr>
            </a:solidFill>
            <a:prstDash val="solid"/>
          </a:ln>
        </p:spPr>
        <p:txBody>
          <a:bodyPr/>
          <a:lstStyle/>
          <a:p>
            <a:endParaRPr lang="it-IT"/>
          </a:p>
        </p:txBody>
      </p:sp>
      <p:sp>
        <p:nvSpPr>
          <p:cNvPr id="9" name="Text 7"/>
          <p:cNvSpPr/>
          <p:nvPr/>
        </p:nvSpPr>
        <p:spPr>
          <a:xfrm>
            <a:off x="566928" y="1938528"/>
            <a:ext cx="1143000" cy="530352"/>
          </a:xfrm>
          <a:prstGeom prst="rect">
            <a:avLst/>
          </a:prstGeom>
          <a:noFill/>
          <a:ln/>
        </p:spPr>
        <p:txBody>
          <a:bodyPr wrap="square" lIns="0" tIns="0" rIns="0" bIns="0" rtlCol="0" anchor="ctr">
            <a:normAutofit/>
          </a:bodyPr>
          <a:lstStyle/>
          <a:p>
            <a:pPr marL="0" indent="0" algn="ctr">
              <a:buNone/>
            </a:pPr>
            <a:r>
              <a:rPr lang="en-US" sz="1150" b="1" dirty="0">
                <a:solidFill>
                  <a:srgbClr val="128252"/>
                </a:solidFill>
                <a:latin typeface="Calibri" pitchFamily="34" charset="0"/>
                <a:ea typeface="Calibri" pitchFamily="34" charset="-122"/>
                <a:cs typeface="Calibri" pitchFamily="34" charset="-120"/>
              </a:rPr>
              <a:t>OSSERVO</a:t>
            </a:r>
            <a:endParaRPr lang="en-US" sz="1150" dirty="0"/>
          </a:p>
        </p:txBody>
      </p:sp>
      <p:sp>
        <p:nvSpPr>
          <p:cNvPr id="10" name="Text 8"/>
          <p:cNvSpPr/>
          <p:nvPr/>
        </p:nvSpPr>
        <p:spPr>
          <a:xfrm>
            <a:off x="1709928" y="1938528"/>
            <a:ext cx="164592" cy="530352"/>
          </a:xfrm>
          <a:prstGeom prst="rect">
            <a:avLst/>
          </a:prstGeom>
          <a:noFill/>
          <a:ln/>
        </p:spPr>
        <p:txBody>
          <a:bodyPr wrap="square" lIns="0" tIns="0" rIns="0" bIns="0" rtlCol="0" anchor="ctr">
            <a:normAutofit/>
          </a:bodyPr>
          <a:lstStyle/>
          <a:p>
            <a:pPr marL="0" indent="0" algn="ctr">
              <a:buNone/>
            </a:pPr>
            <a:r>
              <a:rPr lang="en-US" sz="1800" b="1" dirty="0">
                <a:solidFill>
                  <a:srgbClr val="AFC3CF"/>
                </a:solidFill>
                <a:latin typeface="Calibri" pitchFamily="34" charset="0"/>
                <a:ea typeface="Calibri" pitchFamily="34" charset="-122"/>
                <a:cs typeface="Calibri" pitchFamily="34" charset="-120"/>
              </a:rPr>
              <a:t>→</a:t>
            </a:r>
            <a:endParaRPr lang="en-US" sz="1800" dirty="0"/>
          </a:p>
        </p:txBody>
      </p:sp>
      <p:sp>
        <p:nvSpPr>
          <p:cNvPr id="11" name="Shape 9"/>
          <p:cNvSpPr/>
          <p:nvPr/>
        </p:nvSpPr>
        <p:spPr>
          <a:xfrm>
            <a:off x="1874520" y="1938528"/>
            <a:ext cx="1143000" cy="530352"/>
          </a:xfrm>
          <a:prstGeom prst="roundRect">
            <a:avLst>
              <a:gd name="adj" fmla="val 10345"/>
            </a:avLst>
          </a:prstGeom>
          <a:solidFill>
            <a:srgbClr val="EEF7F3"/>
          </a:solidFill>
          <a:ln w="12700">
            <a:solidFill>
              <a:srgbClr val="EEF7F3">
                <a:alpha val="0"/>
              </a:srgbClr>
            </a:solidFill>
            <a:prstDash val="solid"/>
          </a:ln>
        </p:spPr>
        <p:txBody>
          <a:bodyPr/>
          <a:lstStyle/>
          <a:p>
            <a:endParaRPr lang="it-IT"/>
          </a:p>
        </p:txBody>
      </p:sp>
      <p:sp>
        <p:nvSpPr>
          <p:cNvPr id="12" name="Text 10"/>
          <p:cNvSpPr/>
          <p:nvPr/>
        </p:nvSpPr>
        <p:spPr>
          <a:xfrm>
            <a:off x="1874520" y="1938528"/>
            <a:ext cx="1143000" cy="530352"/>
          </a:xfrm>
          <a:prstGeom prst="rect">
            <a:avLst/>
          </a:prstGeom>
          <a:noFill/>
          <a:ln/>
        </p:spPr>
        <p:txBody>
          <a:bodyPr wrap="square" lIns="0" tIns="0" rIns="0" bIns="0" rtlCol="0" anchor="ctr">
            <a:normAutofit/>
          </a:bodyPr>
          <a:lstStyle/>
          <a:p>
            <a:pPr marL="0" indent="0" algn="ctr">
              <a:buNone/>
            </a:pPr>
            <a:r>
              <a:rPr lang="en-US" sz="1150" b="1" dirty="0">
                <a:solidFill>
                  <a:srgbClr val="128252"/>
                </a:solidFill>
                <a:latin typeface="Calibri" pitchFamily="34" charset="0"/>
                <a:ea typeface="Calibri" pitchFamily="34" charset="-122"/>
                <a:cs typeface="Calibri" pitchFamily="34" charset="-120"/>
              </a:rPr>
              <a:t>PIANIFICO</a:t>
            </a:r>
            <a:endParaRPr lang="en-US" sz="1150" dirty="0"/>
          </a:p>
        </p:txBody>
      </p:sp>
      <p:sp>
        <p:nvSpPr>
          <p:cNvPr id="13" name="Text 11"/>
          <p:cNvSpPr/>
          <p:nvPr/>
        </p:nvSpPr>
        <p:spPr>
          <a:xfrm>
            <a:off x="3017520" y="1938528"/>
            <a:ext cx="164592" cy="530352"/>
          </a:xfrm>
          <a:prstGeom prst="rect">
            <a:avLst/>
          </a:prstGeom>
          <a:noFill/>
          <a:ln/>
        </p:spPr>
        <p:txBody>
          <a:bodyPr wrap="square" lIns="0" tIns="0" rIns="0" bIns="0" rtlCol="0" anchor="ctr">
            <a:normAutofit/>
          </a:bodyPr>
          <a:lstStyle/>
          <a:p>
            <a:pPr marL="0" indent="0" algn="ctr">
              <a:buNone/>
            </a:pPr>
            <a:r>
              <a:rPr lang="en-US" sz="1800" b="1" dirty="0">
                <a:solidFill>
                  <a:srgbClr val="AFC3CF"/>
                </a:solidFill>
                <a:latin typeface="Calibri" pitchFamily="34" charset="0"/>
                <a:ea typeface="Calibri" pitchFamily="34" charset="-122"/>
                <a:cs typeface="Calibri" pitchFamily="34" charset="-120"/>
              </a:rPr>
              <a:t>→</a:t>
            </a:r>
            <a:endParaRPr lang="en-US" sz="1800" dirty="0"/>
          </a:p>
        </p:txBody>
      </p:sp>
      <p:sp>
        <p:nvSpPr>
          <p:cNvPr id="14" name="Shape 12"/>
          <p:cNvSpPr/>
          <p:nvPr/>
        </p:nvSpPr>
        <p:spPr>
          <a:xfrm>
            <a:off x="3182112" y="1938528"/>
            <a:ext cx="1143000" cy="530352"/>
          </a:xfrm>
          <a:prstGeom prst="roundRect">
            <a:avLst>
              <a:gd name="adj" fmla="val 10345"/>
            </a:avLst>
          </a:prstGeom>
          <a:solidFill>
            <a:srgbClr val="EEF7F3"/>
          </a:solidFill>
          <a:ln w="12700">
            <a:solidFill>
              <a:srgbClr val="EEF7F3">
                <a:alpha val="0"/>
              </a:srgbClr>
            </a:solidFill>
            <a:prstDash val="solid"/>
          </a:ln>
        </p:spPr>
        <p:txBody>
          <a:bodyPr/>
          <a:lstStyle/>
          <a:p>
            <a:endParaRPr lang="it-IT"/>
          </a:p>
        </p:txBody>
      </p:sp>
      <p:sp>
        <p:nvSpPr>
          <p:cNvPr id="15" name="Text 13"/>
          <p:cNvSpPr/>
          <p:nvPr/>
        </p:nvSpPr>
        <p:spPr>
          <a:xfrm>
            <a:off x="3182112" y="1938528"/>
            <a:ext cx="1143000" cy="530352"/>
          </a:xfrm>
          <a:prstGeom prst="rect">
            <a:avLst/>
          </a:prstGeom>
          <a:noFill/>
          <a:ln/>
        </p:spPr>
        <p:txBody>
          <a:bodyPr wrap="square" lIns="0" tIns="0" rIns="0" bIns="0" rtlCol="0" anchor="ctr">
            <a:normAutofit/>
          </a:bodyPr>
          <a:lstStyle/>
          <a:p>
            <a:pPr marL="0" indent="0" algn="ctr">
              <a:buNone/>
            </a:pPr>
            <a:r>
              <a:rPr lang="en-US" sz="1150" b="1" dirty="0">
                <a:solidFill>
                  <a:srgbClr val="128252"/>
                </a:solidFill>
                <a:latin typeface="Calibri" pitchFamily="34" charset="0"/>
                <a:ea typeface="Calibri" pitchFamily="34" charset="-122"/>
                <a:cs typeface="Calibri" pitchFamily="34" charset="-120"/>
              </a:rPr>
              <a:t>PROVO</a:t>
            </a:r>
            <a:endParaRPr lang="en-US" sz="1150" dirty="0"/>
          </a:p>
        </p:txBody>
      </p:sp>
      <p:sp>
        <p:nvSpPr>
          <p:cNvPr id="16" name="Text 14"/>
          <p:cNvSpPr/>
          <p:nvPr/>
        </p:nvSpPr>
        <p:spPr>
          <a:xfrm>
            <a:off x="4325112" y="1938528"/>
            <a:ext cx="164592" cy="530352"/>
          </a:xfrm>
          <a:prstGeom prst="rect">
            <a:avLst/>
          </a:prstGeom>
          <a:noFill/>
          <a:ln/>
        </p:spPr>
        <p:txBody>
          <a:bodyPr wrap="square" lIns="0" tIns="0" rIns="0" bIns="0" rtlCol="0" anchor="ctr">
            <a:normAutofit/>
          </a:bodyPr>
          <a:lstStyle/>
          <a:p>
            <a:pPr marL="0" indent="0" algn="ctr">
              <a:buNone/>
            </a:pPr>
            <a:r>
              <a:rPr lang="en-US" sz="1800" b="1" dirty="0">
                <a:solidFill>
                  <a:srgbClr val="AFC3CF"/>
                </a:solidFill>
                <a:latin typeface="Calibri" pitchFamily="34" charset="0"/>
                <a:ea typeface="Calibri" pitchFamily="34" charset="-122"/>
                <a:cs typeface="Calibri" pitchFamily="34" charset="-120"/>
              </a:rPr>
              <a:t>→</a:t>
            </a:r>
            <a:endParaRPr lang="en-US" sz="1800" dirty="0"/>
          </a:p>
        </p:txBody>
      </p:sp>
      <p:sp>
        <p:nvSpPr>
          <p:cNvPr id="17" name="Shape 15"/>
          <p:cNvSpPr/>
          <p:nvPr/>
        </p:nvSpPr>
        <p:spPr>
          <a:xfrm>
            <a:off x="4489704" y="1938528"/>
            <a:ext cx="1143000" cy="530352"/>
          </a:xfrm>
          <a:prstGeom prst="roundRect">
            <a:avLst>
              <a:gd name="adj" fmla="val 10345"/>
            </a:avLst>
          </a:prstGeom>
          <a:solidFill>
            <a:srgbClr val="EEF7F3"/>
          </a:solidFill>
          <a:ln w="12700">
            <a:solidFill>
              <a:srgbClr val="EEF7F3">
                <a:alpha val="0"/>
              </a:srgbClr>
            </a:solidFill>
            <a:prstDash val="solid"/>
          </a:ln>
        </p:spPr>
        <p:txBody>
          <a:bodyPr/>
          <a:lstStyle/>
          <a:p>
            <a:endParaRPr lang="it-IT"/>
          </a:p>
        </p:txBody>
      </p:sp>
      <p:sp>
        <p:nvSpPr>
          <p:cNvPr id="18" name="Text 16"/>
          <p:cNvSpPr/>
          <p:nvPr/>
        </p:nvSpPr>
        <p:spPr>
          <a:xfrm>
            <a:off x="4489704" y="1938528"/>
            <a:ext cx="1143000" cy="530352"/>
          </a:xfrm>
          <a:prstGeom prst="rect">
            <a:avLst/>
          </a:prstGeom>
          <a:noFill/>
          <a:ln/>
        </p:spPr>
        <p:txBody>
          <a:bodyPr wrap="square" lIns="0" tIns="0" rIns="0" bIns="0" rtlCol="0" anchor="ctr">
            <a:normAutofit/>
          </a:bodyPr>
          <a:lstStyle/>
          <a:p>
            <a:pPr marL="0" indent="0" algn="ctr">
              <a:buNone/>
            </a:pPr>
            <a:r>
              <a:rPr lang="en-US" sz="1150" b="1" dirty="0">
                <a:solidFill>
                  <a:srgbClr val="128252"/>
                </a:solidFill>
                <a:latin typeface="Calibri" pitchFamily="34" charset="0"/>
                <a:ea typeface="Calibri" pitchFamily="34" charset="-122"/>
                <a:cs typeface="Calibri" pitchFamily="34" charset="-120"/>
              </a:rPr>
              <a:t>DECIDO</a:t>
            </a:r>
            <a:endParaRPr lang="en-US" sz="1150" dirty="0"/>
          </a:p>
        </p:txBody>
      </p:sp>
      <p:sp>
        <p:nvSpPr>
          <p:cNvPr id="19" name="Shape 17"/>
          <p:cNvSpPr/>
          <p:nvPr/>
        </p:nvSpPr>
        <p:spPr>
          <a:xfrm>
            <a:off x="6236208" y="1938528"/>
            <a:ext cx="1143000" cy="530352"/>
          </a:xfrm>
          <a:prstGeom prst="roundRect">
            <a:avLst>
              <a:gd name="adj" fmla="val 10345"/>
            </a:avLst>
          </a:prstGeom>
          <a:solidFill>
            <a:srgbClr val="EAF3F5"/>
          </a:solidFill>
          <a:ln w="12700">
            <a:solidFill>
              <a:srgbClr val="EAF3F5">
                <a:alpha val="0"/>
              </a:srgbClr>
            </a:solidFill>
            <a:prstDash val="solid"/>
          </a:ln>
        </p:spPr>
        <p:txBody>
          <a:bodyPr/>
          <a:lstStyle/>
          <a:p>
            <a:endParaRPr lang="it-IT"/>
          </a:p>
        </p:txBody>
      </p:sp>
      <p:sp>
        <p:nvSpPr>
          <p:cNvPr id="20" name="Text 18"/>
          <p:cNvSpPr/>
          <p:nvPr/>
        </p:nvSpPr>
        <p:spPr>
          <a:xfrm>
            <a:off x="6236208" y="1938528"/>
            <a:ext cx="1143000" cy="530352"/>
          </a:xfrm>
          <a:prstGeom prst="rect">
            <a:avLst/>
          </a:prstGeom>
          <a:noFill/>
          <a:ln/>
        </p:spPr>
        <p:txBody>
          <a:bodyPr wrap="square" lIns="0" tIns="0" rIns="0" bIns="0" rtlCol="0" anchor="ctr">
            <a:normAutofit/>
          </a:bodyPr>
          <a:lstStyle/>
          <a:p>
            <a:pPr marL="0" indent="0" algn="ctr">
              <a:buNone/>
            </a:pPr>
            <a:r>
              <a:rPr lang="en-US" sz="1150" b="1" dirty="0">
                <a:solidFill>
                  <a:srgbClr val="0A3952"/>
                </a:solidFill>
                <a:latin typeface="Calibri" pitchFamily="34" charset="0"/>
                <a:ea typeface="Calibri" pitchFamily="34" charset="-122"/>
                <a:cs typeface="Calibri" pitchFamily="34" charset="-120"/>
              </a:rPr>
              <a:t>PARTO</a:t>
            </a:r>
            <a:endParaRPr lang="en-US" sz="1150" dirty="0"/>
          </a:p>
        </p:txBody>
      </p:sp>
      <p:sp>
        <p:nvSpPr>
          <p:cNvPr id="21" name="Text 19"/>
          <p:cNvSpPr/>
          <p:nvPr/>
        </p:nvSpPr>
        <p:spPr>
          <a:xfrm>
            <a:off x="7379208" y="1938528"/>
            <a:ext cx="164592" cy="530352"/>
          </a:xfrm>
          <a:prstGeom prst="rect">
            <a:avLst/>
          </a:prstGeom>
          <a:noFill/>
          <a:ln/>
        </p:spPr>
        <p:txBody>
          <a:bodyPr wrap="square" lIns="0" tIns="0" rIns="0" bIns="0" rtlCol="0" anchor="ctr">
            <a:normAutofit/>
          </a:bodyPr>
          <a:lstStyle/>
          <a:p>
            <a:pPr marL="0" indent="0" algn="ctr">
              <a:buNone/>
            </a:pPr>
            <a:r>
              <a:rPr lang="en-US" sz="1800" b="1" dirty="0">
                <a:solidFill>
                  <a:srgbClr val="AFC3CF"/>
                </a:solidFill>
                <a:latin typeface="Calibri" pitchFamily="34" charset="0"/>
                <a:ea typeface="Calibri" pitchFamily="34" charset="-122"/>
                <a:cs typeface="Calibri" pitchFamily="34" charset="-120"/>
              </a:rPr>
              <a:t>→</a:t>
            </a:r>
            <a:endParaRPr lang="en-US" sz="1800" dirty="0"/>
          </a:p>
        </p:txBody>
      </p:sp>
      <p:sp>
        <p:nvSpPr>
          <p:cNvPr id="22" name="Shape 20"/>
          <p:cNvSpPr/>
          <p:nvPr/>
        </p:nvSpPr>
        <p:spPr>
          <a:xfrm>
            <a:off x="7543800" y="1938528"/>
            <a:ext cx="1143000" cy="530352"/>
          </a:xfrm>
          <a:prstGeom prst="roundRect">
            <a:avLst>
              <a:gd name="adj" fmla="val 10345"/>
            </a:avLst>
          </a:prstGeom>
          <a:solidFill>
            <a:srgbClr val="EAF3F5"/>
          </a:solidFill>
          <a:ln w="12700">
            <a:solidFill>
              <a:srgbClr val="EAF3F5">
                <a:alpha val="0"/>
              </a:srgbClr>
            </a:solidFill>
            <a:prstDash val="solid"/>
          </a:ln>
        </p:spPr>
        <p:txBody>
          <a:bodyPr/>
          <a:lstStyle/>
          <a:p>
            <a:endParaRPr lang="it-IT"/>
          </a:p>
        </p:txBody>
      </p:sp>
      <p:sp>
        <p:nvSpPr>
          <p:cNvPr id="23" name="Text 21"/>
          <p:cNvSpPr/>
          <p:nvPr/>
        </p:nvSpPr>
        <p:spPr>
          <a:xfrm>
            <a:off x="7543800" y="1938528"/>
            <a:ext cx="1143000" cy="530352"/>
          </a:xfrm>
          <a:prstGeom prst="rect">
            <a:avLst/>
          </a:prstGeom>
          <a:noFill/>
          <a:ln/>
        </p:spPr>
        <p:txBody>
          <a:bodyPr wrap="square" lIns="0" tIns="0" rIns="0" bIns="0" rtlCol="0" anchor="ctr">
            <a:normAutofit/>
          </a:bodyPr>
          <a:lstStyle/>
          <a:p>
            <a:pPr marL="0" indent="0" algn="ctr">
              <a:buNone/>
            </a:pPr>
            <a:r>
              <a:rPr lang="en-US" sz="1150" b="1" dirty="0">
                <a:solidFill>
                  <a:srgbClr val="0A3952"/>
                </a:solidFill>
                <a:latin typeface="Calibri" pitchFamily="34" charset="0"/>
                <a:ea typeface="Calibri" pitchFamily="34" charset="-122"/>
                <a:cs typeface="Calibri" pitchFamily="34" charset="-120"/>
              </a:rPr>
              <a:t>GESTISCO</a:t>
            </a:r>
            <a:endParaRPr lang="en-US" sz="1150" dirty="0"/>
          </a:p>
        </p:txBody>
      </p:sp>
      <p:sp>
        <p:nvSpPr>
          <p:cNvPr id="24" name="Text 22"/>
          <p:cNvSpPr/>
          <p:nvPr/>
        </p:nvSpPr>
        <p:spPr>
          <a:xfrm>
            <a:off x="8686800" y="1938528"/>
            <a:ext cx="164592" cy="530352"/>
          </a:xfrm>
          <a:prstGeom prst="rect">
            <a:avLst/>
          </a:prstGeom>
          <a:noFill/>
          <a:ln/>
        </p:spPr>
        <p:txBody>
          <a:bodyPr wrap="square" lIns="0" tIns="0" rIns="0" bIns="0" rtlCol="0" anchor="ctr">
            <a:normAutofit/>
          </a:bodyPr>
          <a:lstStyle/>
          <a:p>
            <a:pPr marL="0" indent="0" algn="ctr">
              <a:buNone/>
            </a:pPr>
            <a:r>
              <a:rPr lang="en-US" sz="1800" b="1" dirty="0">
                <a:solidFill>
                  <a:srgbClr val="AFC3CF"/>
                </a:solidFill>
                <a:latin typeface="Calibri" pitchFamily="34" charset="0"/>
                <a:ea typeface="Calibri" pitchFamily="34" charset="-122"/>
                <a:cs typeface="Calibri" pitchFamily="34" charset="-120"/>
              </a:rPr>
              <a:t>→</a:t>
            </a:r>
            <a:endParaRPr lang="en-US" sz="1800" dirty="0"/>
          </a:p>
        </p:txBody>
      </p:sp>
      <p:sp>
        <p:nvSpPr>
          <p:cNvPr id="25" name="Shape 23"/>
          <p:cNvSpPr/>
          <p:nvPr/>
        </p:nvSpPr>
        <p:spPr>
          <a:xfrm>
            <a:off x="8851392" y="1938528"/>
            <a:ext cx="1143000" cy="530352"/>
          </a:xfrm>
          <a:prstGeom prst="roundRect">
            <a:avLst>
              <a:gd name="adj" fmla="val 10345"/>
            </a:avLst>
          </a:prstGeom>
          <a:solidFill>
            <a:srgbClr val="EAF3F5"/>
          </a:solidFill>
          <a:ln w="12700">
            <a:solidFill>
              <a:srgbClr val="EAF3F5">
                <a:alpha val="0"/>
              </a:srgbClr>
            </a:solidFill>
            <a:prstDash val="solid"/>
          </a:ln>
        </p:spPr>
        <p:txBody>
          <a:bodyPr/>
          <a:lstStyle/>
          <a:p>
            <a:endParaRPr lang="it-IT"/>
          </a:p>
        </p:txBody>
      </p:sp>
      <p:sp>
        <p:nvSpPr>
          <p:cNvPr id="26" name="Text 24"/>
          <p:cNvSpPr/>
          <p:nvPr/>
        </p:nvSpPr>
        <p:spPr>
          <a:xfrm>
            <a:off x="8851392" y="1938528"/>
            <a:ext cx="1143000" cy="530352"/>
          </a:xfrm>
          <a:prstGeom prst="rect">
            <a:avLst/>
          </a:prstGeom>
          <a:noFill/>
          <a:ln/>
        </p:spPr>
        <p:txBody>
          <a:bodyPr wrap="square" lIns="0" tIns="0" rIns="0" bIns="0" rtlCol="0" anchor="ctr">
            <a:normAutofit/>
          </a:bodyPr>
          <a:lstStyle/>
          <a:p>
            <a:pPr marL="0" indent="0" algn="ctr">
              <a:buNone/>
            </a:pPr>
            <a:r>
              <a:rPr lang="en-US" sz="1150" b="1" dirty="0">
                <a:solidFill>
                  <a:srgbClr val="0A3952"/>
                </a:solidFill>
                <a:latin typeface="Calibri" pitchFamily="34" charset="0"/>
                <a:ea typeface="Calibri" pitchFamily="34" charset="-122"/>
                <a:cs typeface="Calibri" pitchFamily="34" charset="-120"/>
              </a:rPr>
              <a:t>CORREGGO</a:t>
            </a:r>
            <a:endParaRPr lang="en-US" sz="1150" dirty="0"/>
          </a:p>
        </p:txBody>
      </p:sp>
      <p:sp>
        <p:nvSpPr>
          <p:cNvPr id="27" name="Text 25"/>
          <p:cNvSpPr/>
          <p:nvPr/>
        </p:nvSpPr>
        <p:spPr>
          <a:xfrm>
            <a:off x="9994392" y="1938528"/>
            <a:ext cx="164592" cy="530352"/>
          </a:xfrm>
          <a:prstGeom prst="rect">
            <a:avLst/>
          </a:prstGeom>
          <a:noFill/>
          <a:ln/>
        </p:spPr>
        <p:txBody>
          <a:bodyPr wrap="square" lIns="0" tIns="0" rIns="0" bIns="0" rtlCol="0" anchor="ctr">
            <a:normAutofit/>
          </a:bodyPr>
          <a:lstStyle/>
          <a:p>
            <a:pPr marL="0" indent="0" algn="ctr">
              <a:buNone/>
            </a:pPr>
            <a:r>
              <a:rPr lang="en-US" sz="1800" b="1" dirty="0">
                <a:solidFill>
                  <a:srgbClr val="AFC3CF"/>
                </a:solidFill>
                <a:latin typeface="Calibri" pitchFamily="34" charset="0"/>
                <a:ea typeface="Calibri" pitchFamily="34" charset="-122"/>
                <a:cs typeface="Calibri" pitchFamily="34" charset="-120"/>
              </a:rPr>
              <a:t>→</a:t>
            </a:r>
            <a:endParaRPr lang="en-US" sz="1800" dirty="0"/>
          </a:p>
        </p:txBody>
      </p:sp>
      <p:sp>
        <p:nvSpPr>
          <p:cNvPr id="28" name="Shape 26"/>
          <p:cNvSpPr/>
          <p:nvPr/>
        </p:nvSpPr>
        <p:spPr>
          <a:xfrm>
            <a:off x="10158984" y="1938528"/>
            <a:ext cx="1143000" cy="530352"/>
          </a:xfrm>
          <a:prstGeom prst="roundRect">
            <a:avLst>
              <a:gd name="adj" fmla="val 10345"/>
            </a:avLst>
          </a:prstGeom>
          <a:solidFill>
            <a:srgbClr val="EAF3F5"/>
          </a:solidFill>
          <a:ln w="12700">
            <a:solidFill>
              <a:srgbClr val="EAF3F5">
                <a:alpha val="0"/>
              </a:srgbClr>
            </a:solidFill>
            <a:prstDash val="solid"/>
          </a:ln>
        </p:spPr>
        <p:txBody>
          <a:bodyPr/>
          <a:lstStyle/>
          <a:p>
            <a:endParaRPr lang="it-IT"/>
          </a:p>
        </p:txBody>
      </p:sp>
      <p:sp>
        <p:nvSpPr>
          <p:cNvPr id="29" name="Text 27"/>
          <p:cNvSpPr/>
          <p:nvPr/>
        </p:nvSpPr>
        <p:spPr>
          <a:xfrm>
            <a:off x="10158984" y="1938528"/>
            <a:ext cx="1143000" cy="530352"/>
          </a:xfrm>
          <a:prstGeom prst="rect">
            <a:avLst/>
          </a:prstGeom>
          <a:noFill/>
          <a:ln/>
        </p:spPr>
        <p:txBody>
          <a:bodyPr wrap="square" lIns="0" tIns="0" rIns="0" bIns="0" rtlCol="0" anchor="ctr">
            <a:normAutofit/>
          </a:bodyPr>
          <a:lstStyle/>
          <a:p>
            <a:pPr marL="0" indent="0" algn="ctr">
              <a:buNone/>
            </a:pPr>
            <a:r>
              <a:rPr lang="en-US" sz="950" b="1" dirty="0">
                <a:solidFill>
                  <a:srgbClr val="0A3952"/>
                </a:solidFill>
                <a:latin typeface="Calibri" pitchFamily="34" charset="0"/>
                <a:ea typeface="Calibri" pitchFamily="34" charset="-122"/>
                <a:cs typeface="Calibri" pitchFamily="34" charset="-120"/>
              </a:rPr>
              <a:t>CHIUDO E IMPARO</a:t>
            </a:r>
            <a:endParaRPr lang="en-US" sz="950" dirty="0"/>
          </a:p>
        </p:txBody>
      </p:sp>
      <p:sp>
        <p:nvSpPr>
          <p:cNvPr id="30" name="Shape 28"/>
          <p:cNvSpPr/>
          <p:nvPr/>
        </p:nvSpPr>
        <p:spPr>
          <a:xfrm>
            <a:off x="502920" y="2907792"/>
            <a:ext cx="11183112" cy="1005840"/>
          </a:xfrm>
          <a:prstGeom prst="roundRect">
            <a:avLst>
              <a:gd name="adj" fmla="val 5455"/>
            </a:avLst>
          </a:prstGeom>
          <a:solidFill>
            <a:srgbClr val="FFF2F1"/>
          </a:solidFill>
          <a:ln w="12700">
            <a:solidFill>
              <a:srgbClr val="FFF2F1">
                <a:alpha val="0"/>
              </a:srgbClr>
            </a:solidFill>
            <a:prstDash val="solid"/>
          </a:ln>
        </p:spPr>
        <p:txBody>
          <a:bodyPr/>
          <a:lstStyle/>
          <a:p>
            <a:endParaRPr lang="it-IT"/>
          </a:p>
        </p:txBody>
      </p:sp>
      <p:sp>
        <p:nvSpPr>
          <p:cNvPr id="31" name="Text 29"/>
          <p:cNvSpPr/>
          <p:nvPr/>
        </p:nvSpPr>
        <p:spPr>
          <a:xfrm>
            <a:off x="713232" y="3063240"/>
            <a:ext cx="10744200" cy="265176"/>
          </a:xfrm>
          <a:prstGeom prst="rect">
            <a:avLst/>
          </a:prstGeom>
          <a:noFill/>
          <a:ln/>
        </p:spPr>
        <p:txBody>
          <a:bodyPr wrap="square" lIns="0" tIns="0" rIns="0" bIns="0" rtlCol="0" anchor="ctr">
            <a:normAutofit/>
          </a:bodyPr>
          <a:lstStyle/>
          <a:p>
            <a:pPr marL="0" indent="0" algn="ctr">
              <a:buNone/>
            </a:pPr>
            <a:r>
              <a:rPr lang="en-US" sz="1320" b="1" dirty="0">
                <a:solidFill>
                  <a:srgbClr val="E21B23"/>
                </a:solidFill>
                <a:latin typeface="Calibri" pitchFamily="34" charset="0"/>
                <a:ea typeface="Calibri" pitchFamily="34" charset="-122"/>
                <a:cs typeface="Calibri" pitchFamily="34" charset="-120"/>
              </a:rPr>
              <a:t>LA GARA NON È UN ESAME: È UNA PROVA CHE TI DICE COSA ALLENARE DOPO</a:t>
            </a:r>
            <a:endParaRPr lang="en-US" sz="1320" dirty="0"/>
          </a:p>
        </p:txBody>
      </p:sp>
      <p:sp>
        <p:nvSpPr>
          <p:cNvPr id="32" name="Text 30"/>
          <p:cNvSpPr/>
          <p:nvPr/>
        </p:nvSpPr>
        <p:spPr>
          <a:xfrm>
            <a:off x="960120" y="3401568"/>
            <a:ext cx="10287000" cy="329184"/>
          </a:xfrm>
          <a:prstGeom prst="rect">
            <a:avLst/>
          </a:prstGeom>
          <a:noFill/>
          <a:ln/>
        </p:spPr>
        <p:txBody>
          <a:bodyPr wrap="square" lIns="0" tIns="0" rIns="0" bIns="0" rtlCol="0" anchor="ctr">
            <a:normAutofit/>
          </a:bodyPr>
          <a:lstStyle/>
          <a:p>
            <a:pPr marL="0" indent="0" algn="ctr">
              <a:buNone/>
            </a:pPr>
            <a:r>
              <a:rPr lang="en-US" sz="1110" dirty="0">
                <a:solidFill>
                  <a:srgbClr val="1D2932"/>
                </a:solidFill>
                <a:latin typeface="Calibri" pitchFamily="34" charset="0"/>
                <a:ea typeface="Calibri" pitchFamily="34" charset="-122"/>
                <a:cs typeface="Calibri" pitchFamily="34" charset="-120"/>
              </a:rPr>
              <a:t>Il risultato è un numero. L'informazione utile è dove hai perso tempo, quale gesto è saltato e cosa hai gestito bene.</a:t>
            </a:r>
            <a:endParaRPr lang="en-US" sz="1110" dirty="0"/>
          </a:p>
        </p:txBody>
      </p:sp>
      <p:sp>
        <p:nvSpPr>
          <p:cNvPr id="33" name="Shape 31"/>
          <p:cNvSpPr/>
          <p:nvPr/>
        </p:nvSpPr>
        <p:spPr>
          <a:xfrm>
            <a:off x="502920" y="4279392"/>
            <a:ext cx="2606040" cy="822960"/>
          </a:xfrm>
          <a:prstGeom prst="roundRect">
            <a:avLst>
              <a:gd name="adj" fmla="val 6667"/>
            </a:avLst>
          </a:prstGeom>
          <a:solidFill>
            <a:srgbClr val="EEF7F3"/>
          </a:solidFill>
          <a:ln w="12700">
            <a:solidFill>
              <a:srgbClr val="EEF7F3">
                <a:alpha val="0"/>
              </a:srgbClr>
            </a:solidFill>
            <a:prstDash val="solid"/>
          </a:ln>
        </p:spPr>
        <p:txBody>
          <a:bodyPr/>
          <a:lstStyle/>
          <a:p>
            <a:endParaRPr lang="it-IT"/>
          </a:p>
        </p:txBody>
      </p:sp>
      <p:sp>
        <p:nvSpPr>
          <p:cNvPr id="34" name="Shape 32"/>
          <p:cNvSpPr/>
          <p:nvPr/>
        </p:nvSpPr>
        <p:spPr>
          <a:xfrm>
            <a:off x="630936" y="4434840"/>
            <a:ext cx="256032" cy="256032"/>
          </a:xfrm>
          <a:prstGeom prst="roundRect">
            <a:avLst>
              <a:gd name="adj" fmla="val 21429"/>
            </a:avLst>
          </a:prstGeom>
          <a:solidFill>
            <a:srgbClr val="00A66B"/>
          </a:solidFill>
          <a:ln w="12700">
            <a:solidFill>
              <a:srgbClr val="00A66B">
                <a:alpha val="0"/>
              </a:srgbClr>
            </a:solidFill>
            <a:prstDash val="solid"/>
          </a:ln>
        </p:spPr>
        <p:txBody>
          <a:bodyPr/>
          <a:lstStyle/>
          <a:p>
            <a:endParaRPr lang="it-IT"/>
          </a:p>
        </p:txBody>
      </p:sp>
      <p:sp>
        <p:nvSpPr>
          <p:cNvPr id="35" name="Text 33"/>
          <p:cNvSpPr/>
          <p:nvPr/>
        </p:nvSpPr>
        <p:spPr>
          <a:xfrm>
            <a:off x="630936" y="4434840"/>
            <a:ext cx="256032" cy="23774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1</a:t>
            </a:r>
            <a:endParaRPr lang="en-US" sz="1050" dirty="0"/>
          </a:p>
        </p:txBody>
      </p:sp>
      <p:sp>
        <p:nvSpPr>
          <p:cNvPr id="36" name="Text 34"/>
          <p:cNvSpPr/>
          <p:nvPr/>
        </p:nvSpPr>
        <p:spPr>
          <a:xfrm>
            <a:off x="987552" y="4389120"/>
            <a:ext cx="2011680" cy="256032"/>
          </a:xfrm>
          <a:prstGeom prst="rect">
            <a:avLst/>
          </a:prstGeom>
          <a:noFill/>
          <a:ln/>
        </p:spPr>
        <p:txBody>
          <a:bodyPr wrap="square" lIns="0" tIns="0" rIns="0" bIns="0" rtlCol="0" anchor="ctr">
            <a:normAutofit/>
          </a:bodyPr>
          <a:lstStyle/>
          <a:p>
            <a:pPr marL="0" indent="0" algn="l">
              <a:buNone/>
            </a:pPr>
            <a:r>
              <a:rPr lang="en-US" sz="1150" b="1" dirty="0">
                <a:solidFill>
                  <a:srgbClr val="07172A"/>
                </a:solidFill>
                <a:latin typeface="Calibri" pitchFamily="34" charset="0"/>
                <a:ea typeface="Calibri" pitchFamily="34" charset="-122"/>
                <a:cs typeface="Calibri" pitchFamily="34" charset="-120"/>
              </a:rPr>
              <a:t>PREPARATO</a:t>
            </a:r>
            <a:endParaRPr lang="en-US" sz="1150" dirty="0"/>
          </a:p>
        </p:txBody>
      </p:sp>
      <p:sp>
        <p:nvSpPr>
          <p:cNvPr id="37" name="Text 35"/>
          <p:cNvSpPr/>
          <p:nvPr/>
        </p:nvSpPr>
        <p:spPr>
          <a:xfrm>
            <a:off x="987552" y="4663440"/>
            <a:ext cx="2011680" cy="365760"/>
          </a:xfrm>
          <a:prstGeom prst="rect">
            <a:avLst/>
          </a:prstGeom>
          <a:noFill/>
          <a:ln/>
        </p:spPr>
        <p:txBody>
          <a:bodyPr wrap="square" lIns="0" tIns="0" rIns="0" bIns="0" rtlCol="0" anchor="t">
            <a:normAutofit/>
          </a:bodyPr>
          <a:lstStyle/>
          <a:p>
            <a:pPr marL="0" indent="0" algn="l">
              <a:buNone/>
            </a:pPr>
            <a:r>
              <a:rPr lang="en-US" sz="970" dirty="0">
                <a:solidFill>
                  <a:srgbClr val="1D2932"/>
                </a:solidFill>
                <a:latin typeface="Calibri" pitchFamily="34" charset="0"/>
                <a:ea typeface="Calibri" pitchFamily="34" charset="-122"/>
                <a:cs typeface="Calibri" pitchFamily="34" charset="-120"/>
              </a:rPr>
              <a:t>Decido ciò che posso decidere.</a:t>
            </a:r>
            <a:endParaRPr lang="en-US" sz="970" dirty="0"/>
          </a:p>
        </p:txBody>
      </p:sp>
      <p:sp>
        <p:nvSpPr>
          <p:cNvPr id="38" name="Shape 36"/>
          <p:cNvSpPr/>
          <p:nvPr/>
        </p:nvSpPr>
        <p:spPr>
          <a:xfrm>
            <a:off x="3346704" y="4279392"/>
            <a:ext cx="2606040" cy="822960"/>
          </a:xfrm>
          <a:prstGeom prst="roundRect">
            <a:avLst>
              <a:gd name="adj" fmla="val 6667"/>
            </a:avLst>
          </a:prstGeom>
          <a:solidFill>
            <a:srgbClr val="EEF7F3"/>
          </a:solidFill>
          <a:ln w="12700">
            <a:solidFill>
              <a:srgbClr val="EEF7F3">
                <a:alpha val="0"/>
              </a:srgbClr>
            </a:solidFill>
            <a:prstDash val="solid"/>
          </a:ln>
        </p:spPr>
        <p:txBody>
          <a:bodyPr/>
          <a:lstStyle/>
          <a:p>
            <a:endParaRPr lang="it-IT"/>
          </a:p>
        </p:txBody>
      </p:sp>
      <p:sp>
        <p:nvSpPr>
          <p:cNvPr id="39" name="Shape 37"/>
          <p:cNvSpPr/>
          <p:nvPr/>
        </p:nvSpPr>
        <p:spPr>
          <a:xfrm>
            <a:off x="3474720" y="4434840"/>
            <a:ext cx="256032" cy="256032"/>
          </a:xfrm>
          <a:prstGeom prst="roundRect">
            <a:avLst>
              <a:gd name="adj" fmla="val 21429"/>
            </a:avLst>
          </a:prstGeom>
          <a:solidFill>
            <a:srgbClr val="00A66B"/>
          </a:solidFill>
          <a:ln w="12700">
            <a:solidFill>
              <a:srgbClr val="00A66B">
                <a:alpha val="0"/>
              </a:srgbClr>
            </a:solidFill>
            <a:prstDash val="solid"/>
          </a:ln>
        </p:spPr>
        <p:txBody>
          <a:bodyPr/>
          <a:lstStyle/>
          <a:p>
            <a:endParaRPr lang="it-IT"/>
          </a:p>
        </p:txBody>
      </p:sp>
      <p:sp>
        <p:nvSpPr>
          <p:cNvPr id="40" name="Text 38"/>
          <p:cNvSpPr/>
          <p:nvPr/>
        </p:nvSpPr>
        <p:spPr>
          <a:xfrm>
            <a:off x="3474720" y="4434840"/>
            <a:ext cx="256032" cy="23774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2</a:t>
            </a:r>
            <a:endParaRPr lang="en-US" sz="1050" dirty="0"/>
          </a:p>
        </p:txBody>
      </p:sp>
      <p:sp>
        <p:nvSpPr>
          <p:cNvPr id="41" name="Text 39"/>
          <p:cNvSpPr/>
          <p:nvPr/>
        </p:nvSpPr>
        <p:spPr>
          <a:xfrm>
            <a:off x="3831336" y="4389120"/>
            <a:ext cx="2011680" cy="256032"/>
          </a:xfrm>
          <a:prstGeom prst="rect">
            <a:avLst/>
          </a:prstGeom>
          <a:noFill/>
          <a:ln/>
        </p:spPr>
        <p:txBody>
          <a:bodyPr wrap="square" lIns="0" tIns="0" rIns="0" bIns="0" rtlCol="0" anchor="ctr">
            <a:normAutofit/>
          </a:bodyPr>
          <a:lstStyle/>
          <a:p>
            <a:pPr marL="0" indent="0" algn="l">
              <a:buNone/>
            </a:pPr>
            <a:r>
              <a:rPr lang="en-US" sz="1150" b="1" dirty="0">
                <a:solidFill>
                  <a:srgbClr val="07172A"/>
                </a:solidFill>
                <a:latin typeface="Calibri" pitchFamily="34" charset="0"/>
                <a:ea typeface="Calibri" pitchFamily="34" charset="-122"/>
                <a:cs typeface="Calibri" pitchFamily="34" charset="-120"/>
              </a:rPr>
              <a:t>LUCIDO</a:t>
            </a:r>
            <a:endParaRPr lang="en-US" sz="1150" dirty="0"/>
          </a:p>
        </p:txBody>
      </p:sp>
      <p:sp>
        <p:nvSpPr>
          <p:cNvPr id="42" name="Text 40"/>
          <p:cNvSpPr/>
          <p:nvPr/>
        </p:nvSpPr>
        <p:spPr>
          <a:xfrm>
            <a:off x="3831336" y="4663440"/>
            <a:ext cx="2011680" cy="365760"/>
          </a:xfrm>
          <a:prstGeom prst="rect">
            <a:avLst/>
          </a:prstGeom>
          <a:noFill/>
          <a:ln/>
        </p:spPr>
        <p:txBody>
          <a:bodyPr wrap="square" lIns="0" tIns="0" rIns="0" bIns="0" rtlCol="0" anchor="t">
            <a:normAutofit/>
          </a:bodyPr>
          <a:lstStyle/>
          <a:p>
            <a:pPr marL="0" indent="0" algn="l">
              <a:buNone/>
            </a:pPr>
            <a:r>
              <a:rPr lang="en-US" sz="970" dirty="0">
                <a:solidFill>
                  <a:srgbClr val="1D2932"/>
                </a:solidFill>
                <a:latin typeface="Calibri" pitchFamily="34" charset="0"/>
                <a:ea typeface="Calibri" pitchFamily="34" charset="-122"/>
                <a:cs typeface="Calibri" pitchFamily="34" charset="-120"/>
              </a:rPr>
              <a:t>Vedo spazio, linea e ritmo.</a:t>
            </a:r>
            <a:endParaRPr lang="en-US" sz="970" dirty="0"/>
          </a:p>
        </p:txBody>
      </p:sp>
      <p:sp>
        <p:nvSpPr>
          <p:cNvPr id="43" name="Shape 41"/>
          <p:cNvSpPr/>
          <p:nvPr/>
        </p:nvSpPr>
        <p:spPr>
          <a:xfrm>
            <a:off x="6199632" y="4279392"/>
            <a:ext cx="2606040" cy="822960"/>
          </a:xfrm>
          <a:prstGeom prst="roundRect">
            <a:avLst>
              <a:gd name="adj" fmla="val 6667"/>
            </a:avLst>
          </a:prstGeom>
          <a:solidFill>
            <a:srgbClr val="EEF7F3"/>
          </a:solidFill>
          <a:ln w="12700">
            <a:solidFill>
              <a:srgbClr val="EEF7F3">
                <a:alpha val="0"/>
              </a:srgbClr>
            </a:solidFill>
            <a:prstDash val="solid"/>
          </a:ln>
        </p:spPr>
        <p:txBody>
          <a:bodyPr/>
          <a:lstStyle/>
          <a:p>
            <a:endParaRPr lang="it-IT"/>
          </a:p>
        </p:txBody>
      </p:sp>
      <p:sp>
        <p:nvSpPr>
          <p:cNvPr id="44" name="Shape 42"/>
          <p:cNvSpPr/>
          <p:nvPr/>
        </p:nvSpPr>
        <p:spPr>
          <a:xfrm>
            <a:off x="6327648" y="4434840"/>
            <a:ext cx="256032" cy="256032"/>
          </a:xfrm>
          <a:prstGeom prst="roundRect">
            <a:avLst>
              <a:gd name="adj" fmla="val 21429"/>
            </a:avLst>
          </a:prstGeom>
          <a:solidFill>
            <a:srgbClr val="00A66B"/>
          </a:solidFill>
          <a:ln w="12700">
            <a:solidFill>
              <a:srgbClr val="00A66B">
                <a:alpha val="0"/>
              </a:srgbClr>
            </a:solidFill>
            <a:prstDash val="solid"/>
          </a:ln>
        </p:spPr>
        <p:txBody>
          <a:bodyPr/>
          <a:lstStyle/>
          <a:p>
            <a:endParaRPr lang="it-IT"/>
          </a:p>
        </p:txBody>
      </p:sp>
      <p:sp>
        <p:nvSpPr>
          <p:cNvPr id="45" name="Text 43"/>
          <p:cNvSpPr/>
          <p:nvPr/>
        </p:nvSpPr>
        <p:spPr>
          <a:xfrm>
            <a:off x="6327648" y="4434840"/>
            <a:ext cx="256032" cy="23774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3</a:t>
            </a:r>
            <a:endParaRPr lang="en-US" sz="1050" dirty="0"/>
          </a:p>
        </p:txBody>
      </p:sp>
      <p:sp>
        <p:nvSpPr>
          <p:cNvPr id="46" name="Text 44"/>
          <p:cNvSpPr/>
          <p:nvPr/>
        </p:nvSpPr>
        <p:spPr>
          <a:xfrm>
            <a:off x="6684264" y="4389120"/>
            <a:ext cx="2011680" cy="256032"/>
          </a:xfrm>
          <a:prstGeom prst="rect">
            <a:avLst/>
          </a:prstGeom>
          <a:noFill/>
          <a:ln/>
        </p:spPr>
        <p:txBody>
          <a:bodyPr wrap="square" lIns="0" tIns="0" rIns="0" bIns="0" rtlCol="0" anchor="ctr">
            <a:normAutofit/>
          </a:bodyPr>
          <a:lstStyle/>
          <a:p>
            <a:pPr marL="0" indent="0" algn="l">
              <a:buNone/>
            </a:pPr>
            <a:r>
              <a:rPr lang="en-US" sz="1150" b="1" dirty="0">
                <a:solidFill>
                  <a:srgbClr val="07172A"/>
                </a:solidFill>
                <a:latin typeface="Calibri" pitchFamily="34" charset="0"/>
                <a:ea typeface="Calibri" pitchFamily="34" charset="-122"/>
                <a:cs typeface="Calibri" pitchFamily="34" charset="-120"/>
              </a:rPr>
              <a:t>SICURO</a:t>
            </a:r>
            <a:endParaRPr lang="en-US" sz="1150" dirty="0"/>
          </a:p>
        </p:txBody>
      </p:sp>
      <p:sp>
        <p:nvSpPr>
          <p:cNvPr id="47" name="Text 45"/>
          <p:cNvSpPr/>
          <p:nvPr/>
        </p:nvSpPr>
        <p:spPr>
          <a:xfrm>
            <a:off x="6684264" y="4663440"/>
            <a:ext cx="2011680" cy="365760"/>
          </a:xfrm>
          <a:prstGeom prst="rect">
            <a:avLst/>
          </a:prstGeom>
          <a:noFill/>
          <a:ln/>
        </p:spPr>
        <p:txBody>
          <a:bodyPr wrap="square" lIns="0" tIns="0" rIns="0" bIns="0" rtlCol="0" anchor="t">
            <a:normAutofit/>
          </a:bodyPr>
          <a:lstStyle/>
          <a:p>
            <a:pPr marL="0" indent="0" algn="l">
              <a:buNone/>
            </a:pPr>
            <a:r>
              <a:rPr lang="en-US" sz="970" dirty="0">
                <a:solidFill>
                  <a:srgbClr val="1D2932"/>
                </a:solidFill>
                <a:latin typeface="Calibri" pitchFamily="34" charset="0"/>
                <a:ea typeface="Calibri" pitchFamily="34" charset="-122"/>
                <a:cs typeface="Calibri" pitchFamily="34" charset="-120"/>
              </a:rPr>
              <a:t>Mi fermo quando serve.</a:t>
            </a:r>
            <a:endParaRPr lang="en-US" sz="970" dirty="0"/>
          </a:p>
        </p:txBody>
      </p:sp>
      <p:sp>
        <p:nvSpPr>
          <p:cNvPr id="48" name="Shape 46"/>
          <p:cNvSpPr/>
          <p:nvPr/>
        </p:nvSpPr>
        <p:spPr>
          <a:xfrm>
            <a:off x="9052560" y="4279392"/>
            <a:ext cx="2606040" cy="822960"/>
          </a:xfrm>
          <a:prstGeom prst="roundRect">
            <a:avLst>
              <a:gd name="adj" fmla="val 6667"/>
            </a:avLst>
          </a:prstGeom>
          <a:solidFill>
            <a:srgbClr val="EEF7F3"/>
          </a:solidFill>
          <a:ln w="12700">
            <a:solidFill>
              <a:srgbClr val="EEF7F3">
                <a:alpha val="0"/>
              </a:srgbClr>
            </a:solidFill>
            <a:prstDash val="solid"/>
          </a:ln>
        </p:spPr>
        <p:txBody>
          <a:bodyPr/>
          <a:lstStyle/>
          <a:p>
            <a:endParaRPr lang="it-IT"/>
          </a:p>
        </p:txBody>
      </p:sp>
      <p:sp>
        <p:nvSpPr>
          <p:cNvPr id="49" name="Shape 47"/>
          <p:cNvSpPr/>
          <p:nvPr/>
        </p:nvSpPr>
        <p:spPr>
          <a:xfrm>
            <a:off x="9180576" y="4434840"/>
            <a:ext cx="256032" cy="256032"/>
          </a:xfrm>
          <a:prstGeom prst="roundRect">
            <a:avLst>
              <a:gd name="adj" fmla="val 21429"/>
            </a:avLst>
          </a:prstGeom>
          <a:solidFill>
            <a:srgbClr val="00A66B"/>
          </a:solidFill>
          <a:ln w="12700">
            <a:solidFill>
              <a:srgbClr val="00A66B">
                <a:alpha val="0"/>
              </a:srgbClr>
            </a:solidFill>
            <a:prstDash val="solid"/>
          </a:ln>
        </p:spPr>
        <p:txBody>
          <a:bodyPr/>
          <a:lstStyle/>
          <a:p>
            <a:endParaRPr lang="it-IT"/>
          </a:p>
        </p:txBody>
      </p:sp>
      <p:sp>
        <p:nvSpPr>
          <p:cNvPr id="50" name="Text 48"/>
          <p:cNvSpPr/>
          <p:nvPr/>
        </p:nvSpPr>
        <p:spPr>
          <a:xfrm>
            <a:off x="9180576" y="4434840"/>
            <a:ext cx="256032" cy="23774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4</a:t>
            </a:r>
            <a:endParaRPr lang="en-US" sz="1050" dirty="0"/>
          </a:p>
        </p:txBody>
      </p:sp>
      <p:sp>
        <p:nvSpPr>
          <p:cNvPr id="51" name="Text 49"/>
          <p:cNvSpPr/>
          <p:nvPr/>
        </p:nvSpPr>
        <p:spPr>
          <a:xfrm>
            <a:off x="9537192" y="4389120"/>
            <a:ext cx="2011680" cy="256032"/>
          </a:xfrm>
          <a:prstGeom prst="rect">
            <a:avLst/>
          </a:prstGeom>
          <a:noFill/>
          <a:ln/>
        </p:spPr>
        <p:txBody>
          <a:bodyPr wrap="square" lIns="0" tIns="0" rIns="0" bIns="0" rtlCol="0" anchor="ctr">
            <a:normAutofit/>
          </a:bodyPr>
          <a:lstStyle/>
          <a:p>
            <a:pPr marL="0" indent="0" algn="l">
              <a:buNone/>
            </a:pPr>
            <a:r>
              <a:rPr lang="en-US" sz="1150" b="1" dirty="0">
                <a:solidFill>
                  <a:srgbClr val="07172A"/>
                </a:solidFill>
                <a:latin typeface="Calibri" pitchFamily="34" charset="0"/>
                <a:ea typeface="Calibri" pitchFamily="34" charset="-122"/>
                <a:cs typeface="Calibri" pitchFamily="34" charset="-120"/>
              </a:rPr>
              <a:t>AUTONOMO</a:t>
            </a:r>
            <a:endParaRPr lang="en-US" sz="1150" dirty="0"/>
          </a:p>
        </p:txBody>
      </p:sp>
      <p:sp>
        <p:nvSpPr>
          <p:cNvPr id="52" name="Text 50"/>
          <p:cNvSpPr/>
          <p:nvPr/>
        </p:nvSpPr>
        <p:spPr>
          <a:xfrm>
            <a:off x="9537192" y="4663440"/>
            <a:ext cx="2011680" cy="365760"/>
          </a:xfrm>
          <a:prstGeom prst="rect">
            <a:avLst/>
          </a:prstGeom>
          <a:noFill/>
          <a:ln/>
        </p:spPr>
        <p:txBody>
          <a:bodyPr wrap="square" lIns="0" tIns="0" rIns="0" bIns="0" rtlCol="0" anchor="t">
            <a:normAutofit/>
          </a:bodyPr>
          <a:lstStyle/>
          <a:p>
            <a:pPr marL="0" indent="0" algn="l">
              <a:buNone/>
            </a:pPr>
            <a:r>
              <a:rPr lang="en-US" sz="970" dirty="0">
                <a:solidFill>
                  <a:srgbClr val="1D2932"/>
                </a:solidFill>
                <a:latin typeface="Calibri" pitchFamily="34" charset="0"/>
                <a:ea typeface="Calibri" pitchFamily="34" charset="-122"/>
                <a:cs typeface="Calibri" pitchFamily="34" charset="-120"/>
              </a:rPr>
              <a:t>Correggo senza perdere il piano.</a:t>
            </a:r>
            <a:endParaRPr lang="en-US" sz="970" dirty="0"/>
          </a:p>
        </p:txBody>
      </p:sp>
      <p:sp>
        <p:nvSpPr>
          <p:cNvPr id="53" name="Shape 51"/>
          <p:cNvSpPr/>
          <p:nvPr/>
        </p:nvSpPr>
        <p:spPr>
          <a:xfrm>
            <a:off x="411480" y="6016752"/>
            <a:ext cx="11365992" cy="310896"/>
          </a:xfrm>
          <a:prstGeom prst="rect">
            <a:avLst/>
          </a:prstGeom>
          <a:solidFill>
            <a:srgbClr val="00A66B"/>
          </a:solidFill>
          <a:ln w="12700">
            <a:solidFill>
              <a:srgbClr val="00A66B">
                <a:alpha val="0"/>
              </a:srgbClr>
            </a:solidFill>
            <a:prstDash val="solid"/>
          </a:ln>
        </p:spPr>
        <p:txBody>
          <a:bodyPr/>
          <a:lstStyle/>
          <a:p>
            <a:endParaRPr lang="it-IT"/>
          </a:p>
        </p:txBody>
      </p:sp>
      <p:sp>
        <p:nvSpPr>
          <p:cNvPr id="54" name="Text 52"/>
          <p:cNvSpPr/>
          <p:nvPr/>
        </p:nvSpPr>
        <p:spPr>
          <a:xfrm>
            <a:off x="502920" y="6035040"/>
            <a:ext cx="11183112" cy="256032"/>
          </a:xfrm>
          <a:prstGeom prst="rect">
            <a:avLst/>
          </a:prstGeom>
          <a:noFill/>
          <a:ln/>
        </p:spPr>
        <p:txBody>
          <a:bodyPr wrap="square" lIns="0" tIns="0" rIns="0" bIns="0" rtlCol="0" anchor="ctr">
            <a:normAutofit/>
          </a:bodyPr>
          <a:lstStyle/>
          <a:p>
            <a:pPr marL="0" indent="0" algn="ctr">
              <a:buNone/>
            </a:pPr>
            <a:r>
              <a:rPr lang="en-US" sz="900" b="1" dirty="0">
                <a:solidFill>
                  <a:srgbClr val="FFFFFF"/>
                </a:solidFill>
                <a:latin typeface="Calibri" pitchFamily="34" charset="0"/>
                <a:ea typeface="Calibri" pitchFamily="34" charset="-122"/>
                <a:cs typeface="Calibri" pitchFamily="34" charset="-120"/>
              </a:rPr>
              <a:t>PIÙ PREPARATO · PIÙ LUCIDO · PIÙ SICURO · PIÙ AUTONOMO</a:t>
            </a:r>
            <a:endParaRPr lang="en-US" sz="900" dirty="0"/>
          </a:p>
        </p:txBody>
      </p:sp>
      <p:sp>
        <p:nvSpPr>
          <p:cNvPr id="55" name="Text 53"/>
          <p:cNvSpPr/>
          <p:nvPr/>
        </p:nvSpPr>
        <p:spPr>
          <a:xfrm>
            <a:off x="411480" y="6510528"/>
            <a:ext cx="2468880" cy="164592"/>
          </a:xfrm>
          <a:prstGeom prst="rect">
            <a:avLst/>
          </a:prstGeom>
          <a:noFill/>
          <a:ln/>
        </p:spPr>
        <p:txBody>
          <a:bodyPr wrap="square" lIns="0" tIns="0" rIns="0" bIns="0" rtlCol="0" anchor="ctr">
            <a:normAutofit/>
          </a:bodyPr>
          <a:lstStyle/>
          <a:p>
            <a:pPr marL="0" indent="0" algn="l">
              <a:buNone/>
            </a:pPr>
            <a:r>
              <a:rPr lang="en-US" sz="850" b="1" dirty="0">
                <a:solidFill>
                  <a:srgbClr val="0A3952"/>
                </a:solidFill>
                <a:latin typeface="Calibri" pitchFamily="34" charset="0"/>
                <a:ea typeface="Calibri" pitchFamily="34" charset="-122"/>
                <a:cs typeface="Calibri" pitchFamily="34" charset="-120"/>
              </a:rPr>
              <a:t>CALL 3 · 7 SET 2026</a:t>
            </a:r>
            <a:endParaRPr lang="en-US" sz="850" dirty="0"/>
          </a:p>
        </p:txBody>
      </p:sp>
      <p:sp>
        <p:nvSpPr>
          <p:cNvPr id="56" name="Text 54"/>
          <p:cNvSpPr/>
          <p:nvPr/>
        </p:nvSpPr>
        <p:spPr>
          <a:xfrm>
            <a:off x="11338560" y="6510528"/>
            <a:ext cx="411480" cy="164592"/>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05</a:t>
            </a:r>
            <a:endParaRPr lang="en-US"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1695" cy="41148"/>
          </a:xfrm>
          <a:prstGeom prst="rect">
            <a:avLst/>
          </a:prstGeom>
          <a:solidFill>
            <a:srgbClr val="00A66B"/>
          </a:solidFill>
          <a:ln w="12700">
            <a:solidFill>
              <a:srgbClr val="00A66B">
                <a:alpha val="0"/>
              </a:srgbClr>
            </a:solidFill>
            <a:prstDash val="solid"/>
          </a:ln>
        </p:spPr>
        <p:txBody>
          <a:bodyPr/>
          <a:lstStyle/>
          <a:p>
            <a:endParaRPr lang="it-IT"/>
          </a:p>
        </p:txBody>
      </p:sp>
      <p:sp>
        <p:nvSpPr>
          <p:cNvPr id="3" name="Text 1"/>
          <p:cNvSpPr/>
          <p:nvPr/>
        </p:nvSpPr>
        <p:spPr>
          <a:xfrm>
            <a:off x="411480" y="228600"/>
            <a:ext cx="4389120" cy="201168"/>
          </a:xfrm>
          <a:prstGeom prst="rect">
            <a:avLst/>
          </a:prstGeom>
          <a:noFill/>
          <a:ln/>
        </p:spPr>
        <p:txBody>
          <a:bodyPr wrap="square" lIns="0" tIns="0" rIns="0" bIns="0" rtlCol="0" anchor="ctr">
            <a:normAutofit/>
          </a:bodyPr>
          <a:lstStyle/>
          <a:p>
            <a:pPr marL="0" indent="0" algn="l">
              <a:buNone/>
            </a:pPr>
            <a:r>
              <a:rPr lang="en-US" sz="1050" b="1" dirty="0">
                <a:solidFill>
                  <a:srgbClr val="00A66B"/>
                </a:solidFill>
                <a:latin typeface="Calibri" pitchFamily="34" charset="0"/>
                <a:ea typeface="Calibri" pitchFamily="34" charset="-122"/>
                <a:cs typeface="Calibri" pitchFamily="34" charset="-120"/>
              </a:rPr>
              <a:t>DALLA PREPARAZIONE AL DOPO GARA</a:t>
            </a:r>
            <a:endParaRPr lang="en-US" sz="1050" dirty="0"/>
          </a:p>
        </p:txBody>
      </p:sp>
      <p:sp>
        <p:nvSpPr>
          <p:cNvPr id="4" name="Text 2"/>
          <p:cNvSpPr/>
          <p:nvPr/>
        </p:nvSpPr>
        <p:spPr>
          <a:xfrm>
            <a:off x="411480" y="502920"/>
            <a:ext cx="8138160" cy="502920"/>
          </a:xfrm>
          <a:prstGeom prst="rect">
            <a:avLst/>
          </a:prstGeom>
          <a:noFill/>
          <a:ln/>
        </p:spPr>
        <p:txBody>
          <a:bodyPr wrap="square" lIns="0" tIns="0" rIns="0" bIns="0" rtlCol="0" anchor="ctr">
            <a:normAutofit/>
          </a:bodyPr>
          <a:lstStyle/>
          <a:p>
            <a:pPr marL="0" indent="0" algn="l">
              <a:buNone/>
            </a:pPr>
            <a:r>
              <a:rPr lang="en-US" sz="2550" b="1" dirty="0">
                <a:solidFill>
                  <a:srgbClr val="07172A"/>
                </a:solidFill>
                <a:latin typeface="Calibri" pitchFamily="34" charset="0"/>
                <a:ea typeface="Calibri" pitchFamily="34" charset="-122"/>
                <a:cs typeface="Calibri" pitchFamily="34" charset="-120"/>
              </a:rPr>
              <a:t>La giornata in ordine reale</a:t>
            </a:r>
            <a:endParaRPr lang="en-US" sz="2550" dirty="0"/>
          </a:p>
        </p:txBody>
      </p:sp>
      <p:sp>
        <p:nvSpPr>
          <p:cNvPr id="5" name="Text 3"/>
          <p:cNvSpPr/>
          <p:nvPr/>
        </p:nvSpPr>
        <p:spPr>
          <a:xfrm>
            <a:off x="411480" y="969264"/>
            <a:ext cx="9875520" cy="310896"/>
          </a:xfrm>
          <a:prstGeom prst="rect">
            <a:avLst/>
          </a:prstGeom>
          <a:noFill/>
          <a:ln/>
        </p:spPr>
        <p:txBody>
          <a:bodyPr wrap="square" lIns="0" tIns="0" rIns="0" bIns="0" rtlCol="0" anchor="ctr">
            <a:normAutofit/>
          </a:bodyPr>
          <a:lstStyle/>
          <a:p>
            <a:pPr marL="0" indent="0" algn="l">
              <a:buNone/>
            </a:pPr>
            <a:r>
              <a:rPr lang="en-US" sz="1150" dirty="0">
                <a:solidFill>
                  <a:srgbClr val="6A7680"/>
                </a:solidFill>
                <a:latin typeface="Calibri" pitchFamily="34" charset="0"/>
                <a:ea typeface="Calibri" pitchFamily="34" charset="-122"/>
                <a:cs typeface="Calibri" pitchFamily="34" charset="-120"/>
              </a:rPr>
              <a:t>Prima si prepara, poi si legge, si parte, si gestisce e infine si impara.</a:t>
            </a:r>
            <a:endParaRPr lang="en-US" sz="1150" dirty="0"/>
          </a:p>
        </p:txBody>
      </p:sp>
      <p:sp>
        <p:nvSpPr>
          <p:cNvPr id="6" name="Shape 4"/>
          <p:cNvSpPr/>
          <p:nvPr/>
        </p:nvSpPr>
        <p:spPr>
          <a:xfrm>
            <a:off x="502920" y="1417320"/>
            <a:ext cx="5440680" cy="877824"/>
          </a:xfrm>
          <a:prstGeom prst="roundRect">
            <a:avLst>
              <a:gd name="adj" fmla="val 6250"/>
            </a:avLst>
          </a:prstGeom>
          <a:solidFill>
            <a:srgbClr val="FFFFFF"/>
          </a:solidFill>
          <a:ln w="8890">
            <a:solidFill>
              <a:srgbClr val="C8D6DF"/>
            </a:solidFill>
            <a:prstDash val="solid"/>
          </a:ln>
        </p:spPr>
        <p:txBody>
          <a:bodyPr/>
          <a:lstStyle/>
          <a:p>
            <a:endParaRPr lang="it-IT"/>
          </a:p>
        </p:txBody>
      </p:sp>
      <p:sp>
        <p:nvSpPr>
          <p:cNvPr id="7" name="Shape 5"/>
          <p:cNvSpPr/>
          <p:nvPr/>
        </p:nvSpPr>
        <p:spPr>
          <a:xfrm>
            <a:off x="612648" y="1563624"/>
            <a:ext cx="475488" cy="475488"/>
          </a:xfrm>
          <a:prstGeom prst="roundRect">
            <a:avLst>
              <a:gd name="adj" fmla="val 11538"/>
            </a:avLst>
          </a:prstGeom>
          <a:solidFill>
            <a:srgbClr val="00A66B"/>
          </a:solidFill>
          <a:ln w="12700">
            <a:solidFill>
              <a:srgbClr val="00A66B">
                <a:alpha val="0"/>
              </a:srgbClr>
            </a:solidFill>
            <a:prstDash val="solid"/>
          </a:ln>
        </p:spPr>
        <p:txBody>
          <a:bodyPr/>
          <a:lstStyle/>
          <a:p>
            <a:endParaRPr lang="it-IT"/>
          </a:p>
        </p:txBody>
      </p:sp>
      <p:sp>
        <p:nvSpPr>
          <p:cNvPr id="8" name="Text 6"/>
          <p:cNvSpPr/>
          <p:nvPr/>
        </p:nvSpPr>
        <p:spPr>
          <a:xfrm>
            <a:off x="612648" y="1563624"/>
            <a:ext cx="475488" cy="457200"/>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17</a:t>
            </a:r>
            <a:endParaRPr lang="en-US" sz="1400" dirty="0"/>
          </a:p>
        </p:txBody>
      </p:sp>
      <p:sp>
        <p:nvSpPr>
          <p:cNvPr id="9" name="Text 7"/>
          <p:cNvSpPr/>
          <p:nvPr/>
        </p:nvSpPr>
        <p:spPr>
          <a:xfrm>
            <a:off x="1216152" y="1508760"/>
            <a:ext cx="4572000" cy="256032"/>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Materiali e checklist</a:t>
            </a:r>
            <a:endParaRPr lang="en-US" sz="1110" dirty="0"/>
          </a:p>
        </p:txBody>
      </p:sp>
      <p:sp>
        <p:nvSpPr>
          <p:cNvPr id="10" name="Text 8"/>
          <p:cNvSpPr/>
          <p:nvPr/>
        </p:nvSpPr>
        <p:spPr>
          <a:xfrm>
            <a:off x="1216152" y="1783080"/>
            <a:ext cx="4572000" cy="347472"/>
          </a:xfrm>
          <a:prstGeom prst="rect">
            <a:avLst/>
          </a:prstGeom>
          <a:noFill/>
          <a:ln/>
        </p:spPr>
        <p:txBody>
          <a:bodyPr wrap="square" lIns="0" tIns="0" rIns="0" bIns="0" rtlCol="0" anchor="ctr">
            <a:normAutofit/>
          </a:bodyPr>
          <a:lstStyle/>
          <a:p>
            <a:pPr marL="0" indent="0" algn="l">
              <a:buNone/>
            </a:pPr>
            <a:r>
              <a:rPr lang="en-US" sz="940" dirty="0">
                <a:solidFill>
                  <a:srgbClr val="1D2932"/>
                </a:solidFill>
                <a:latin typeface="Calibri" pitchFamily="34" charset="0"/>
                <a:ea typeface="Calibri" pitchFamily="34" charset="-122"/>
                <a:cs typeface="Calibri" pitchFamily="34" charset="-120"/>
              </a:rPr>
              <a:t>Bici, pressione, abbigliamento e ricambi.</a:t>
            </a:r>
            <a:endParaRPr lang="en-US" sz="940" dirty="0"/>
          </a:p>
        </p:txBody>
      </p:sp>
      <p:sp>
        <p:nvSpPr>
          <p:cNvPr id="11" name="Shape 9"/>
          <p:cNvSpPr/>
          <p:nvPr/>
        </p:nvSpPr>
        <p:spPr>
          <a:xfrm>
            <a:off x="502920" y="2487168"/>
            <a:ext cx="5440680" cy="877824"/>
          </a:xfrm>
          <a:prstGeom prst="roundRect">
            <a:avLst>
              <a:gd name="adj" fmla="val 6250"/>
            </a:avLst>
          </a:prstGeom>
          <a:solidFill>
            <a:srgbClr val="FFFFFF"/>
          </a:solidFill>
          <a:ln w="8890">
            <a:solidFill>
              <a:srgbClr val="C8D6DF"/>
            </a:solidFill>
            <a:prstDash val="solid"/>
          </a:ln>
        </p:spPr>
        <p:txBody>
          <a:bodyPr/>
          <a:lstStyle/>
          <a:p>
            <a:endParaRPr lang="it-IT"/>
          </a:p>
        </p:txBody>
      </p:sp>
      <p:sp>
        <p:nvSpPr>
          <p:cNvPr id="12" name="Shape 10"/>
          <p:cNvSpPr/>
          <p:nvPr/>
        </p:nvSpPr>
        <p:spPr>
          <a:xfrm>
            <a:off x="612648" y="2633472"/>
            <a:ext cx="475488" cy="475488"/>
          </a:xfrm>
          <a:prstGeom prst="roundRect">
            <a:avLst>
              <a:gd name="adj" fmla="val 11538"/>
            </a:avLst>
          </a:prstGeom>
          <a:solidFill>
            <a:srgbClr val="00A66B"/>
          </a:solidFill>
          <a:ln w="12700">
            <a:solidFill>
              <a:srgbClr val="00A66B">
                <a:alpha val="0"/>
              </a:srgbClr>
            </a:solidFill>
            <a:prstDash val="solid"/>
          </a:ln>
        </p:spPr>
        <p:txBody>
          <a:bodyPr/>
          <a:lstStyle/>
          <a:p>
            <a:endParaRPr lang="it-IT"/>
          </a:p>
        </p:txBody>
      </p:sp>
      <p:sp>
        <p:nvSpPr>
          <p:cNvPr id="13" name="Text 11"/>
          <p:cNvSpPr/>
          <p:nvPr/>
        </p:nvSpPr>
        <p:spPr>
          <a:xfrm>
            <a:off x="612648" y="2633472"/>
            <a:ext cx="475488" cy="457200"/>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18</a:t>
            </a:r>
            <a:endParaRPr lang="en-US" sz="1400" dirty="0"/>
          </a:p>
        </p:txBody>
      </p:sp>
      <p:sp>
        <p:nvSpPr>
          <p:cNvPr id="14" name="Text 12"/>
          <p:cNvSpPr/>
          <p:nvPr/>
        </p:nvSpPr>
        <p:spPr>
          <a:xfrm>
            <a:off x="1216152" y="2578608"/>
            <a:ext cx="4572000" cy="256032"/>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Mattina e alimentazione</a:t>
            </a:r>
            <a:endParaRPr lang="en-US" sz="1110" dirty="0"/>
          </a:p>
        </p:txBody>
      </p:sp>
      <p:sp>
        <p:nvSpPr>
          <p:cNvPr id="15" name="Text 13"/>
          <p:cNvSpPr/>
          <p:nvPr/>
        </p:nvSpPr>
        <p:spPr>
          <a:xfrm>
            <a:off x="1216152" y="2852928"/>
            <a:ext cx="4572000" cy="347472"/>
          </a:xfrm>
          <a:prstGeom prst="rect">
            <a:avLst/>
          </a:prstGeom>
          <a:noFill/>
          <a:ln/>
        </p:spPr>
        <p:txBody>
          <a:bodyPr wrap="square" lIns="0" tIns="0" rIns="0" bIns="0" rtlCol="0" anchor="ctr">
            <a:normAutofit/>
          </a:bodyPr>
          <a:lstStyle/>
          <a:p>
            <a:pPr marL="0" indent="0" algn="l">
              <a:buNone/>
            </a:pPr>
            <a:r>
              <a:rPr lang="en-US" sz="940" dirty="0">
                <a:solidFill>
                  <a:srgbClr val="1D2932"/>
                </a:solidFill>
                <a:latin typeface="Calibri" pitchFamily="34" charset="0"/>
                <a:ea typeface="Calibri" pitchFamily="34" charset="-122"/>
                <a:cs typeface="Calibri" pitchFamily="34" charset="-120"/>
              </a:rPr>
              <a:t>Orari costruiti a ritroso, niente esperimenti.</a:t>
            </a:r>
            <a:endParaRPr lang="en-US" sz="940" dirty="0"/>
          </a:p>
        </p:txBody>
      </p:sp>
      <p:sp>
        <p:nvSpPr>
          <p:cNvPr id="16" name="Shape 14"/>
          <p:cNvSpPr/>
          <p:nvPr/>
        </p:nvSpPr>
        <p:spPr>
          <a:xfrm>
            <a:off x="502920" y="3557016"/>
            <a:ext cx="5440680" cy="877824"/>
          </a:xfrm>
          <a:prstGeom prst="roundRect">
            <a:avLst>
              <a:gd name="adj" fmla="val 6250"/>
            </a:avLst>
          </a:prstGeom>
          <a:solidFill>
            <a:srgbClr val="FFFFFF"/>
          </a:solidFill>
          <a:ln w="8890">
            <a:solidFill>
              <a:srgbClr val="C8D6DF"/>
            </a:solidFill>
            <a:prstDash val="solid"/>
          </a:ln>
        </p:spPr>
        <p:txBody>
          <a:bodyPr/>
          <a:lstStyle/>
          <a:p>
            <a:endParaRPr lang="it-IT"/>
          </a:p>
        </p:txBody>
      </p:sp>
      <p:sp>
        <p:nvSpPr>
          <p:cNvPr id="17" name="Shape 15"/>
          <p:cNvSpPr/>
          <p:nvPr/>
        </p:nvSpPr>
        <p:spPr>
          <a:xfrm>
            <a:off x="612648" y="3703320"/>
            <a:ext cx="475488" cy="475488"/>
          </a:xfrm>
          <a:prstGeom prst="roundRect">
            <a:avLst>
              <a:gd name="adj" fmla="val 11538"/>
            </a:avLst>
          </a:prstGeom>
          <a:solidFill>
            <a:srgbClr val="00A66B"/>
          </a:solidFill>
          <a:ln w="12700">
            <a:solidFill>
              <a:srgbClr val="00A66B">
                <a:alpha val="0"/>
              </a:srgbClr>
            </a:solidFill>
            <a:prstDash val="solid"/>
          </a:ln>
        </p:spPr>
        <p:txBody>
          <a:bodyPr/>
          <a:lstStyle/>
          <a:p>
            <a:endParaRPr lang="it-IT"/>
          </a:p>
        </p:txBody>
      </p:sp>
      <p:sp>
        <p:nvSpPr>
          <p:cNvPr id="18" name="Text 16"/>
          <p:cNvSpPr/>
          <p:nvPr/>
        </p:nvSpPr>
        <p:spPr>
          <a:xfrm>
            <a:off x="612648" y="3703320"/>
            <a:ext cx="475488" cy="457200"/>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19</a:t>
            </a:r>
            <a:endParaRPr lang="en-US" sz="1400" dirty="0"/>
          </a:p>
        </p:txBody>
      </p:sp>
      <p:sp>
        <p:nvSpPr>
          <p:cNvPr id="19" name="Text 17"/>
          <p:cNvSpPr/>
          <p:nvPr/>
        </p:nvSpPr>
        <p:spPr>
          <a:xfrm>
            <a:off x="1216152" y="3648456"/>
            <a:ext cx="4572000" cy="256032"/>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Ricognizione e traiettorie</a:t>
            </a:r>
            <a:endParaRPr lang="en-US" sz="1110" dirty="0"/>
          </a:p>
        </p:txBody>
      </p:sp>
      <p:sp>
        <p:nvSpPr>
          <p:cNvPr id="20" name="Text 18"/>
          <p:cNvSpPr/>
          <p:nvPr/>
        </p:nvSpPr>
        <p:spPr>
          <a:xfrm>
            <a:off x="1216152" y="3922776"/>
            <a:ext cx="4572000" cy="347472"/>
          </a:xfrm>
          <a:prstGeom prst="rect">
            <a:avLst/>
          </a:prstGeom>
          <a:noFill/>
          <a:ln/>
        </p:spPr>
        <p:txBody>
          <a:bodyPr wrap="square" lIns="0" tIns="0" rIns="0" bIns="0" rtlCol="0" anchor="ctr">
            <a:normAutofit/>
          </a:bodyPr>
          <a:lstStyle/>
          <a:p>
            <a:pPr marL="0" indent="0" algn="l">
              <a:buNone/>
            </a:pPr>
            <a:r>
              <a:rPr lang="en-US" sz="940" dirty="0">
                <a:solidFill>
                  <a:srgbClr val="1D2932"/>
                </a:solidFill>
                <a:latin typeface="Calibri" pitchFamily="34" charset="0"/>
                <a:ea typeface="Calibri" pitchFamily="34" charset="-122"/>
                <a:cs typeface="Calibri" pitchFamily="34" charset="-120"/>
              </a:rPr>
              <a:t>Linee, uscita, rilancio e piano B.</a:t>
            </a:r>
            <a:endParaRPr lang="en-US" sz="940" dirty="0"/>
          </a:p>
        </p:txBody>
      </p:sp>
      <p:sp>
        <p:nvSpPr>
          <p:cNvPr id="21" name="Shape 19"/>
          <p:cNvSpPr/>
          <p:nvPr/>
        </p:nvSpPr>
        <p:spPr>
          <a:xfrm>
            <a:off x="502920" y="4626864"/>
            <a:ext cx="5440680" cy="877824"/>
          </a:xfrm>
          <a:prstGeom prst="roundRect">
            <a:avLst>
              <a:gd name="adj" fmla="val 6250"/>
            </a:avLst>
          </a:prstGeom>
          <a:solidFill>
            <a:srgbClr val="FFFFFF"/>
          </a:solidFill>
          <a:ln w="8890">
            <a:solidFill>
              <a:srgbClr val="C8D6DF"/>
            </a:solidFill>
            <a:prstDash val="solid"/>
          </a:ln>
        </p:spPr>
        <p:txBody>
          <a:bodyPr/>
          <a:lstStyle/>
          <a:p>
            <a:endParaRPr lang="it-IT"/>
          </a:p>
        </p:txBody>
      </p:sp>
      <p:sp>
        <p:nvSpPr>
          <p:cNvPr id="22" name="Shape 20"/>
          <p:cNvSpPr/>
          <p:nvPr/>
        </p:nvSpPr>
        <p:spPr>
          <a:xfrm>
            <a:off x="612648" y="4773168"/>
            <a:ext cx="475488" cy="475488"/>
          </a:xfrm>
          <a:prstGeom prst="roundRect">
            <a:avLst>
              <a:gd name="adj" fmla="val 11538"/>
            </a:avLst>
          </a:prstGeom>
          <a:solidFill>
            <a:srgbClr val="00A66B"/>
          </a:solidFill>
          <a:ln w="12700">
            <a:solidFill>
              <a:srgbClr val="00A66B">
                <a:alpha val="0"/>
              </a:srgbClr>
            </a:solidFill>
            <a:prstDash val="solid"/>
          </a:ln>
        </p:spPr>
        <p:txBody>
          <a:bodyPr/>
          <a:lstStyle/>
          <a:p>
            <a:endParaRPr lang="it-IT"/>
          </a:p>
        </p:txBody>
      </p:sp>
      <p:sp>
        <p:nvSpPr>
          <p:cNvPr id="23" name="Text 21"/>
          <p:cNvSpPr/>
          <p:nvPr/>
        </p:nvSpPr>
        <p:spPr>
          <a:xfrm>
            <a:off x="612648" y="4773168"/>
            <a:ext cx="475488" cy="457200"/>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20</a:t>
            </a:r>
            <a:endParaRPr lang="en-US" sz="1400" dirty="0"/>
          </a:p>
        </p:txBody>
      </p:sp>
      <p:sp>
        <p:nvSpPr>
          <p:cNvPr id="24" name="Text 22"/>
          <p:cNvSpPr/>
          <p:nvPr/>
        </p:nvSpPr>
        <p:spPr>
          <a:xfrm>
            <a:off x="1216152" y="4718304"/>
            <a:ext cx="4572000" cy="256032"/>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Pendenze e contropendenza</a:t>
            </a:r>
            <a:endParaRPr lang="en-US" sz="1110" dirty="0"/>
          </a:p>
        </p:txBody>
      </p:sp>
      <p:sp>
        <p:nvSpPr>
          <p:cNvPr id="25" name="Text 23"/>
          <p:cNvSpPr/>
          <p:nvPr/>
        </p:nvSpPr>
        <p:spPr>
          <a:xfrm>
            <a:off x="1216152" y="4992624"/>
            <a:ext cx="4572000" cy="347472"/>
          </a:xfrm>
          <a:prstGeom prst="rect">
            <a:avLst/>
          </a:prstGeom>
          <a:noFill/>
          <a:ln/>
        </p:spPr>
        <p:txBody>
          <a:bodyPr wrap="square" lIns="0" tIns="0" rIns="0" bIns="0" rtlCol="0" anchor="ctr">
            <a:normAutofit/>
          </a:bodyPr>
          <a:lstStyle/>
          <a:p>
            <a:pPr marL="0" indent="0" algn="l">
              <a:buNone/>
            </a:pPr>
            <a:r>
              <a:rPr lang="en-US" sz="940" dirty="0">
                <a:solidFill>
                  <a:srgbClr val="1D2932"/>
                </a:solidFill>
                <a:latin typeface="Calibri" pitchFamily="34" charset="0"/>
                <a:ea typeface="Calibri" pitchFamily="34" charset="-122"/>
                <a:cs typeface="Calibri" pitchFamily="34" charset="-120"/>
              </a:rPr>
              <a:t>Pressione, trazione, frenata e sguardo.</a:t>
            </a:r>
            <a:endParaRPr lang="en-US" sz="940" dirty="0"/>
          </a:p>
        </p:txBody>
      </p:sp>
      <p:sp>
        <p:nvSpPr>
          <p:cNvPr id="26" name="Shape 24"/>
          <p:cNvSpPr/>
          <p:nvPr/>
        </p:nvSpPr>
        <p:spPr>
          <a:xfrm>
            <a:off x="6245352" y="1417320"/>
            <a:ext cx="5440680" cy="877824"/>
          </a:xfrm>
          <a:prstGeom prst="roundRect">
            <a:avLst>
              <a:gd name="adj" fmla="val 6250"/>
            </a:avLst>
          </a:prstGeom>
          <a:solidFill>
            <a:srgbClr val="FFFFFF"/>
          </a:solidFill>
          <a:ln w="8890">
            <a:solidFill>
              <a:srgbClr val="C8D6DF"/>
            </a:solidFill>
            <a:prstDash val="solid"/>
          </a:ln>
        </p:spPr>
        <p:txBody>
          <a:bodyPr/>
          <a:lstStyle/>
          <a:p>
            <a:endParaRPr lang="it-IT"/>
          </a:p>
        </p:txBody>
      </p:sp>
      <p:sp>
        <p:nvSpPr>
          <p:cNvPr id="27" name="Shape 25"/>
          <p:cNvSpPr/>
          <p:nvPr/>
        </p:nvSpPr>
        <p:spPr>
          <a:xfrm>
            <a:off x="6355080" y="1563624"/>
            <a:ext cx="475488" cy="475488"/>
          </a:xfrm>
          <a:prstGeom prst="roundRect">
            <a:avLst>
              <a:gd name="adj" fmla="val 11538"/>
            </a:avLst>
          </a:prstGeom>
          <a:solidFill>
            <a:srgbClr val="00A66B"/>
          </a:solidFill>
          <a:ln w="12700">
            <a:solidFill>
              <a:srgbClr val="00A66B">
                <a:alpha val="0"/>
              </a:srgbClr>
            </a:solidFill>
            <a:prstDash val="solid"/>
          </a:ln>
        </p:spPr>
        <p:txBody>
          <a:bodyPr/>
          <a:lstStyle/>
          <a:p>
            <a:endParaRPr lang="it-IT"/>
          </a:p>
        </p:txBody>
      </p:sp>
      <p:sp>
        <p:nvSpPr>
          <p:cNvPr id="28" name="Text 26"/>
          <p:cNvSpPr/>
          <p:nvPr/>
        </p:nvSpPr>
        <p:spPr>
          <a:xfrm>
            <a:off x="6355080" y="1563624"/>
            <a:ext cx="475488" cy="457200"/>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21</a:t>
            </a:r>
            <a:endParaRPr lang="en-US" sz="1400" dirty="0"/>
          </a:p>
        </p:txBody>
      </p:sp>
      <p:sp>
        <p:nvSpPr>
          <p:cNvPr id="29" name="Text 27"/>
          <p:cNvSpPr/>
          <p:nvPr/>
        </p:nvSpPr>
        <p:spPr>
          <a:xfrm>
            <a:off x="6958584" y="1508760"/>
            <a:ext cx="4572000" cy="256032"/>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Riscaldamento</a:t>
            </a:r>
            <a:endParaRPr lang="en-US" sz="1110" dirty="0"/>
          </a:p>
        </p:txBody>
      </p:sp>
      <p:sp>
        <p:nvSpPr>
          <p:cNvPr id="30" name="Text 28"/>
          <p:cNvSpPr/>
          <p:nvPr/>
        </p:nvSpPr>
        <p:spPr>
          <a:xfrm>
            <a:off x="6958584" y="1783080"/>
            <a:ext cx="4572000" cy="347472"/>
          </a:xfrm>
          <a:prstGeom prst="rect">
            <a:avLst/>
          </a:prstGeom>
          <a:noFill/>
          <a:ln/>
        </p:spPr>
        <p:txBody>
          <a:bodyPr wrap="square" lIns="0" tIns="0" rIns="0" bIns="0" rtlCol="0" anchor="ctr">
            <a:normAutofit/>
          </a:bodyPr>
          <a:lstStyle/>
          <a:p>
            <a:pPr marL="0" indent="0" algn="l">
              <a:buNone/>
            </a:pPr>
            <a:r>
              <a:rPr lang="en-US" sz="940" dirty="0">
                <a:solidFill>
                  <a:srgbClr val="1D2932"/>
                </a:solidFill>
                <a:latin typeface="Calibri" pitchFamily="34" charset="0"/>
                <a:ea typeface="Calibri" pitchFamily="34" charset="-122"/>
                <a:cs typeface="Calibri" pitchFamily="34" charset="-120"/>
              </a:rPr>
              <a:t>Attivo, progressivo, specifico, non esaustivo.</a:t>
            </a:r>
            <a:endParaRPr lang="en-US" sz="940" dirty="0"/>
          </a:p>
        </p:txBody>
      </p:sp>
      <p:sp>
        <p:nvSpPr>
          <p:cNvPr id="31" name="Shape 29"/>
          <p:cNvSpPr/>
          <p:nvPr/>
        </p:nvSpPr>
        <p:spPr>
          <a:xfrm>
            <a:off x="6245352" y="2487168"/>
            <a:ext cx="5440680" cy="877824"/>
          </a:xfrm>
          <a:prstGeom prst="roundRect">
            <a:avLst>
              <a:gd name="adj" fmla="val 6250"/>
            </a:avLst>
          </a:prstGeom>
          <a:solidFill>
            <a:srgbClr val="FFFFFF"/>
          </a:solidFill>
          <a:ln w="8890">
            <a:solidFill>
              <a:srgbClr val="C8D6DF"/>
            </a:solidFill>
            <a:prstDash val="solid"/>
          </a:ln>
        </p:spPr>
        <p:txBody>
          <a:bodyPr/>
          <a:lstStyle/>
          <a:p>
            <a:endParaRPr lang="it-IT"/>
          </a:p>
        </p:txBody>
      </p:sp>
      <p:sp>
        <p:nvSpPr>
          <p:cNvPr id="32" name="Shape 30"/>
          <p:cNvSpPr/>
          <p:nvPr/>
        </p:nvSpPr>
        <p:spPr>
          <a:xfrm>
            <a:off x="6355080" y="2633472"/>
            <a:ext cx="475488" cy="475488"/>
          </a:xfrm>
          <a:prstGeom prst="roundRect">
            <a:avLst>
              <a:gd name="adj" fmla="val 11538"/>
            </a:avLst>
          </a:prstGeom>
          <a:solidFill>
            <a:srgbClr val="00A66B"/>
          </a:solidFill>
          <a:ln w="12700">
            <a:solidFill>
              <a:srgbClr val="00A66B">
                <a:alpha val="0"/>
              </a:srgbClr>
            </a:solidFill>
            <a:prstDash val="solid"/>
          </a:ln>
        </p:spPr>
        <p:txBody>
          <a:bodyPr/>
          <a:lstStyle/>
          <a:p>
            <a:endParaRPr lang="it-IT"/>
          </a:p>
        </p:txBody>
      </p:sp>
      <p:sp>
        <p:nvSpPr>
          <p:cNvPr id="33" name="Text 31"/>
          <p:cNvSpPr/>
          <p:nvPr/>
        </p:nvSpPr>
        <p:spPr>
          <a:xfrm>
            <a:off x="6355080" y="2633472"/>
            <a:ext cx="475488" cy="457200"/>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22</a:t>
            </a:r>
            <a:endParaRPr lang="en-US" sz="1400" dirty="0"/>
          </a:p>
        </p:txBody>
      </p:sp>
      <p:sp>
        <p:nvSpPr>
          <p:cNvPr id="34" name="Text 32"/>
          <p:cNvSpPr/>
          <p:nvPr/>
        </p:nvSpPr>
        <p:spPr>
          <a:xfrm>
            <a:off x="6958584" y="2578608"/>
            <a:ext cx="4572000" cy="256032"/>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Pit e cambio bici</a:t>
            </a:r>
            <a:endParaRPr lang="en-US" sz="1110" dirty="0"/>
          </a:p>
        </p:txBody>
      </p:sp>
      <p:sp>
        <p:nvSpPr>
          <p:cNvPr id="35" name="Text 33"/>
          <p:cNvSpPr/>
          <p:nvPr/>
        </p:nvSpPr>
        <p:spPr>
          <a:xfrm>
            <a:off x="6958584" y="2852928"/>
            <a:ext cx="4572000" cy="347472"/>
          </a:xfrm>
          <a:prstGeom prst="rect">
            <a:avLst/>
          </a:prstGeom>
          <a:noFill/>
          <a:ln/>
        </p:spPr>
        <p:txBody>
          <a:bodyPr wrap="square" lIns="0" tIns="0" rIns="0" bIns="0" rtlCol="0" anchor="ctr">
            <a:normAutofit/>
          </a:bodyPr>
          <a:lstStyle/>
          <a:p>
            <a:pPr marL="0" indent="0" algn="l">
              <a:buNone/>
            </a:pPr>
            <a:r>
              <a:rPr lang="en-US" sz="940" dirty="0">
                <a:solidFill>
                  <a:srgbClr val="1D2932"/>
                </a:solidFill>
                <a:latin typeface="Calibri" pitchFamily="34" charset="0"/>
                <a:ea typeface="Calibri" pitchFamily="34" charset="-122"/>
                <a:cs typeface="Calibri" pitchFamily="34" charset="-120"/>
              </a:rPr>
              <a:t>Ingresso, scambio, uscita e persone del box.</a:t>
            </a:r>
            <a:endParaRPr lang="en-US" sz="940" dirty="0"/>
          </a:p>
        </p:txBody>
      </p:sp>
      <p:sp>
        <p:nvSpPr>
          <p:cNvPr id="36" name="Shape 34"/>
          <p:cNvSpPr/>
          <p:nvPr/>
        </p:nvSpPr>
        <p:spPr>
          <a:xfrm>
            <a:off x="6245352" y="3557016"/>
            <a:ext cx="5440680" cy="877824"/>
          </a:xfrm>
          <a:prstGeom prst="roundRect">
            <a:avLst>
              <a:gd name="adj" fmla="val 6250"/>
            </a:avLst>
          </a:prstGeom>
          <a:solidFill>
            <a:srgbClr val="FFFFFF"/>
          </a:solidFill>
          <a:ln w="8890">
            <a:solidFill>
              <a:srgbClr val="C8D6DF"/>
            </a:solidFill>
            <a:prstDash val="solid"/>
          </a:ln>
        </p:spPr>
        <p:txBody>
          <a:bodyPr/>
          <a:lstStyle/>
          <a:p>
            <a:endParaRPr lang="it-IT"/>
          </a:p>
        </p:txBody>
      </p:sp>
      <p:sp>
        <p:nvSpPr>
          <p:cNvPr id="37" name="Shape 35"/>
          <p:cNvSpPr/>
          <p:nvPr/>
        </p:nvSpPr>
        <p:spPr>
          <a:xfrm>
            <a:off x="6355080" y="3703320"/>
            <a:ext cx="475488" cy="475488"/>
          </a:xfrm>
          <a:prstGeom prst="roundRect">
            <a:avLst>
              <a:gd name="adj" fmla="val 11538"/>
            </a:avLst>
          </a:prstGeom>
          <a:solidFill>
            <a:srgbClr val="00A66B"/>
          </a:solidFill>
          <a:ln w="12700">
            <a:solidFill>
              <a:srgbClr val="00A66B">
                <a:alpha val="0"/>
              </a:srgbClr>
            </a:solidFill>
            <a:prstDash val="solid"/>
          </a:ln>
        </p:spPr>
        <p:txBody>
          <a:bodyPr/>
          <a:lstStyle/>
          <a:p>
            <a:endParaRPr lang="it-IT"/>
          </a:p>
        </p:txBody>
      </p:sp>
      <p:sp>
        <p:nvSpPr>
          <p:cNvPr id="38" name="Text 36"/>
          <p:cNvSpPr/>
          <p:nvPr/>
        </p:nvSpPr>
        <p:spPr>
          <a:xfrm>
            <a:off x="6355080" y="3703320"/>
            <a:ext cx="475488" cy="457200"/>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23</a:t>
            </a:r>
            <a:endParaRPr lang="en-US" sz="1400" dirty="0"/>
          </a:p>
        </p:txBody>
      </p:sp>
      <p:sp>
        <p:nvSpPr>
          <p:cNvPr id="39" name="Text 37"/>
          <p:cNvSpPr/>
          <p:nvPr/>
        </p:nvSpPr>
        <p:spPr>
          <a:xfrm>
            <a:off x="6958584" y="3648456"/>
            <a:ext cx="4572000" cy="256032"/>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Griglia e partenza</a:t>
            </a:r>
            <a:endParaRPr lang="en-US" sz="1110" dirty="0"/>
          </a:p>
        </p:txBody>
      </p:sp>
      <p:sp>
        <p:nvSpPr>
          <p:cNvPr id="40" name="Text 38"/>
          <p:cNvSpPr/>
          <p:nvPr/>
        </p:nvSpPr>
        <p:spPr>
          <a:xfrm>
            <a:off x="6958584" y="3922776"/>
            <a:ext cx="4572000" cy="347472"/>
          </a:xfrm>
          <a:prstGeom prst="rect">
            <a:avLst/>
          </a:prstGeom>
          <a:noFill/>
          <a:ln/>
        </p:spPr>
        <p:txBody>
          <a:bodyPr wrap="square" lIns="0" tIns="0" rIns="0" bIns="0" rtlCol="0" anchor="ctr">
            <a:normAutofit/>
          </a:bodyPr>
          <a:lstStyle/>
          <a:p>
            <a:pPr marL="0" indent="0" algn="l">
              <a:buNone/>
            </a:pPr>
            <a:r>
              <a:rPr lang="en-US" sz="940" dirty="0">
                <a:solidFill>
                  <a:srgbClr val="1D2932"/>
                </a:solidFill>
                <a:latin typeface="Calibri" pitchFamily="34" charset="0"/>
                <a:ea typeface="Calibri" pitchFamily="34" charset="-122"/>
                <a:cs typeface="Calibri" pitchFamily="34" charset="-120"/>
              </a:rPr>
              <a:t>Rapporto, reazione, accelerazione, prima curva.</a:t>
            </a:r>
            <a:endParaRPr lang="en-US" sz="940" dirty="0"/>
          </a:p>
        </p:txBody>
      </p:sp>
      <p:sp>
        <p:nvSpPr>
          <p:cNvPr id="41" name="Shape 39"/>
          <p:cNvSpPr/>
          <p:nvPr/>
        </p:nvSpPr>
        <p:spPr>
          <a:xfrm>
            <a:off x="6245352" y="4626864"/>
            <a:ext cx="5440680" cy="877824"/>
          </a:xfrm>
          <a:prstGeom prst="roundRect">
            <a:avLst>
              <a:gd name="adj" fmla="val 6250"/>
            </a:avLst>
          </a:prstGeom>
          <a:solidFill>
            <a:srgbClr val="FFFFFF"/>
          </a:solidFill>
          <a:ln w="8890">
            <a:solidFill>
              <a:srgbClr val="C8D6DF"/>
            </a:solidFill>
            <a:prstDash val="solid"/>
          </a:ln>
        </p:spPr>
        <p:txBody>
          <a:bodyPr/>
          <a:lstStyle/>
          <a:p>
            <a:endParaRPr lang="it-IT"/>
          </a:p>
        </p:txBody>
      </p:sp>
      <p:sp>
        <p:nvSpPr>
          <p:cNvPr id="42" name="Shape 40"/>
          <p:cNvSpPr/>
          <p:nvPr/>
        </p:nvSpPr>
        <p:spPr>
          <a:xfrm>
            <a:off x="6355080" y="4773168"/>
            <a:ext cx="475488" cy="475488"/>
          </a:xfrm>
          <a:prstGeom prst="roundRect">
            <a:avLst>
              <a:gd name="adj" fmla="val 11538"/>
            </a:avLst>
          </a:prstGeom>
          <a:solidFill>
            <a:srgbClr val="00A66B"/>
          </a:solidFill>
          <a:ln w="12700">
            <a:solidFill>
              <a:srgbClr val="00A66B">
                <a:alpha val="0"/>
              </a:srgbClr>
            </a:solidFill>
            <a:prstDash val="solid"/>
          </a:ln>
        </p:spPr>
        <p:txBody>
          <a:bodyPr/>
          <a:lstStyle/>
          <a:p>
            <a:endParaRPr lang="it-IT"/>
          </a:p>
        </p:txBody>
      </p:sp>
      <p:sp>
        <p:nvSpPr>
          <p:cNvPr id="43" name="Text 41"/>
          <p:cNvSpPr/>
          <p:nvPr/>
        </p:nvSpPr>
        <p:spPr>
          <a:xfrm>
            <a:off x="6355080" y="4773168"/>
            <a:ext cx="475488" cy="457200"/>
          </a:xfrm>
          <a:prstGeom prst="rect">
            <a:avLst/>
          </a:prstGeom>
          <a:noFill/>
          <a:ln/>
        </p:spPr>
        <p:txBody>
          <a:bodyPr wrap="square" lIns="0" tIns="0" rIns="0" bIns="0" rtlCol="0" anchor="ctr">
            <a:normAutofit/>
          </a:bodyPr>
          <a:lstStyle/>
          <a:p>
            <a:pPr marL="0" indent="0" algn="ctr">
              <a:buNone/>
            </a:pPr>
            <a:r>
              <a:rPr lang="en-US" sz="1400" b="1" dirty="0">
                <a:solidFill>
                  <a:srgbClr val="FFFFFF"/>
                </a:solidFill>
                <a:latin typeface="Calibri" pitchFamily="34" charset="0"/>
                <a:ea typeface="Calibri" pitchFamily="34" charset="-122"/>
                <a:cs typeface="Calibri" pitchFamily="34" charset="-120"/>
              </a:rPr>
              <a:t>24</a:t>
            </a:r>
            <a:endParaRPr lang="en-US" sz="1400" dirty="0"/>
          </a:p>
        </p:txBody>
      </p:sp>
      <p:sp>
        <p:nvSpPr>
          <p:cNvPr id="44" name="Text 42"/>
          <p:cNvSpPr/>
          <p:nvPr/>
        </p:nvSpPr>
        <p:spPr>
          <a:xfrm>
            <a:off x="6958584" y="4718304"/>
            <a:ext cx="4572000" cy="256032"/>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Primo giro e ritmo</a:t>
            </a:r>
            <a:endParaRPr lang="en-US" sz="1110" dirty="0"/>
          </a:p>
        </p:txBody>
      </p:sp>
      <p:sp>
        <p:nvSpPr>
          <p:cNvPr id="45" name="Text 43"/>
          <p:cNvSpPr/>
          <p:nvPr/>
        </p:nvSpPr>
        <p:spPr>
          <a:xfrm>
            <a:off x="6958584" y="4992624"/>
            <a:ext cx="4572000" cy="347472"/>
          </a:xfrm>
          <a:prstGeom prst="rect">
            <a:avLst/>
          </a:prstGeom>
          <a:noFill/>
          <a:ln/>
        </p:spPr>
        <p:txBody>
          <a:bodyPr wrap="square" lIns="0" tIns="0" rIns="0" bIns="0" rtlCol="0" anchor="ctr">
            <a:normAutofit/>
          </a:bodyPr>
          <a:lstStyle/>
          <a:p>
            <a:pPr marL="0" indent="0" algn="l">
              <a:buNone/>
            </a:pPr>
            <a:r>
              <a:rPr lang="en-US" sz="940" dirty="0">
                <a:solidFill>
                  <a:srgbClr val="1D2932"/>
                </a:solidFill>
                <a:latin typeface="Calibri" pitchFamily="34" charset="0"/>
                <a:ea typeface="Calibri" pitchFamily="34" charset="-122"/>
                <a:cs typeface="Calibri" pitchFamily="34" charset="-120"/>
              </a:rPr>
              <a:t>Spazio, linea, respiro e lucidità.</a:t>
            </a:r>
            <a:endParaRPr lang="en-US" sz="940" dirty="0"/>
          </a:p>
        </p:txBody>
      </p:sp>
      <p:sp>
        <p:nvSpPr>
          <p:cNvPr id="46" name="Shape 44"/>
          <p:cNvSpPr/>
          <p:nvPr/>
        </p:nvSpPr>
        <p:spPr>
          <a:xfrm>
            <a:off x="411480" y="6016752"/>
            <a:ext cx="11365992" cy="310896"/>
          </a:xfrm>
          <a:prstGeom prst="rect">
            <a:avLst/>
          </a:prstGeom>
          <a:solidFill>
            <a:srgbClr val="00A66B"/>
          </a:solidFill>
          <a:ln w="12700">
            <a:solidFill>
              <a:srgbClr val="00A66B">
                <a:alpha val="0"/>
              </a:srgbClr>
            </a:solidFill>
            <a:prstDash val="solid"/>
          </a:ln>
        </p:spPr>
        <p:txBody>
          <a:bodyPr/>
          <a:lstStyle/>
          <a:p>
            <a:endParaRPr lang="it-IT"/>
          </a:p>
        </p:txBody>
      </p:sp>
      <p:sp>
        <p:nvSpPr>
          <p:cNvPr id="47" name="Text 45"/>
          <p:cNvSpPr/>
          <p:nvPr/>
        </p:nvSpPr>
        <p:spPr>
          <a:xfrm>
            <a:off x="502920" y="6035040"/>
            <a:ext cx="11183112" cy="256032"/>
          </a:xfrm>
          <a:prstGeom prst="rect">
            <a:avLst/>
          </a:prstGeom>
          <a:noFill/>
          <a:ln/>
        </p:spPr>
        <p:txBody>
          <a:bodyPr wrap="square" lIns="0" tIns="0" rIns="0" bIns="0" rtlCol="0" anchor="ctr">
            <a:normAutofit/>
          </a:bodyPr>
          <a:lstStyle/>
          <a:p>
            <a:pPr marL="0" indent="0" algn="ctr">
              <a:buNone/>
            </a:pPr>
            <a:r>
              <a:rPr lang="en-US" sz="900" b="1" dirty="0">
                <a:solidFill>
                  <a:srgbClr val="FFFFFF"/>
                </a:solidFill>
                <a:latin typeface="Calibri" pitchFamily="34" charset="0"/>
                <a:ea typeface="Calibri" pitchFamily="34" charset="-122"/>
                <a:cs typeface="Calibri" pitchFamily="34" charset="-120"/>
              </a:rPr>
              <a:t>PREPARO → OSSERVO → DECIDO → PARTO → GESTISCO → CORREGGO → IMPARO</a:t>
            </a:r>
            <a:endParaRPr lang="en-US" sz="900" dirty="0"/>
          </a:p>
        </p:txBody>
      </p:sp>
      <p:sp>
        <p:nvSpPr>
          <p:cNvPr id="48" name="Text 46"/>
          <p:cNvSpPr/>
          <p:nvPr/>
        </p:nvSpPr>
        <p:spPr>
          <a:xfrm>
            <a:off x="411480" y="6510528"/>
            <a:ext cx="2468880" cy="164592"/>
          </a:xfrm>
          <a:prstGeom prst="rect">
            <a:avLst/>
          </a:prstGeom>
          <a:noFill/>
          <a:ln/>
        </p:spPr>
        <p:txBody>
          <a:bodyPr wrap="square" lIns="0" tIns="0" rIns="0" bIns="0" rtlCol="0" anchor="ctr">
            <a:normAutofit/>
          </a:bodyPr>
          <a:lstStyle/>
          <a:p>
            <a:pPr marL="0" indent="0" algn="l">
              <a:buNone/>
            </a:pPr>
            <a:r>
              <a:rPr lang="en-US" sz="850" b="1" dirty="0">
                <a:solidFill>
                  <a:srgbClr val="0A3952"/>
                </a:solidFill>
                <a:latin typeface="Calibri" pitchFamily="34" charset="0"/>
                <a:ea typeface="Calibri" pitchFamily="34" charset="-122"/>
                <a:cs typeface="Calibri" pitchFamily="34" charset="-120"/>
              </a:rPr>
              <a:t>CALL 3 · 7 SET 2026</a:t>
            </a:r>
            <a:endParaRPr lang="en-US" sz="850" dirty="0"/>
          </a:p>
        </p:txBody>
      </p:sp>
      <p:sp>
        <p:nvSpPr>
          <p:cNvPr id="49" name="Text 47"/>
          <p:cNvSpPr/>
          <p:nvPr/>
        </p:nvSpPr>
        <p:spPr>
          <a:xfrm>
            <a:off x="11338560" y="6510528"/>
            <a:ext cx="411480" cy="164592"/>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06</a:t>
            </a:r>
            <a:endParaRPr lang="en-US" sz="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1695" cy="283464"/>
          </a:xfrm>
          <a:prstGeom prst="rect">
            <a:avLst/>
          </a:prstGeom>
          <a:solidFill>
            <a:srgbClr val="061A2B"/>
          </a:solidFill>
          <a:ln w="12700">
            <a:solidFill>
              <a:srgbClr val="061A2B">
                <a:alpha val="0"/>
              </a:srgbClr>
            </a:solidFill>
            <a:prstDash val="solid"/>
          </a:ln>
        </p:spPr>
        <p:txBody>
          <a:bodyPr/>
          <a:lstStyle/>
          <a:p>
            <a:endParaRPr lang="it-IT"/>
          </a:p>
        </p:txBody>
      </p:sp>
      <p:sp>
        <p:nvSpPr>
          <p:cNvPr id="3" name="Text 1"/>
          <p:cNvSpPr/>
          <p:nvPr/>
        </p:nvSpPr>
        <p:spPr>
          <a:xfrm>
            <a:off x="228600" y="27432"/>
            <a:ext cx="3017520" cy="219456"/>
          </a:xfrm>
          <a:prstGeom prst="rect">
            <a:avLst/>
          </a:prstGeom>
          <a:noFill/>
          <a:ln/>
        </p:spPr>
        <p:txBody>
          <a:bodyPr wrap="square" lIns="0" tIns="0" rIns="0" bIns="0" rtlCol="0" anchor="ctr">
            <a:normAutofit/>
          </a:bodyPr>
          <a:lstStyle/>
          <a:p>
            <a:pPr marL="0" indent="0" algn="l">
              <a:buNone/>
            </a:pPr>
            <a:r>
              <a:rPr lang="en-US" sz="1120" b="1" dirty="0">
                <a:solidFill>
                  <a:srgbClr val="FFFFFF"/>
                </a:solidFill>
                <a:latin typeface="Calibri" pitchFamily="34" charset="0"/>
                <a:ea typeface="Calibri" pitchFamily="34" charset="-122"/>
                <a:cs typeface="Calibri" pitchFamily="34" charset="-120"/>
              </a:rPr>
              <a:t>CALL 3  •  GARA E TESTA</a:t>
            </a:r>
            <a:endParaRPr lang="en-US" sz="1120" dirty="0"/>
          </a:p>
        </p:txBody>
      </p:sp>
      <p:sp>
        <p:nvSpPr>
          <p:cNvPr id="4" name="Text 2"/>
          <p:cNvSpPr/>
          <p:nvPr/>
        </p:nvSpPr>
        <p:spPr>
          <a:xfrm>
            <a:off x="3218688" y="27432"/>
            <a:ext cx="5532120" cy="219456"/>
          </a:xfrm>
          <a:prstGeom prst="rect">
            <a:avLst/>
          </a:prstGeom>
          <a:noFill/>
          <a:ln/>
        </p:spPr>
        <p:txBody>
          <a:bodyPr wrap="square" lIns="0" tIns="0" rIns="0" bIns="0" rtlCol="0" anchor="ctr">
            <a:normAutofit/>
          </a:bodyPr>
          <a:lstStyle/>
          <a:p>
            <a:pPr marL="0" indent="0" algn="ctr">
              <a:buNone/>
            </a:pPr>
            <a:r>
              <a:rPr lang="en-US" sz="1120" b="1" dirty="0">
                <a:solidFill>
                  <a:srgbClr val="FFFFFF"/>
                </a:solidFill>
                <a:latin typeface="Calibri" pitchFamily="34" charset="0"/>
                <a:ea typeface="Calibri" pitchFamily="34" charset="-122"/>
                <a:cs typeface="Calibri" pitchFamily="34" charset="-120"/>
              </a:rPr>
              <a:t>MANUALE TECNICO CICLOCROSS GIOVANILE 2026</a:t>
            </a:r>
            <a:endParaRPr lang="en-US" sz="1120" dirty="0"/>
          </a:p>
        </p:txBody>
      </p:sp>
      <p:sp>
        <p:nvSpPr>
          <p:cNvPr id="5" name="Text 3"/>
          <p:cNvSpPr/>
          <p:nvPr/>
        </p:nvSpPr>
        <p:spPr>
          <a:xfrm>
            <a:off x="8915400" y="27432"/>
            <a:ext cx="3017520" cy="219456"/>
          </a:xfrm>
          <a:prstGeom prst="rect">
            <a:avLst/>
          </a:prstGeom>
          <a:noFill/>
          <a:ln/>
        </p:spPr>
        <p:txBody>
          <a:bodyPr wrap="square" lIns="0" tIns="0" rIns="0" bIns="0" rtlCol="0" anchor="ctr">
            <a:normAutofit/>
          </a:bodyPr>
          <a:lstStyle/>
          <a:p>
            <a:pPr marL="0" indent="0" algn="r">
              <a:buNone/>
            </a:pPr>
            <a:r>
              <a:rPr lang="en-US" sz="1120" b="1" dirty="0">
                <a:solidFill>
                  <a:srgbClr val="FFFFFF"/>
                </a:solidFill>
                <a:latin typeface="Calibri" pitchFamily="34" charset="0"/>
                <a:ea typeface="Calibri" pitchFamily="34" charset="-122"/>
                <a:cs typeface="Calibri" pitchFamily="34" charset="-120"/>
              </a:rPr>
              <a:t>LIVELLO 3  •  DECISIONE E GARA</a:t>
            </a:r>
            <a:endParaRPr lang="en-US" sz="1120" dirty="0"/>
          </a:p>
        </p:txBody>
      </p:sp>
      <p:sp>
        <p:nvSpPr>
          <p:cNvPr id="6" name="Shape 4"/>
          <p:cNvSpPr/>
          <p:nvPr/>
        </p:nvSpPr>
        <p:spPr>
          <a:xfrm>
            <a:off x="228600" y="411480"/>
            <a:ext cx="1161288" cy="411480"/>
          </a:xfrm>
          <a:prstGeom prst="roundRect">
            <a:avLst>
              <a:gd name="adj" fmla="val 13333"/>
            </a:avLst>
          </a:prstGeom>
          <a:solidFill>
            <a:srgbClr val="00A66B"/>
          </a:solidFill>
          <a:ln w="12700">
            <a:solidFill>
              <a:srgbClr val="00A66B">
                <a:alpha val="0"/>
              </a:srgbClr>
            </a:solidFill>
            <a:prstDash val="solid"/>
          </a:ln>
        </p:spPr>
        <p:txBody>
          <a:bodyPr/>
          <a:lstStyle/>
          <a:p>
            <a:endParaRPr lang="it-IT"/>
          </a:p>
        </p:txBody>
      </p:sp>
      <p:sp>
        <p:nvSpPr>
          <p:cNvPr id="7" name="Text 5"/>
          <p:cNvSpPr/>
          <p:nvPr/>
        </p:nvSpPr>
        <p:spPr>
          <a:xfrm>
            <a:off x="228600" y="429768"/>
            <a:ext cx="1161288" cy="374904"/>
          </a:xfrm>
          <a:prstGeom prst="rect">
            <a:avLst/>
          </a:prstGeom>
          <a:noFill/>
          <a:ln/>
        </p:spPr>
        <p:txBody>
          <a:bodyPr wrap="square" lIns="0" tIns="0" rIns="0" bIns="0" rtlCol="0" anchor="ctr">
            <a:normAutofit/>
          </a:bodyPr>
          <a:lstStyle/>
          <a:p>
            <a:pPr marL="0" indent="0" algn="ctr">
              <a:buNone/>
            </a:pPr>
            <a:r>
              <a:rPr lang="en-US" sz="1850" b="1" dirty="0">
                <a:solidFill>
                  <a:srgbClr val="FFFFFF"/>
                </a:solidFill>
                <a:latin typeface="Calibri" pitchFamily="34" charset="0"/>
                <a:ea typeface="Calibri" pitchFamily="34" charset="-122"/>
                <a:cs typeface="Calibri" pitchFamily="34" charset="-120"/>
              </a:rPr>
              <a:t>N° 17</a:t>
            </a:r>
            <a:endParaRPr lang="en-US" sz="1850" dirty="0"/>
          </a:p>
        </p:txBody>
      </p:sp>
      <p:sp>
        <p:nvSpPr>
          <p:cNvPr id="8" name="Text 6"/>
          <p:cNvSpPr/>
          <p:nvPr/>
        </p:nvSpPr>
        <p:spPr>
          <a:xfrm>
            <a:off x="1527048" y="365760"/>
            <a:ext cx="5623560" cy="502920"/>
          </a:xfrm>
          <a:prstGeom prst="rect">
            <a:avLst/>
          </a:prstGeom>
          <a:noFill/>
          <a:ln/>
        </p:spPr>
        <p:txBody>
          <a:bodyPr wrap="square" lIns="0" tIns="0" rIns="0" bIns="0" rtlCol="0" anchor="ctr">
            <a:normAutofit/>
          </a:bodyPr>
          <a:lstStyle/>
          <a:p>
            <a:pPr marL="0" indent="0" algn="l">
              <a:buNone/>
            </a:pPr>
            <a:r>
              <a:rPr lang="en-US" sz="2450" b="1" dirty="0">
                <a:solidFill>
                  <a:srgbClr val="07172A"/>
                </a:solidFill>
                <a:latin typeface="Calibri" pitchFamily="34" charset="0"/>
                <a:ea typeface="Calibri" pitchFamily="34" charset="-122"/>
                <a:cs typeface="Calibri" pitchFamily="34" charset="-120"/>
              </a:rPr>
              <a:t>MATERIALI E CHECKLIST</a:t>
            </a:r>
            <a:endParaRPr lang="en-US" sz="2450" dirty="0"/>
          </a:p>
        </p:txBody>
      </p:sp>
      <p:sp>
        <p:nvSpPr>
          <p:cNvPr id="9" name="Text 7"/>
          <p:cNvSpPr/>
          <p:nvPr/>
        </p:nvSpPr>
        <p:spPr>
          <a:xfrm>
            <a:off x="228600" y="850392"/>
            <a:ext cx="6903720" cy="201168"/>
          </a:xfrm>
          <a:prstGeom prst="rect">
            <a:avLst/>
          </a:prstGeom>
          <a:noFill/>
          <a:ln/>
        </p:spPr>
        <p:txBody>
          <a:bodyPr wrap="square" lIns="0" tIns="0" rIns="0" bIns="0" rtlCol="0" anchor="ctr">
            <a:normAutofit/>
          </a:bodyPr>
          <a:lstStyle/>
          <a:p>
            <a:pPr marL="0" indent="0" algn="l">
              <a:buNone/>
            </a:pPr>
            <a:r>
              <a:rPr lang="en-US" sz="1260" b="1" dirty="0">
                <a:solidFill>
                  <a:srgbClr val="C94B45"/>
                </a:solidFill>
                <a:latin typeface="Calibri" pitchFamily="34" charset="0"/>
                <a:ea typeface="Calibri" pitchFamily="34" charset="-122"/>
                <a:cs typeface="Calibri" pitchFamily="34" charset="-120"/>
              </a:rPr>
              <a:t>LA GARA COMINCIA LA SERA PRIMA</a:t>
            </a:r>
            <a:endParaRPr lang="en-US" sz="1260" dirty="0"/>
          </a:p>
        </p:txBody>
      </p:sp>
      <p:sp>
        <p:nvSpPr>
          <p:cNvPr id="10" name="Text 8"/>
          <p:cNvSpPr/>
          <p:nvPr/>
        </p:nvSpPr>
        <p:spPr>
          <a:xfrm>
            <a:off x="228600" y="1078992"/>
            <a:ext cx="1024128" cy="182880"/>
          </a:xfrm>
          <a:prstGeom prst="rect">
            <a:avLst/>
          </a:prstGeom>
          <a:noFill/>
          <a:ln/>
        </p:spPr>
        <p:txBody>
          <a:bodyPr wrap="square" lIns="0" tIns="0" rIns="0" bIns="0" rtlCol="0" anchor="ctr">
            <a:normAutofit/>
          </a:bodyPr>
          <a:lstStyle/>
          <a:p>
            <a:pPr marL="0" indent="0" algn="l">
              <a:buNone/>
            </a:pPr>
            <a:r>
              <a:rPr lang="en-US" sz="1060" b="1" dirty="0">
                <a:solidFill>
                  <a:srgbClr val="0A3952"/>
                </a:solidFill>
                <a:latin typeface="Calibri" pitchFamily="34" charset="0"/>
                <a:ea typeface="Calibri" pitchFamily="34" charset="-122"/>
                <a:cs typeface="Calibri" pitchFamily="34" charset="-120"/>
              </a:rPr>
              <a:t>OBIETTIVO</a:t>
            </a:r>
            <a:endParaRPr lang="en-US" sz="1060" dirty="0"/>
          </a:p>
        </p:txBody>
      </p:sp>
      <p:sp>
        <p:nvSpPr>
          <p:cNvPr id="11" name="Text 9"/>
          <p:cNvSpPr/>
          <p:nvPr/>
        </p:nvSpPr>
        <p:spPr>
          <a:xfrm>
            <a:off x="1298448" y="1060704"/>
            <a:ext cx="5879592" cy="228600"/>
          </a:xfrm>
          <a:prstGeom prst="rect">
            <a:avLst/>
          </a:prstGeom>
          <a:noFill/>
          <a:ln/>
        </p:spPr>
        <p:txBody>
          <a:bodyPr wrap="square" lIns="0" tIns="0" rIns="0" bIns="0" rtlCol="0" anchor="ctr">
            <a:normAutofit/>
          </a:bodyPr>
          <a:lstStyle/>
          <a:p>
            <a:pPr marL="0" indent="0" algn="l">
              <a:buNone/>
            </a:pPr>
            <a:r>
              <a:rPr lang="en-US" sz="1050" dirty="0">
                <a:solidFill>
                  <a:srgbClr val="1D2932"/>
                </a:solidFill>
                <a:latin typeface="Calibri" pitchFamily="34" charset="0"/>
                <a:ea typeface="Calibri" pitchFamily="34" charset="-122"/>
                <a:cs typeface="Calibri" pitchFamily="34" charset="-120"/>
              </a:rPr>
              <a:t>Preparare bici, pressione, abbigliamento e ricambi prima di partire.</a:t>
            </a:r>
            <a:endParaRPr lang="en-US" sz="1050" dirty="0"/>
          </a:p>
        </p:txBody>
      </p:sp>
      <p:sp>
        <p:nvSpPr>
          <p:cNvPr id="12" name="Text 10"/>
          <p:cNvSpPr/>
          <p:nvPr/>
        </p:nvSpPr>
        <p:spPr>
          <a:xfrm>
            <a:off x="7498080" y="402336"/>
            <a:ext cx="2606040" cy="182880"/>
          </a:xfrm>
          <a:prstGeom prst="rect">
            <a:avLst/>
          </a:prstGeom>
          <a:noFill/>
          <a:ln/>
        </p:spPr>
        <p:txBody>
          <a:bodyPr wrap="square" lIns="0" tIns="0" rIns="0" bIns="0" rtlCol="0" anchor="ctr">
            <a:normAutofit/>
          </a:bodyPr>
          <a:lstStyle/>
          <a:p>
            <a:pPr marL="0" indent="0" algn="l">
              <a:buNone/>
            </a:pPr>
            <a:r>
              <a:rPr lang="en-US" sz="1160" b="1" dirty="0">
                <a:solidFill>
                  <a:srgbClr val="0A3952"/>
                </a:solidFill>
                <a:latin typeface="Calibri" pitchFamily="34" charset="0"/>
                <a:ea typeface="Calibri" pitchFamily="34" charset="-122"/>
                <a:cs typeface="Calibri" pitchFamily="34" charset="-120"/>
              </a:rPr>
              <a:t>SEQUENZA CHIAVE</a:t>
            </a:r>
            <a:endParaRPr lang="en-US" sz="1160" dirty="0"/>
          </a:p>
        </p:txBody>
      </p:sp>
      <p:sp>
        <p:nvSpPr>
          <p:cNvPr id="13" name="Text 11"/>
          <p:cNvSpPr/>
          <p:nvPr/>
        </p:nvSpPr>
        <p:spPr>
          <a:xfrm>
            <a:off x="7498080" y="621792"/>
            <a:ext cx="2651760" cy="603504"/>
          </a:xfrm>
          <a:prstGeom prst="rect">
            <a:avLst/>
          </a:prstGeom>
          <a:noFill/>
          <a:ln/>
        </p:spPr>
        <p:txBody>
          <a:bodyPr wrap="square" lIns="0" tIns="0" rIns="0" bIns="0" rtlCol="0" anchor="t">
            <a:normAutofit/>
          </a:bodyPr>
          <a:lstStyle/>
          <a:p>
            <a:pPr marL="0" indent="0" algn="l">
              <a:buNone/>
            </a:pPr>
            <a:r>
              <a:rPr lang="en-US" sz="1020" dirty="0">
                <a:solidFill>
                  <a:srgbClr val="07172A"/>
                </a:solidFill>
                <a:latin typeface="Calibri" pitchFamily="34" charset="0"/>
                <a:ea typeface="Calibri" pitchFamily="34" charset="-122"/>
                <a:cs typeface="Calibri" pitchFamily="34" charset="-120"/>
              </a:rPr>
              <a:t>Preparo → verifico → chiedo conferma → parto con materiale già deciso.</a:t>
            </a:r>
            <a:endParaRPr lang="en-US" sz="1020" dirty="0"/>
          </a:p>
        </p:txBody>
      </p:sp>
      <p:sp>
        <p:nvSpPr>
          <p:cNvPr id="14" name="Shape 12"/>
          <p:cNvSpPr/>
          <p:nvPr/>
        </p:nvSpPr>
        <p:spPr>
          <a:xfrm>
            <a:off x="10351008" y="402336"/>
            <a:ext cx="1600200" cy="868680"/>
          </a:xfrm>
          <a:prstGeom prst="rect">
            <a:avLst/>
          </a:prstGeom>
          <a:solidFill>
            <a:srgbClr val="FFFFFF"/>
          </a:solidFill>
          <a:ln w="8890">
            <a:solidFill>
              <a:srgbClr val="AFC3CF"/>
            </a:solidFill>
            <a:prstDash val="solid"/>
          </a:ln>
        </p:spPr>
        <p:txBody>
          <a:bodyPr/>
          <a:lstStyle/>
          <a:p>
            <a:endParaRPr lang="it-IT"/>
          </a:p>
        </p:txBody>
      </p:sp>
      <p:sp>
        <p:nvSpPr>
          <p:cNvPr id="15" name="Text 13"/>
          <p:cNvSpPr/>
          <p:nvPr/>
        </p:nvSpPr>
        <p:spPr>
          <a:xfrm>
            <a:off x="10469880" y="438912"/>
            <a:ext cx="1325880" cy="164592"/>
          </a:xfrm>
          <a:prstGeom prst="rect">
            <a:avLst/>
          </a:prstGeom>
          <a:noFill/>
          <a:ln/>
        </p:spPr>
        <p:txBody>
          <a:bodyPr wrap="square" lIns="0" tIns="0" rIns="0" bIns="0" rtlCol="0" anchor="ctr">
            <a:normAutofit/>
          </a:bodyPr>
          <a:lstStyle/>
          <a:p>
            <a:pPr marL="0" indent="0" algn="ctr">
              <a:buNone/>
            </a:pPr>
            <a:r>
              <a:rPr lang="en-US" sz="1060" b="1" dirty="0">
                <a:solidFill>
                  <a:srgbClr val="0A3952"/>
                </a:solidFill>
                <a:latin typeface="Calibri" pitchFamily="34" charset="0"/>
                <a:ea typeface="Calibri" pitchFamily="34" charset="-122"/>
                <a:cs typeface="Calibri" pitchFamily="34" charset="-120"/>
              </a:rPr>
              <a:t>LEGENDA</a:t>
            </a:r>
            <a:endParaRPr lang="en-US" sz="1060" dirty="0"/>
          </a:p>
        </p:txBody>
      </p:sp>
      <p:sp>
        <p:nvSpPr>
          <p:cNvPr id="16" name="Shape 14"/>
          <p:cNvSpPr/>
          <p:nvPr/>
        </p:nvSpPr>
        <p:spPr>
          <a:xfrm>
            <a:off x="10497312" y="658368"/>
            <a:ext cx="109728" cy="109728"/>
          </a:xfrm>
          <a:prstGeom prst="ellipse">
            <a:avLst/>
          </a:prstGeom>
          <a:solidFill>
            <a:srgbClr val="FFFFFF"/>
          </a:solidFill>
          <a:ln w="17780">
            <a:solidFill>
              <a:srgbClr val="00A66B"/>
            </a:solidFill>
            <a:prstDash val="solid"/>
          </a:ln>
        </p:spPr>
        <p:txBody>
          <a:bodyPr/>
          <a:lstStyle/>
          <a:p>
            <a:endParaRPr lang="it-IT"/>
          </a:p>
        </p:txBody>
      </p:sp>
      <p:sp>
        <p:nvSpPr>
          <p:cNvPr id="17" name="Text 15"/>
          <p:cNvSpPr/>
          <p:nvPr/>
        </p:nvSpPr>
        <p:spPr>
          <a:xfrm>
            <a:off x="10680192" y="630936"/>
            <a:ext cx="1060704" cy="164592"/>
          </a:xfrm>
          <a:prstGeom prst="rect">
            <a:avLst/>
          </a:prstGeom>
          <a:noFill/>
          <a:ln/>
        </p:spPr>
        <p:txBody>
          <a:bodyPr wrap="square" lIns="0" tIns="0" rIns="0" bIns="0" rtlCol="0" anchor="ctr">
            <a:normAutofit/>
          </a:bodyPr>
          <a:lstStyle/>
          <a:p>
            <a:pPr marL="0" indent="0" algn="l">
              <a:buNone/>
            </a:pPr>
            <a:r>
              <a:rPr lang="en-US" sz="930" b="1" dirty="0">
                <a:solidFill>
                  <a:srgbClr val="07172A"/>
                </a:solidFill>
                <a:latin typeface="Calibri" pitchFamily="34" charset="0"/>
                <a:ea typeface="Calibri" pitchFamily="34" charset="-122"/>
                <a:cs typeface="Calibri" pitchFamily="34" charset="-120"/>
              </a:rPr>
              <a:t>CORRETTO</a:t>
            </a:r>
            <a:endParaRPr lang="en-US" sz="930" dirty="0"/>
          </a:p>
        </p:txBody>
      </p:sp>
      <p:sp>
        <p:nvSpPr>
          <p:cNvPr id="18" name="Shape 16"/>
          <p:cNvSpPr/>
          <p:nvPr/>
        </p:nvSpPr>
        <p:spPr>
          <a:xfrm>
            <a:off x="10497312" y="859536"/>
            <a:ext cx="109728" cy="109728"/>
          </a:xfrm>
          <a:prstGeom prst="ellipse">
            <a:avLst/>
          </a:prstGeom>
          <a:solidFill>
            <a:srgbClr val="FFFFFF"/>
          </a:solidFill>
          <a:ln w="17780">
            <a:solidFill>
              <a:srgbClr val="E21B23"/>
            </a:solidFill>
            <a:prstDash val="solid"/>
          </a:ln>
        </p:spPr>
        <p:txBody>
          <a:bodyPr/>
          <a:lstStyle/>
          <a:p>
            <a:endParaRPr lang="it-IT"/>
          </a:p>
        </p:txBody>
      </p:sp>
      <p:sp>
        <p:nvSpPr>
          <p:cNvPr id="19" name="Text 17"/>
          <p:cNvSpPr/>
          <p:nvPr/>
        </p:nvSpPr>
        <p:spPr>
          <a:xfrm>
            <a:off x="10680192" y="832104"/>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ERRORE</a:t>
            </a:r>
            <a:endParaRPr lang="en-US" sz="930" dirty="0"/>
          </a:p>
        </p:txBody>
      </p:sp>
      <p:sp>
        <p:nvSpPr>
          <p:cNvPr id="20" name="Shape 18"/>
          <p:cNvSpPr/>
          <p:nvPr/>
        </p:nvSpPr>
        <p:spPr>
          <a:xfrm>
            <a:off x="10497312" y="1060704"/>
            <a:ext cx="109728" cy="109728"/>
          </a:xfrm>
          <a:prstGeom prst="ellipse">
            <a:avLst/>
          </a:prstGeom>
          <a:solidFill>
            <a:srgbClr val="FFFFFF"/>
          </a:solidFill>
          <a:ln w="17780">
            <a:solidFill>
              <a:srgbClr val="0A3952"/>
            </a:solidFill>
            <a:prstDash val="solid"/>
          </a:ln>
        </p:spPr>
        <p:txBody>
          <a:bodyPr/>
          <a:lstStyle/>
          <a:p>
            <a:endParaRPr lang="it-IT"/>
          </a:p>
        </p:txBody>
      </p:sp>
      <p:sp>
        <p:nvSpPr>
          <p:cNvPr id="21" name="Text 19"/>
          <p:cNvSpPr/>
          <p:nvPr/>
        </p:nvSpPr>
        <p:spPr>
          <a:xfrm>
            <a:off x="10680192" y="1033272"/>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PAROLA</a:t>
            </a:r>
            <a:endParaRPr lang="en-US" sz="930" dirty="0"/>
          </a:p>
        </p:txBody>
      </p:sp>
      <p:sp>
        <p:nvSpPr>
          <p:cNvPr id="22" name="Text 20"/>
          <p:cNvSpPr/>
          <p:nvPr/>
        </p:nvSpPr>
        <p:spPr>
          <a:xfrm>
            <a:off x="11475720" y="6565392"/>
            <a:ext cx="411480" cy="137160"/>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07</a:t>
            </a:r>
            <a:endParaRPr lang="en-US" sz="850" dirty="0"/>
          </a:p>
        </p:txBody>
      </p:sp>
      <p:pic>
        <p:nvPicPr>
          <p:cNvPr id="23" name="Image 0" descr="/mnt/data/call3_assets/slide07/pic07_Immagine 23.jpg"/>
          <p:cNvPicPr>
            <a:picLocks noChangeAspect="1"/>
          </p:cNvPicPr>
          <p:nvPr/>
        </p:nvPicPr>
        <p:blipFill>
          <a:blip r:embed="rId3"/>
          <a:srcRect t="8275" b="8275"/>
          <a:stretch/>
        </p:blipFill>
        <p:spPr>
          <a:xfrm>
            <a:off x="228600" y="1344168"/>
            <a:ext cx="4846320" cy="2697480"/>
          </a:xfrm>
          <a:prstGeom prst="rect">
            <a:avLst/>
          </a:prstGeom>
        </p:spPr>
      </p:pic>
      <p:sp>
        <p:nvSpPr>
          <p:cNvPr id="24" name="Shape 21"/>
          <p:cNvSpPr/>
          <p:nvPr/>
        </p:nvSpPr>
        <p:spPr>
          <a:xfrm>
            <a:off x="228600" y="1344168"/>
            <a:ext cx="4846320" cy="2697480"/>
          </a:xfrm>
          <a:prstGeom prst="rect">
            <a:avLst/>
          </a:prstGeom>
          <a:solidFill>
            <a:srgbClr val="FFFFFF">
              <a:alpha val="0"/>
            </a:srgbClr>
          </a:solidFill>
          <a:ln w="8890">
            <a:solidFill>
              <a:srgbClr val="AFC3CF"/>
            </a:solidFill>
            <a:prstDash val="solid"/>
          </a:ln>
        </p:spPr>
        <p:txBody>
          <a:bodyPr/>
          <a:lstStyle/>
          <a:p>
            <a:endParaRPr lang="it-IT"/>
          </a:p>
        </p:txBody>
      </p:sp>
      <p:sp>
        <p:nvSpPr>
          <p:cNvPr id="25" name="Shape 22"/>
          <p:cNvSpPr/>
          <p:nvPr/>
        </p:nvSpPr>
        <p:spPr>
          <a:xfrm>
            <a:off x="5230368" y="1344168"/>
            <a:ext cx="6729984" cy="2697480"/>
          </a:xfrm>
          <a:prstGeom prst="rect">
            <a:avLst/>
          </a:prstGeom>
          <a:solidFill>
            <a:srgbClr val="FFFFFF"/>
          </a:solidFill>
          <a:ln w="8890">
            <a:solidFill>
              <a:srgbClr val="C8D6DF"/>
            </a:solidFill>
            <a:prstDash val="solid"/>
          </a:ln>
        </p:spPr>
        <p:txBody>
          <a:bodyPr/>
          <a:lstStyle/>
          <a:p>
            <a:endParaRPr lang="it-IT"/>
          </a:p>
        </p:txBody>
      </p:sp>
      <p:sp>
        <p:nvSpPr>
          <p:cNvPr id="26" name="Shape 23"/>
          <p:cNvSpPr/>
          <p:nvPr/>
        </p:nvSpPr>
        <p:spPr>
          <a:xfrm>
            <a:off x="5230368" y="1344168"/>
            <a:ext cx="6729984" cy="237744"/>
          </a:xfrm>
          <a:prstGeom prst="rect">
            <a:avLst/>
          </a:prstGeom>
          <a:solidFill>
            <a:srgbClr val="00A66B"/>
          </a:solidFill>
          <a:ln w="12700">
            <a:solidFill>
              <a:srgbClr val="00A66B">
                <a:alpha val="0"/>
              </a:srgbClr>
            </a:solidFill>
            <a:prstDash val="solid"/>
          </a:ln>
        </p:spPr>
        <p:txBody>
          <a:bodyPr/>
          <a:lstStyle/>
          <a:p>
            <a:endParaRPr lang="it-IT"/>
          </a:p>
        </p:txBody>
      </p:sp>
      <p:sp>
        <p:nvSpPr>
          <p:cNvPr id="27" name="Text 24"/>
          <p:cNvSpPr/>
          <p:nvPr/>
        </p:nvSpPr>
        <p:spPr>
          <a:xfrm>
            <a:off x="5303520" y="1362456"/>
            <a:ext cx="6583680"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CHECKLIST PRIMA DI PARTIRE</a:t>
            </a:r>
            <a:endParaRPr lang="en-US" sz="1050" dirty="0"/>
          </a:p>
        </p:txBody>
      </p:sp>
      <p:sp>
        <p:nvSpPr>
          <p:cNvPr id="28" name="Shape 25"/>
          <p:cNvSpPr/>
          <p:nvPr/>
        </p:nvSpPr>
        <p:spPr>
          <a:xfrm>
            <a:off x="5413248" y="1719072"/>
            <a:ext cx="2962656" cy="795528"/>
          </a:xfrm>
          <a:prstGeom prst="roundRect">
            <a:avLst>
              <a:gd name="adj" fmla="val 6897"/>
            </a:avLst>
          </a:prstGeom>
          <a:solidFill>
            <a:srgbClr val="EEF7F3"/>
          </a:solidFill>
          <a:ln w="12700">
            <a:solidFill>
              <a:srgbClr val="EEF7F3">
                <a:alpha val="0"/>
              </a:srgbClr>
            </a:solidFill>
            <a:prstDash val="solid"/>
          </a:ln>
        </p:spPr>
        <p:txBody>
          <a:bodyPr/>
          <a:lstStyle/>
          <a:p>
            <a:endParaRPr lang="it-IT"/>
          </a:p>
        </p:txBody>
      </p:sp>
      <p:sp>
        <p:nvSpPr>
          <p:cNvPr id="29" name="Text 26"/>
          <p:cNvSpPr/>
          <p:nvPr/>
        </p:nvSpPr>
        <p:spPr>
          <a:xfrm>
            <a:off x="5504688" y="1810512"/>
            <a:ext cx="256032" cy="256032"/>
          </a:xfrm>
          <a:prstGeom prst="rect">
            <a:avLst/>
          </a:prstGeom>
          <a:noFill/>
          <a:ln/>
        </p:spPr>
        <p:txBody>
          <a:bodyPr wrap="square" lIns="0" tIns="0" rIns="0" bIns="0" rtlCol="0" anchor="ctr">
            <a:normAutofit/>
          </a:bodyPr>
          <a:lstStyle/>
          <a:p>
            <a:pPr marL="0" indent="0" algn="ctr">
              <a:buNone/>
            </a:pPr>
            <a:r>
              <a:rPr lang="en-US" sz="1600" b="1" dirty="0">
                <a:solidFill>
                  <a:srgbClr val="00A66B"/>
                </a:solidFill>
                <a:latin typeface="Calibri" pitchFamily="34" charset="0"/>
                <a:ea typeface="Calibri" pitchFamily="34" charset="-122"/>
                <a:cs typeface="Calibri" pitchFamily="34" charset="-120"/>
              </a:rPr>
              <a:t>✓</a:t>
            </a:r>
            <a:endParaRPr lang="en-US" sz="1600" dirty="0"/>
          </a:p>
        </p:txBody>
      </p:sp>
      <p:sp>
        <p:nvSpPr>
          <p:cNvPr id="30" name="Text 27"/>
          <p:cNvSpPr/>
          <p:nvPr/>
        </p:nvSpPr>
        <p:spPr>
          <a:xfrm>
            <a:off x="5815584" y="1783080"/>
            <a:ext cx="2414016" cy="201168"/>
          </a:xfrm>
          <a:prstGeom prst="rect">
            <a:avLst/>
          </a:prstGeom>
          <a:noFill/>
          <a:ln/>
        </p:spPr>
        <p:txBody>
          <a:bodyPr wrap="square" lIns="0" tIns="0" rIns="0" bIns="0" rtlCol="0" anchor="ctr">
            <a:normAutofit/>
          </a:bodyPr>
          <a:lstStyle/>
          <a:p>
            <a:pPr marL="0" indent="0" algn="l">
              <a:buNone/>
            </a:pPr>
            <a:r>
              <a:rPr lang="en-US" sz="980" b="1" dirty="0">
                <a:solidFill>
                  <a:srgbClr val="07172A"/>
                </a:solidFill>
                <a:latin typeface="Calibri" pitchFamily="34" charset="0"/>
                <a:ea typeface="Calibri" pitchFamily="34" charset="-122"/>
                <a:cs typeface="Calibri" pitchFamily="34" charset="-120"/>
              </a:rPr>
              <a:t>BICI E RUOTE</a:t>
            </a:r>
            <a:endParaRPr lang="en-US" sz="980" dirty="0"/>
          </a:p>
        </p:txBody>
      </p:sp>
      <p:sp>
        <p:nvSpPr>
          <p:cNvPr id="31" name="Text 28"/>
          <p:cNvSpPr/>
          <p:nvPr/>
        </p:nvSpPr>
        <p:spPr>
          <a:xfrm>
            <a:off x="5815584" y="2002536"/>
            <a:ext cx="2414016" cy="393192"/>
          </a:xfrm>
          <a:prstGeom prst="rect">
            <a:avLst/>
          </a:prstGeom>
          <a:noFill/>
          <a:ln/>
        </p:spPr>
        <p:txBody>
          <a:bodyPr wrap="square" lIns="0" tIns="0" rIns="0" bIns="0" rtlCol="0" anchor="t">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Bici controllata · pressione decisa</a:t>
            </a:r>
            <a:endParaRPr lang="en-US" sz="870" dirty="0"/>
          </a:p>
        </p:txBody>
      </p:sp>
      <p:sp>
        <p:nvSpPr>
          <p:cNvPr id="32" name="Shape 29"/>
          <p:cNvSpPr/>
          <p:nvPr/>
        </p:nvSpPr>
        <p:spPr>
          <a:xfrm>
            <a:off x="8586216" y="1719072"/>
            <a:ext cx="2962656" cy="795528"/>
          </a:xfrm>
          <a:prstGeom prst="roundRect">
            <a:avLst>
              <a:gd name="adj" fmla="val 6897"/>
            </a:avLst>
          </a:prstGeom>
          <a:solidFill>
            <a:srgbClr val="EEF7F3"/>
          </a:solidFill>
          <a:ln w="12700">
            <a:solidFill>
              <a:srgbClr val="EEF7F3">
                <a:alpha val="0"/>
              </a:srgbClr>
            </a:solidFill>
            <a:prstDash val="solid"/>
          </a:ln>
        </p:spPr>
        <p:txBody>
          <a:bodyPr/>
          <a:lstStyle/>
          <a:p>
            <a:endParaRPr lang="it-IT"/>
          </a:p>
        </p:txBody>
      </p:sp>
      <p:sp>
        <p:nvSpPr>
          <p:cNvPr id="33" name="Text 30"/>
          <p:cNvSpPr/>
          <p:nvPr/>
        </p:nvSpPr>
        <p:spPr>
          <a:xfrm>
            <a:off x="8677656" y="1810512"/>
            <a:ext cx="256032" cy="256032"/>
          </a:xfrm>
          <a:prstGeom prst="rect">
            <a:avLst/>
          </a:prstGeom>
          <a:noFill/>
          <a:ln/>
        </p:spPr>
        <p:txBody>
          <a:bodyPr wrap="square" lIns="0" tIns="0" rIns="0" bIns="0" rtlCol="0" anchor="ctr">
            <a:normAutofit/>
          </a:bodyPr>
          <a:lstStyle/>
          <a:p>
            <a:pPr marL="0" indent="0" algn="ctr">
              <a:buNone/>
            </a:pPr>
            <a:r>
              <a:rPr lang="en-US" sz="1600" b="1" dirty="0">
                <a:solidFill>
                  <a:srgbClr val="00A66B"/>
                </a:solidFill>
                <a:latin typeface="Calibri" pitchFamily="34" charset="0"/>
                <a:ea typeface="Calibri" pitchFamily="34" charset="-122"/>
                <a:cs typeface="Calibri" pitchFamily="34" charset="-120"/>
              </a:rPr>
              <a:t>✓</a:t>
            </a:r>
            <a:endParaRPr lang="en-US" sz="1600" dirty="0"/>
          </a:p>
        </p:txBody>
      </p:sp>
      <p:sp>
        <p:nvSpPr>
          <p:cNvPr id="34" name="Text 31"/>
          <p:cNvSpPr/>
          <p:nvPr/>
        </p:nvSpPr>
        <p:spPr>
          <a:xfrm>
            <a:off x="8988552" y="1783080"/>
            <a:ext cx="2414016" cy="201168"/>
          </a:xfrm>
          <a:prstGeom prst="rect">
            <a:avLst/>
          </a:prstGeom>
          <a:noFill/>
          <a:ln/>
        </p:spPr>
        <p:txBody>
          <a:bodyPr wrap="square" lIns="0" tIns="0" rIns="0" bIns="0" rtlCol="0" anchor="ctr">
            <a:normAutofit/>
          </a:bodyPr>
          <a:lstStyle/>
          <a:p>
            <a:pPr marL="0" indent="0" algn="l">
              <a:buNone/>
            </a:pPr>
            <a:r>
              <a:rPr lang="en-US" sz="980" b="1" dirty="0">
                <a:solidFill>
                  <a:srgbClr val="07172A"/>
                </a:solidFill>
                <a:latin typeface="Calibri" pitchFamily="34" charset="0"/>
                <a:ea typeface="Calibri" pitchFamily="34" charset="-122"/>
                <a:cs typeface="Calibri" pitchFamily="34" charset="-120"/>
              </a:rPr>
              <a:t>CASCO E SCARPE</a:t>
            </a:r>
            <a:endParaRPr lang="en-US" sz="980" dirty="0"/>
          </a:p>
        </p:txBody>
      </p:sp>
      <p:sp>
        <p:nvSpPr>
          <p:cNvPr id="35" name="Text 32"/>
          <p:cNvSpPr/>
          <p:nvPr/>
        </p:nvSpPr>
        <p:spPr>
          <a:xfrm>
            <a:off x="8988552" y="2002536"/>
            <a:ext cx="2414016" cy="393192"/>
          </a:xfrm>
          <a:prstGeom prst="rect">
            <a:avLst/>
          </a:prstGeom>
          <a:noFill/>
          <a:ln/>
        </p:spPr>
        <p:txBody>
          <a:bodyPr wrap="square" lIns="0" tIns="0" rIns="0" bIns="0" rtlCol="0" anchor="t">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Casco regolato · scarpe e tacchetti provati</a:t>
            </a:r>
            <a:endParaRPr lang="en-US" sz="870" dirty="0"/>
          </a:p>
        </p:txBody>
      </p:sp>
      <p:sp>
        <p:nvSpPr>
          <p:cNvPr id="36" name="Shape 33"/>
          <p:cNvSpPr/>
          <p:nvPr/>
        </p:nvSpPr>
        <p:spPr>
          <a:xfrm>
            <a:off x="5413248" y="2724912"/>
            <a:ext cx="2962656" cy="795528"/>
          </a:xfrm>
          <a:prstGeom prst="roundRect">
            <a:avLst>
              <a:gd name="adj" fmla="val 6897"/>
            </a:avLst>
          </a:prstGeom>
          <a:solidFill>
            <a:srgbClr val="EEF7F3"/>
          </a:solidFill>
          <a:ln w="12700">
            <a:solidFill>
              <a:srgbClr val="EEF7F3">
                <a:alpha val="0"/>
              </a:srgbClr>
            </a:solidFill>
            <a:prstDash val="solid"/>
          </a:ln>
        </p:spPr>
        <p:txBody>
          <a:bodyPr/>
          <a:lstStyle/>
          <a:p>
            <a:endParaRPr lang="it-IT"/>
          </a:p>
        </p:txBody>
      </p:sp>
      <p:sp>
        <p:nvSpPr>
          <p:cNvPr id="37" name="Text 34"/>
          <p:cNvSpPr/>
          <p:nvPr/>
        </p:nvSpPr>
        <p:spPr>
          <a:xfrm>
            <a:off x="5504688" y="2816352"/>
            <a:ext cx="256032" cy="256032"/>
          </a:xfrm>
          <a:prstGeom prst="rect">
            <a:avLst/>
          </a:prstGeom>
          <a:noFill/>
          <a:ln/>
        </p:spPr>
        <p:txBody>
          <a:bodyPr wrap="square" lIns="0" tIns="0" rIns="0" bIns="0" rtlCol="0" anchor="ctr">
            <a:normAutofit/>
          </a:bodyPr>
          <a:lstStyle/>
          <a:p>
            <a:pPr marL="0" indent="0" algn="ctr">
              <a:buNone/>
            </a:pPr>
            <a:r>
              <a:rPr lang="en-US" sz="1600" b="1" dirty="0">
                <a:solidFill>
                  <a:srgbClr val="00A66B"/>
                </a:solidFill>
                <a:latin typeface="Calibri" pitchFamily="34" charset="0"/>
                <a:ea typeface="Calibri" pitchFamily="34" charset="-122"/>
                <a:cs typeface="Calibri" pitchFamily="34" charset="-120"/>
              </a:rPr>
              <a:t>✓</a:t>
            </a:r>
            <a:endParaRPr lang="en-US" sz="1600" dirty="0"/>
          </a:p>
        </p:txBody>
      </p:sp>
      <p:sp>
        <p:nvSpPr>
          <p:cNvPr id="38" name="Text 35"/>
          <p:cNvSpPr/>
          <p:nvPr/>
        </p:nvSpPr>
        <p:spPr>
          <a:xfrm>
            <a:off x="5815584" y="2788920"/>
            <a:ext cx="2414016" cy="201168"/>
          </a:xfrm>
          <a:prstGeom prst="rect">
            <a:avLst/>
          </a:prstGeom>
          <a:noFill/>
          <a:ln/>
        </p:spPr>
        <p:txBody>
          <a:bodyPr wrap="square" lIns="0" tIns="0" rIns="0" bIns="0" rtlCol="0" anchor="ctr">
            <a:normAutofit/>
          </a:bodyPr>
          <a:lstStyle/>
          <a:p>
            <a:pPr marL="0" indent="0" algn="l">
              <a:buNone/>
            </a:pPr>
            <a:r>
              <a:rPr lang="en-US" sz="980" b="1" dirty="0">
                <a:solidFill>
                  <a:srgbClr val="07172A"/>
                </a:solidFill>
                <a:latin typeface="Calibri" pitchFamily="34" charset="0"/>
                <a:ea typeface="Calibri" pitchFamily="34" charset="-122"/>
                <a:cs typeface="Calibri" pitchFamily="34" charset="-120"/>
              </a:rPr>
              <a:t>RICAMBI E ATTREZZI</a:t>
            </a:r>
            <a:endParaRPr lang="en-US" sz="980" dirty="0"/>
          </a:p>
        </p:txBody>
      </p:sp>
      <p:sp>
        <p:nvSpPr>
          <p:cNvPr id="39" name="Text 36"/>
          <p:cNvSpPr/>
          <p:nvPr/>
        </p:nvSpPr>
        <p:spPr>
          <a:xfrm>
            <a:off x="5815584" y="3008376"/>
            <a:ext cx="2414016" cy="393192"/>
          </a:xfrm>
          <a:prstGeom prst="rect">
            <a:avLst/>
          </a:prstGeom>
          <a:noFill/>
          <a:ln/>
        </p:spPr>
        <p:txBody>
          <a:bodyPr wrap="square" lIns="0" tIns="0" rIns="0" bIns="0" rtlCol="0" anchor="t">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Puntali/tacchetti di ricambio · chiave adatta</a:t>
            </a:r>
            <a:endParaRPr lang="en-US" sz="870" dirty="0"/>
          </a:p>
        </p:txBody>
      </p:sp>
      <p:sp>
        <p:nvSpPr>
          <p:cNvPr id="40" name="Shape 37"/>
          <p:cNvSpPr/>
          <p:nvPr/>
        </p:nvSpPr>
        <p:spPr>
          <a:xfrm>
            <a:off x="8586216" y="2724912"/>
            <a:ext cx="2962656" cy="795528"/>
          </a:xfrm>
          <a:prstGeom prst="roundRect">
            <a:avLst>
              <a:gd name="adj" fmla="val 6897"/>
            </a:avLst>
          </a:prstGeom>
          <a:solidFill>
            <a:srgbClr val="EEF7F3"/>
          </a:solidFill>
          <a:ln w="12700">
            <a:solidFill>
              <a:srgbClr val="EEF7F3">
                <a:alpha val="0"/>
              </a:srgbClr>
            </a:solidFill>
            <a:prstDash val="solid"/>
          </a:ln>
        </p:spPr>
        <p:txBody>
          <a:bodyPr/>
          <a:lstStyle/>
          <a:p>
            <a:endParaRPr lang="it-IT"/>
          </a:p>
        </p:txBody>
      </p:sp>
      <p:sp>
        <p:nvSpPr>
          <p:cNvPr id="41" name="Text 38"/>
          <p:cNvSpPr/>
          <p:nvPr/>
        </p:nvSpPr>
        <p:spPr>
          <a:xfrm>
            <a:off x="8677656" y="2816352"/>
            <a:ext cx="256032" cy="256032"/>
          </a:xfrm>
          <a:prstGeom prst="rect">
            <a:avLst/>
          </a:prstGeom>
          <a:noFill/>
          <a:ln/>
        </p:spPr>
        <p:txBody>
          <a:bodyPr wrap="square" lIns="0" tIns="0" rIns="0" bIns="0" rtlCol="0" anchor="ctr">
            <a:normAutofit/>
          </a:bodyPr>
          <a:lstStyle/>
          <a:p>
            <a:pPr marL="0" indent="0" algn="ctr">
              <a:buNone/>
            </a:pPr>
            <a:r>
              <a:rPr lang="en-US" sz="1600" b="1" dirty="0">
                <a:solidFill>
                  <a:srgbClr val="00A66B"/>
                </a:solidFill>
                <a:latin typeface="Calibri" pitchFamily="34" charset="0"/>
                <a:ea typeface="Calibri" pitchFamily="34" charset="-122"/>
                <a:cs typeface="Calibri" pitchFamily="34" charset="-120"/>
              </a:rPr>
              <a:t>✓</a:t>
            </a:r>
            <a:endParaRPr lang="en-US" sz="1600" dirty="0"/>
          </a:p>
        </p:txBody>
      </p:sp>
      <p:sp>
        <p:nvSpPr>
          <p:cNvPr id="42" name="Text 39"/>
          <p:cNvSpPr/>
          <p:nvPr/>
        </p:nvSpPr>
        <p:spPr>
          <a:xfrm>
            <a:off x="8988552" y="2788920"/>
            <a:ext cx="2414016" cy="201168"/>
          </a:xfrm>
          <a:prstGeom prst="rect">
            <a:avLst/>
          </a:prstGeom>
          <a:noFill/>
          <a:ln/>
        </p:spPr>
        <p:txBody>
          <a:bodyPr wrap="square" lIns="0" tIns="0" rIns="0" bIns="0" rtlCol="0" anchor="ctr">
            <a:normAutofit/>
          </a:bodyPr>
          <a:lstStyle/>
          <a:p>
            <a:pPr marL="0" indent="0" algn="l">
              <a:buNone/>
            </a:pPr>
            <a:r>
              <a:rPr lang="en-US" sz="980" b="1" dirty="0">
                <a:solidFill>
                  <a:srgbClr val="07172A"/>
                </a:solidFill>
                <a:latin typeface="Calibri" pitchFamily="34" charset="0"/>
                <a:ea typeface="Calibri" pitchFamily="34" charset="-122"/>
                <a:cs typeface="Calibri" pitchFamily="34" charset="-120"/>
              </a:rPr>
              <a:t>INDUMENTI E SCHEDA</a:t>
            </a:r>
            <a:endParaRPr lang="en-US" sz="980" dirty="0"/>
          </a:p>
        </p:txBody>
      </p:sp>
      <p:sp>
        <p:nvSpPr>
          <p:cNvPr id="43" name="Text 40"/>
          <p:cNvSpPr/>
          <p:nvPr/>
        </p:nvSpPr>
        <p:spPr>
          <a:xfrm>
            <a:off x="8988552" y="3008376"/>
            <a:ext cx="2414016" cy="393192"/>
          </a:xfrm>
          <a:prstGeom prst="rect">
            <a:avLst/>
          </a:prstGeom>
          <a:noFill/>
          <a:ln/>
        </p:spPr>
        <p:txBody>
          <a:bodyPr wrap="square" lIns="0" tIns="0" rIns="0" bIns="0" rtlCol="0" anchor="t">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Cambio asciutto · scheda personale compilata</a:t>
            </a:r>
            <a:endParaRPr lang="en-US" sz="870" dirty="0"/>
          </a:p>
        </p:txBody>
      </p:sp>
      <p:sp>
        <p:nvSpPr>
          <p:cNvPr id="44" name="Shape 41"/>
          <p:cNvSpPr/>
          <p:nvPr/>
        </p:nvSpPr>
        <p:spPr>
          <a:xfrm>
            <a:off x="228600" y="4187952"/>
            <a:ext cx="2514600" cy="1261872"/>
          </a:xfrm>
          <a:prstGeom prst="rect">
            <a:avLst/>
          </a:prstGeom>
          <a:solidFill>
            <a:srgbClr val="FFFFFF"/>
          </a:solidFill>
          <a:ln w="8890">
            <a:solidFill>
              <a:srgbClr val="C8D6DF"/>
            </a:solidFill>
            <a:prstDash val="solid"/>
          </a:ln>
        </p:spPr>
        <p:txBody>
          <a:bodyPr/>
          <a:lstStyle/>
          <a:p>
            <a:endParaRPr lang="it-IT"/>
          </a:p>
        </p:txBody>
      </p:sp>
      <p:sp>
        <p:nvSpPr>
          <p:cNvPr id="45" name="Shape 42"/>
          <p:cNvSpPr/>
          <p:nvPr/>
        </p:nvSpPr>
        <p:spPr>
          <a:xfrm>
            <a:off x="228600" y="4187952"/>
            <a:ext cx="2514600" cy="237744"/>
          </a:xfrm>
          <a:prstGeom prst="rect">
            <a:avLst/>
          </a:prstGeom>
          <a:solidFill>
            <a:srgbClr val="00A66B"/>
          </a:solidFill>
          <a:ln w="12700">
            <a:solidFill>
              <a:srgbClr val="00A66B">
                <a:alpha val="0"/>
              </a:srgbClr>
            </a:solidFill>
            <a:prstDash val="solid"/>
          </a:ln>
        </p:spPr>
        <p:txBody>
          <a:bodyPr/>
          <a:lstStyle/>
          <a:p>
            <a:endParaRPr lang="it-IT"/>
          </a:p>
        </p:txBody>
      </p:sp>
      <p:sp>
        <p:nvSpPr>
          <p:cNvPr id="46" name="Text 43"/>
          <p:cNvSpPr/>
          <p:nvPr/>
        </p:nvSpPr>
        <p:spPr>
          <a:xfrm>
            <a:off x="301752" y="4206240"/>
            <a:ext cx="2368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PUNTI CHIAVE</a:t>
            </a:r>
            <a:endParaRPr lang="en-US" sz="1050" dirty="0"/>
          </a:p>
        </p:txBody>
      </p:sp>
      <p:sp>
        <p:nvSpPr>
          <p:cNvPr id="47" name="Shape 44"/>
          <p:cNvSpPr/>
          <p:nvPr/>
        </p:nvSpPr>
        <p:spPr>
          <a:xfrm>
            <a:off x="365760" y="4517136"/>
            <a:ext cx="164592" cy="164592"/>
          </a:xfrm>
          <a:prstGeom prst="ellipse">
            <a:avLst/>
          </a:prstGeom>
          <a:solidFill>
            <a:srgbClr val="FFFFFF"/>
          </a:solidFill>
          <a:ln w="15240">
            <a:solidFill>
              <a:srgbClr val="4E6F24"/>
            </a:solidFill>
            <a:prstDash val="solid"/>
          </a:ln>
        </p:spPr>
        <p:txBody>
          <a:bodyPr/>
          <a:lstStyle/>
          <a:p>
            <a:endParaRPr lang="it-IT"/>
          </a:p>
        </p:txBody>
      </p:sp>
      <p:sp>
        <p:nvSpPr>
          <p:cNvPr id="48" name="Text 45"/>
          <p:cNvSpPr/>
          <p:nvPr/>
        </p:nvSpPr>
        <p:spPr>
          <a:xfrm>
            <a:off x="365760" y="45079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1</a:t>
            </a:r>
            <a:endParaRPr lang="en-US" sz="800" dirty="0"/>
          </a:p>
        </p:txBody>
      </p:sp>
      <p:sp>
        <p:nvSpPr>
          <p:cNvPr id="49" name="Text 46"/>
          <p:cNvSpPr/>
          <p:nvPr/>
        </p:nvSpPr>
        <p:spPr>
          <a:xfrm>
            <a:off x="603504" y="44897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Controllo la bici</a:t>
            </a:r>
            <a:endParaRPr lang="en-US" sz="880" dirty="0"/>
          </a:p>
        </p:txBody>
      </p:sp>
      <p:sp>
        <p:nvSpPr>
          <p:cNvPr id="50" name="Shape 47"/>
          <p:cNvSpPr/>
          <p:nvPr/>
        </p:nvSpPr>
        <p:spPr>
          <a:xfrm>
            <a:off x="365760" y="47457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1" name="Text 48"/>
          <p:cNvSpPr/>
          <p:nvPr/>
        </p:nvSpPr>
        <p:spPr>
          <a:xfrm>
            <a:off x="365760" y="47365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2</a:t>
            </a:r>
            <a:endParaRPr lang="en-US" sz="800" dirty="0"/>
          </a:p>
        </p:txBody>
      </p:sp>
      <p:sp>
        <p:nvSpPr>
          <p:cNvPr id="52" name="Text 49"/>
          <p:cNvSpPr/>
          <p:nvPr/>
        </p:nvSpPr>
        <p:spPr>
          <a:xfrm>
            <a:off x="603504" y="47183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Decido la pressione</a:t>
            </a:r>
            <a:endParaRPr lang="en-US" sz="880" dirty="0"/>
          </a:p>
        </p:txBody>
      </p:sp>
      <p:sp>
        <p:nvSpPr>
          <p:cNvPr id="53" name="Shape 50"/>
          <p:cNvSpPr/>
          <p:nvPr/>
        </p:nvSpPr>
        <p:spPr>
          <a:xfrm>
            <a:off x="365760" y="49743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4" name="Text 51"/>
          <p:cNvSpPr/>
          <p:nvPr/>
        </p:nvSpPr>
        <p:spPr>
          <a:xfrm>
            <a:off x="365760" y="49651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3</a:t>
            </a:r>
            <a:endParaRPr lang="en-US" sz="800" dirty="0"/>
          </a:p>
        </p:txBody>
      </p:sp>
      <p:sp>
        <p:nvSpPr>
          <p:cNvPr id="55" name="Text 52"/>
          <p:cNvSpPr/>
          <p:nvPr/>
        </p:nvSpPr>
        <p:spPr>
          <a:xfrm>
            <a:off x="603504" y="49469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Preparo ricambi</a:t>
            </a:r>
            <a:endParaRPr lang="en-US" sz="880" dirty="0"/>
          </a:p>
        </p:txBody>
      </p:sp>
      <p:sp>
        <p:nvSpPr>
          <p:cNvPr id="56" name="Shape 53"/>
          <p:cNvSpPr/>
          <p:nvPr/>
        </p:nvSpPr>
        <p:spPr>
          <a:xfrm>
            <a:off x="365760" y="52029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7" name="Text 54"/>
          <p:cNvSpPr/>
          <p:nvPr/>
        </p:nvSpPr>
        <p:spPr>
          <a:xfrm>
            <a:off x="365760" y="51937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4</a:t>
            </a:r>
            <a:endParaRPr lang="en-US" sz="800" dirty="0"/>
          </a:p>
        </p:txBody>
      </p:sp>
      <p:sp>
        <p:nvSpPr>
          <p:cNvPr id="58" name="Text 55"/>
          <p:cNvSpPr/>
          <p:nvPr/>
        </p:nvSpPr>
        <p:spPr>
          <a:xfrm>
            <a:off x="603504" y="51755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Porto cambio e scheda</a:t>
            </a:r>
            <a:endParaRPr lang="en-US" sz="880" dirty="0"/>
          </a:p>
        </p:txBody>
      </p:sp>
      <p:sp>
        <p:nvSpPr>
          <p:cNvPr id="59" name="Shape 56"/>
          <p:cNvSpPr/>
          <p:nvPr/>
        </p:nvSpPr>
        <p:spPr>
          <a:xfrm>
            <a:off x="2852928" y="4187952"/>
            <a:ext cx="3657600" cy="1261872"/>
          </a:xfrm>
          <a:prstGeom prst="rect">
            <a:avLst/>
          </a:prstGeom>
          <a:solidFill>
            <a:srgbClr val="FFFFFF"/>
          </a:solidFill>
          <a:ln w="8890">
            <a:solidFill>
              <a:srgbClr val="C8D6DF"/>
            </a:solidFill>
            <a:prstDash val="solid"/>
          </a:ln>
        </p:spPr>
        <p:txBody>
          <a:bodyPr/>
          <a:lstStyle/>
          <a:p>
            <a:endParaRPr lang="it-IT"/>
          </a:p>
        </p:txBody>
      </p:sp>
      <p:sp>
        <p:nvSpPr>
          <p:cNvPr id="60" name="Shape 57"/>
          <p:cNvSpPr/>
          <p:nvPr/>
        </p:nvSpPr>
        <p:spPr>
          <a:xfrm>
            <a:off x="2852928" y="4187952"/>
            <a:ext cx="365760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61" name="Text 58"/>
          <p:cNvSpPr/>
          <p:nvPr/>
        </p:nvSpPr>
        <p:spPr>
          <a:xfrm>
            <a:off x="2926080" y="4206240"/>
            <a:ext cx="3511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ERRORI COMUNI E CORREZIONE</a:t>
            </a:r>
            <a:endParaRPr lang="en-US" sz="1050" dirty="0"/>
          </a:p>
        </p:txBody>
      </p:sp>
      <p:sp>
        <p:nvSpPr>
          <p:cNvPr id="62" name="Shape 59"/>
          <p:cNvSpPr/>
          <p:nvPr/>
        </p:nvSpPr>
        <p:spPr>
          <a:xfrm>
            <a:off x="2953512" y="4498848"/>
            <a:ext cx="3456432" cy="420624"/>
          </a:xfrm>
          <a:prstGeom prst="rect">
            <a:avLst/>
          </a:prstGeom>
          <a:solidFill>
            <a:srgbClr val="FFF2F1"/>
          </a:solidFill>
          <a:ln w="8890">
            <a:solidFill>
              <a:srgbClr val="C94B45"/>
            </a:solidFill>
            <a:prstDash val="solid"/>
          </a:ln>
        </p:spPr>
        <p:txBody>
          <a:bodyPr/>
          <a:lstStyle/>
          <a:p>
            <a:endParaRPr lang="it-IT"/>
          </a:p>
        </p:txBody>
      </p:sp>
      <p:sp>
        <p:nvSpPr>
          <p:cNvPr id="63" name="Shape 60"/>
          <p:cNvSpPr/>
          <p:nvPr/>
        </p:nvSpPr>
        <p:spPr>
          <a:xfrm>
            <a:off x="3026664" y="4572000"/>
            <a:ext cx="182880" cy="182880"/>
          </a:xfrm>
          <a:prstGeom prst="ellipse">
            <a:avLst/>
          </a:prstGeom>
          <a:solidFill>
            <a:srgbClr val="E21B23"/>
          </a:solidFill>
          <a:ln w="12700">
            <a:solidFill>
              <a:srgbClr val="E21B23"/>
            </a:solidFill>
            <a:prstDash val="solid"/>
          </a:ln>
        </p:spPr>
        <p:txBody>
          <a:bodyPr/>
          <a:lstStyle/>
          <a:p>
            <a:endParaRPr lang="it-IT"/>
          </a:p>
        </p:txBody>
      </p:sp>
      <p:sp>
        <p:nvSpPr>
          <p:cNvPr id="64" name="Text 61"/>
          <p:cNvSpPr/>
          <p:nvPr/>
        </p:nvSpPr>
        <p:spPr>
          <a:xfrm>
            <a:off x="3026664" y="45582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65" name="Text 62"/>
          <p:cNvSpPr/>
          <p:nvPr/>
        </p:nvSpPr>
        <p:spPr>
          <a:xfrm>
            <a:off x="3300984" y="45445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DECIDE NEL PARCHEGGIO</a:t>
            </a:r>
            <a:endParaRPr lang="en-US" sz="920" dirty="0"/>
          </a:p>
        </p:txBody>
      </p:sp>
      <p:sp>
        <p:nvSpPr>
          <p:cNvPr id="66" name="Text 63"/>
          <p:cNvSpPr/>
          <p:nvPr/>
        </p:nvSpPr>
        <p:spPr>
          <a:xfrm>
            <a:off x="3300984" y="47183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arriva con materiale e pressione già preparati.</a:t>
            </a:r>
            <a:endParaRPr lang="en-US" sz="850" dirty="0"/>
          </a:p>
        </p:txBody>
      </p:sp>
      <p:sp>
        <p:nvSpPr>
          <p:cNvPr id="67" name="Shape 64"/>
          <p:cNvSpPr/>
          <p:nvPr/>
        </p:nvSpPr>
        <p:spPr>
          <a:xfrm>
            <a:off x="2953512" y="4956048"/>
            <a:ext cx="3456432" cy="420624"/>
          </a:xfrm>
          <a:prstGeom prst="rect">
            <a:avLst/>
          </a:prstGeom>
          <a:solidFill>
            <a:srgbClr val="FFF2F1"/>
          </a:solidFill>
          <a:ln w="8890">
            <a:solidFill>
              <a:srgbClr val="C94B45"/>
            </a:solidFill>
            <a:prstDash val="solid"/>
          </a:ln>
        </p:spPr>
        <p:txBody>
          <a:bodyPr/>
          <a:lstStyle/>
          <a:p>
            <a:endParaRPr lang="it-IT"/>
          </a:p>
        </p:txBody>
      </p:sp>
      <p:sp>
        <p:nvSpPr>
          <p:cNvPr id="68" name="Shape 65"/>
          <p:cNvSpPr/>
          <p:nvPr/>
        </p:nvSpPr>
        <p:spPr>
          <a:xfrm>
            <a:off x="3026664" y="5029200"/>
            <a:ext cx="182880" cy="182880"/>
          </a:xfrm>
          <a:prstGeom prst="ellipse">
            <a:avLst/>
          </a:prstGeom>
          <a:solidFill>
            <a:srgbClr val="E21B23"/>
          </a:solidFill>
          <a:ln w="12700">
            <a:solidFill>
              <a:srgbClr val="E21B23"/>
            </a:solidFill>
            <a:prstDash val="solid"/>
          </a:ln>
        </p:spPr>
        <p:txBody>
          <a:bodyPr/>
          <a:lstStyle/>
          <a:p>
            <a:endParaRPr lang="it-IT"/>
          </a:p>
        </p:txBody>
      </p:sp>
      <p:sp>
        <p:nvSpPr>
          <p:cNvPr id="69" name="Text 66"/>
          <p:cNvSpPr/>
          <p:nvPr/>
        </p:nvSpPr>
        <p:spPr>
          <a:xfrm>
            <a:off x="3026664" y="50154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70" name="Text 67"/>
          <p:cNvSpPr/>
          <p:nvPr/>
        </p:nvSpPr>
        <p:spPr>
          <a:xfrm>
            <a:off x="3300984" y="50017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PARTE SENZA RICAMBI</a:t>
            </a:r>
            <a:endParaRPr lang="en-US" sz="920" dirty="0"/>
          </a:p>
        </p:txBody>
      </p:sp>
      <p:sp>
        <p:nvSpPr>
          <p:cNvPr id="71" name="Text 68"/>
          <p:cNvSpPr/>
          <p:nvPr/>
        </p:nvSpPr>
        <p:spPr>
          <a:xfrm>
            <a:off x="3300984" y="51755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prepara ciò che serve per la giornata.</a:t>
            </a:r>
            <a:endParaRPr lang="en-US" sz="850" dirty="0"/>
          </a:p>
        </p:txBody>
      </p:sp>
      <p:sp>
        <p:nvSpPr>
          <p:cNvPr id="72" name="Shape 69"/>
          <p:cNvSpPr/>
          <p:nvPr/>
        </p:nvSpPr>
        <p:spPr>
          <a:xfrm>
            <a:off x="6620256" y="4187952"/>
            <a:ext cx="1783080" cy="1261872"/>
          </a:xfrm>
          <a:prstGeom prst="rect">
            <a:avLst/>
          </a:prstGeom>
          <a:solidFill>
            <a:srgbClr val="FFFFFF"/>
          </a:solidFill>
          <a:ln w="8890">
            <a:solidFill>
              <a:srgbClr val="C8D6DF"/>
            </a:solidFill>
            <a:prstDash val="solid"/>
          </a:ln>
        </p:spPr>
        <p:txBody>
          <a:bodyPr/>
          <a:lstStyle/>
          <a:p>
            <a:endParaRPr lang="it-IT"/>
          </a:p>
        </p:txBody>
      </p:sp>
      <p:sp>
        <p:nvSpPr>
          <p:cNvPr id="73" name="Shape 70"/>
          <p:cNvSpPr/>
          <p:nvPr/>
        </p:nvSpPr>
        <p:spPr>
          <a:xfrm>
            <a:off x="6620256" y="4187952"/>
            <a:ext cx="1783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74" name="Text 71"/>
          <p:cNvSpPr/>
          <p:nvPr/>
        </p:nvSpPr>
        <p:spPr>
          <a:xfrm>
            <a:off x="6693408" y="4206240"/>
            <a:ext cx="1636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PAROLE CHIAVE</a:t>
            </a:r>
            <a:endParaRPr lang="en-US" sz="1050" dirty="0"/>
          </a:p>
        </p:txBody>
      </p:sp>
      <p:sp>
        <p:nvSpPr>
          <p:cNvPr id="75" name="Text 72"/>
          <p:cNvSpPr/>
          <p:nvPr/>
        </p:nvSpPr>
        <p:spPr>
          <a:xfrm>
            <a:off x="6739128" y="4498848"/>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6" name="Text 73"/>
          <p:cNvSpPr/>
          <p:nvPr/>
        </p:nvSpPr>
        <p:spPr>
          <a:xfrm>
            <a:off x="6940296" y="4498848"/>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Pronto.</a:t>
            </a:r>
            <a:endParaRPr lang="en-US" sz="880" dirty="0"/>
          </a:p>
        </p:txBody>
      </p:sp>
      <p:sp>
        <p:nvSpPr>
          <p:cNvPr id="77" name="Text 74"/>
          <p:cNvSpPr/>
          <p:nvPr/>
        </p:nvSpPr>
        <p:spPr>
          <a:xfrm>
            <a:off x="6739128" y="4797552"/>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8" name="Text 75"/>
          <p:cNvSpPr/>
          <p:nvPr/>
        </p:nvSpPr>
        <p:spPr>
          <a:xfrm>
            <a:off x="6940296" y="4797552"/>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Verificato.</a:t>
            </a:r>
            <a:endParaRPr lang="en-US" sz="880" dirty="0"/>
          </a:p>
        </p:txBody>
      </p:sp>
      <p:sp>
        <p:nvSpPr>
          <p:cNvPr id="79" name="Text 76"/>
          <p:cNvSpPr/>
          <p:nvPr/>
        </p:nvSpPr>
        <p:spPr>
          <a:xfrm>
            <a:off x="6739128" y="5096256"/>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80" name="Text 77"/>
          <p:cNvSpPr/>
          <p:nvPr/>
        </p:nvSpPr>
        <p:spPr>
          <a:xfrm>
            <a:off x="6940296" y="5096256"/>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Niente sorprese.</a:t>
            </a:r>
            <a:endParaRPr lang="en-US" sz="880" dirty="0"/>
          </a:p>
        </p:txBody>
      </p:sp>
      <p:sp>
        <p:nvSpPr>
          <p:cNvPr id="81" name="Shape 78"/>
          <p:cNvSpPr/>
          <p:nvPr/>
        </p:nvSpPr>
        <p:spPr>
          <a:xfrm>
            <a:off x="8513064" y="4187952"/>
            <a:ext cx="3447288" cy="1261872"/>
          </a:xfrm>
          <a:prstGeom prst="rect">
            <a:avLst/>
          </a:prstGeom>
          <a:solidFill>
            <a:srgbClr val="FFFFFF"/>
          </a:solidFill>
          <a:ln w="8890">
            <a:solidFill>
              <a:srgbClr val="C8D6DF"/>
            </a:solidFill>
            <a:prstDash val="solid"/>
          </a:ln>
        </p:spPr>
        <p:txBody>
          <a:bodyPr/>
          <a:lstStyle/>
          <a:p>
            <a:endParaRPr lang="it-IT"/>
          </a:p>
        </p:txBody>
      </p:sp>
      <p:sp>
        <p:nvSpPr>
          <p:cNvPr id="82" name="Shape 79"/>
          <p:cNvSpPr/>
          <p:nvPr/>
        </p:nvSpPr>
        <p:spPr>
          <a:xfrm>
            <a:off x="8513064" y="4187952"/>
            <a:ext cx="3447288"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83" name="Text 80"/>
          <p:cNvSpPr/>
          <p:nvPr/>
        </p:nvSpPr>
        <p:spPr>
          <a:xfrm>
            <a:off x="8586216" y="4206240"/>
            <a:ext cx="3300984"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PROGRESSIONE</a:t>
            </a:r>
            <a:endParaRPr lang="en-US" sz="1050" dirty="0"/>
          </a:p>
        </p:txBody>
      </p:sp>
      <p:sp>
        <p:nvSpPr>
          <p:cNvPr id="84" name="Shape 81"/>
          <p:cNvSpPr/>
          <p:nvPr/>
        </p:nvSpPr>
        <p:spPr>
          <a:xfrm>
            <a:off x="8631936" y="4498848"/>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5" name="Text 82"/>
          <p:cNvSpPr/>
          <p:nvPr/>
        </p:nvSpPr>
        <p:spPr>
          <a:xfrm>
            <a:off x="8631936" y="4498848"/>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L1</a:t>
            </a:r>
            <a:endParaRPr lang="en-US" sz="820" dirty="0"/>
          </a:p>
        </p:txBody>
      </p:sp>
      <p:sp>
        <p:nvSpPr>
          <p:cNvPr id="86" name="Text 83"/>
          <p:cNvSpPr/>
          <p:nvPr/>
        </p:nvSpPr>
        <p:spPr>
          <a:xfrm>
            <a:off x="9089136" y="4498848"/>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Sera prima</a:t>
            </a:r>
            <a:endParaRPr lang="en-US" sz="870" dirty="0"/>
          </a:p>
        </p:txBody>
      </p:sp>
      <p:sp>
        <p:nvSpPr>
          <p:cNvPr id="87" name="Shape 84"/>
          <p:cNvSpPr/>
          <p:nvPr/>
        </p:nvSpPr>
        <p:spPr>
          <a:xfrm>
            <a:off x="8631936" y="4722876"/>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8" name="Text 85"/>
          <p:cNvSpPr/>
          <p:nvPr/>
        </p:nvSpPr>
        <p:spPr>
          <a:xfrm>
            <a:off x="8631936" y="4722876"/>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L2</a:t>
            </a:r>
            <a:endParaRPr lang="en-US" sz="820" dirty="0"/>
          </a:p>
        </p:txBody>
      </p:sp>
      <p:sp>
        <p:nvSpPr>
          <p:cNvPr id="89" name="Text 86"/>
          <p:cNvSpPr/>
          <p:nvPr/>
        </p:nvSpPr>
        <p:spPr>
          <a:xfrm>
            <a:off x="9089136" y="4722876"/>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Controllo incrociato</a:t>
            </a:r>
            <a:endParaRPr lang="en-US" sz="870" dirty="0"/>
          </a:p>
        </p:txBody>
      </p:sp>
      <p:sp>
        <p:nvSpPr>
          <p:cNvPr id="90" name="Shape 87"/>
          <p:cNvSpPr/>
          <p:nvPr/>
        </p:nvSpPr>
        <p:spPr>
          <a:xfrm>
            <a:off x="8631936" y="4946904"/>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91" name="Text 88"/>
          <p:cNvSpPr/>
          <p:nvPr/>
        </p:nvSpPr>
        <p:spPr>
          <a:xfrm>
            <a:off x="8631936" y="4946904"/>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L3</a:t>
            </a:r>
            <a:endParaRPr lang="en-US" sz="820" dirty="0"/>
          </a:p>
        </p:txBody>
      </p:sp>
      <p:sp>
        <p:nvSpPr>
          <p:cNvPr id="92" name="Text 89"/>
          <p:cNvSpPr/>
          <p:nvPr/>
        </p:nvSpPr>
        <p:spPr>
          <a:xfrm>
            <a:off x="9089136" y="4946904"/>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Verifica al campo</a:t>
            </a:r>
            <a:endParaRPr lang="en-US" sz="870" dirty="0"/>
          </a:p>
        </p:txBody>
      </p:sp>
      <p:sp>
        <p:nvSpPr>
          <p:cNvPr id="93" name="Shape 90"/>
          <p:cNvSpPr/>
          <p:nvPr/>
        </p:nvSpPr>
        <p:spPr>
          <a:xfrm>
            <a:off x="8631936" y="5170932"/>
            <a:ext cx="384048" cy="196596"/>
          </a:xfrm>
          <a:prstGeom prst="rect">
            <a:avLst/>
          </a:prstGeom>
          <a:solidFill>
            <a:srgbClr val="0A3952"/>
          </a:solidFill>
          <a:ln w="12700">
            <a:solidFill>
              <a:srgbClr val="0A3952">
                <a:alpha val="0"/>
              </a:srgbClr>
            </a:solidFill>
            <a:prstDash val="solid"/>
          </a:ln>
        </p:spPr>
        <p:txBody>
          <a:bodyPr/>
          <a:lstStyle/>
          <a:p>
            <a:endParaRPr lang="it-IT"/>
          </a:p>
        </p:txBody>
      </p:sp>
      <p:sp>
        <p:nvSpPr>
          <p:cNvPr id="94" name="Text 91"/>
          <p:cNvSpPr/>
          <p:nvPr/>
        </p:nvSpPr>
        <p:spPr>
          <a:xfrm>
            <a:off x="8631936" y="5170932"/>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L4</a:t>
            </a:r>
            <a:endParaRPr lang="en-US" sz="820" dirty="0"/>
          </a:p>
        </p:txBody>
      </p:sp>
      <p:sp>
        <p:nvSpPr>
          <p:cNvPr id="95" name="Text 92"/>
          <p:cNvSpPr/>
          <p:nvPr/>
        </p:nvSpPr>
        <p:spPr>
          <a:xfrm>
            <a:off x="9089136" y="5170932"/>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Pronto al via</a:t>
            </a:r>
            <a:endParaRPr lang="en-US" sz="870" dirty="0"/>
          </a:p>
        </p:txBody>
      </p:sp>
      <p:sp>
        <p:nvSpPr>
          <p:cNvPr id="96" name="Shape 93"/>
          <p:cNvSpPr/>
          <p:nvPr/>
        </p:nvSpPr>
        <p:spPr>
          <a:xfrm>
            <a:off x="228600"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97" name="Shape 94"/>
          <p:cNvSpPr/>
          <p:nvPr/>
        </p:nvSpPr>
        <p:spPr>
          <a:xfrm>
            <a:off x="228600" y="5513832"/>
            <a:ext cx="2926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98" name="Text 95"/>
          <p:cNvSpPr/>
          <p:nvPr/>
        </p:nvSpPr>
        <p:spPr>
          <a:xfrm>
            <a:off x="301752"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VERIFICA</a:t>
            </a:r>
            <a:endParaRPr lang="en-US" sz="1050" dirty="0"/>
          </a:p>
        </p:txBody>
      </p:sp>
      <p:sp>
        <p:nvSpPr>
          <p:cNvPr id="99" name="Text 96"/>
          <p:cNvSpPr/>
          <p:nvPr/>
        </p:nvSpPr>
        <p:spPr>
          <a:xfrm>
            <a:off x="365760" y="5815584"/>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0" name="Text 97"/>
          <p:cNvSpPr/>
          <p:nvPr/>
        </p:nvSpPr>
        <p:spPr>
          <a:xfrm>
            <a:off x="594360" y="5815584"/>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Bici controllata</a:t>
            </a:r>
            <a:endParaRPr lang="en-US" sz="850" dirty="0"/>
          </a:p>
        </p:txBody>
      </p:sp>
      <p:sp>
        <p:nvSpPr>
          <p:cNvPr id="101" name="Text 98"/>
          <p:cNvSpPr/>
          <p:nvPr/>
        </p:nvSpPr>
        <p:spPr>
          <a:xfrm>
            <a:off x="365760" y="5984748"/>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2" name="Text 99"/>
          <p:cNvSpPr/>
          <p:nvPr/>
        </p:nvSpPr>
        <p:spPr>
          <a:xfrm>
            <a:off x="594360" y="5984748"/>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Pressione decisa</a:t>
            </a:r>
            <a:endParaRPr lang="en-US" sz="850" dirty="0"/>
          </a:p>
        </p:txBody>
      </p:sp>
      <p:sp>
        <p:nvSpPr>
          <p:cNvPr id="103" name="Text 100"/>
          <p:cNvSpPr/>
          <p:nvPr/>
        </p:nvSpPr>
        <p:spPr>
          <a:xfrm>
            <a:off x="365760" y="6153912"/>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4" name="Text 101"/>
          <p:cNvSpPr/>
          <p:nvPr/>
        </p:nvSpPr>
        <p:spPr>
          <a:xfrm>
            <a:off x="594360" y="6153912"/>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Ricambi presenti</a:t>
            </a:r>
            <a:endParaRPr lang="en-US" sz="850" dirty="0"/>
          </a:p>
        </p:txBody>
      </p:sp>
      <p:sp>
        <p:nvSpPr>
          <p:cNvPr id="105" name="Text 102"/>
          <p:cNvSpPr/>
          <p:nvPr/>
        </p:nvSpPr>
        <p:spPr>
          <a:xfrm>
            <a:off x="365760" y="6323076"/>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6" name="Text 103"/>
          <p:cNvSpPr/>
          <p:nvPr/>
        </p:nvSpPr>
        <p:spPr>
          <a:xfrm>
            <a:off x="594360" y="6323076"/>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Scheda compilata</a:t>
            </a:r>
            <a:endParaRPr lang="en-US" sz="850" dirty="0"/>
          </a:p>
        </p:txBody>
      </p:sp>
      <p:sp>
        <p:nvSpPr>
          <p:cNvPr id="107" name="Shape 104"/>
          <p:cNvSpPr/>
          <p:nvPr/>
        </p:nvSpPr>
        <p:spPr>
          <a:xfrm>
            <a:off x="3273552"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108" name="Shape 105"/>
          <p:cNvSpPr/>
          <p:nvPr/>
        </p:nvSpPr>
        <p:spPr>
          <a:xfrm>
            <a:off x="3273552" y="5513832"/>
            <a:ext cx="292608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109" name="Text 106"/>
          <p:cNvSpPr/>
          <p:nvPr/>
        </p:nvSpPr>
        <p:spPr>
          <a:xfrm>
            <a:off x="3346704"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STOP DI SICUREZZA</a:t>
            </a:r>
            <a:endParaRPr lang="en-US" sz="1050" dirty="0"/>
          </a:p>
        </p:txBody>
      </p:sp>
      <p:sp>
        <p:nvSpPr>
          <p:cNvPr id="110" name="Text 107"/>
          <p:cNvSpPr/>
          <p:nvPr/>
        </p:nvSpPr>
        <p:spPr>
          <a:xfrm>
            <a:off x="3438144" y="5843016"/>
            <a:ext cx="2596896"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Stop se bici, casco, scarpe o tacchetti non sono affidabili.</a:t>
            </a:r>
            <a:endParaRPr lang="en-US" sz="860" dirty="0"/>
          </a:p>
        </p:txBody>
      </p:sp>
      <p:sp>
        <p:nvSpPr>
          <p:cNvPr id="111" name="Shape 108"/>
          <p:cNvSpPr/>
          <p:nvPr/>
        </p:nvSpPr>
        <p:spPr>
          <a:xfrm>
            <a:off x="6318504" y="5513832"/>
            <a:ext cx="2880360" cy="1024128"/>
          </a:xfrm>
          <a:prstGeom prst="rect">
            <a:avLst/>
          </a:prstGeom>
          <a:solidFill>
            <a:srgbClr val="FFFFFF"/>
          </a:solidFill>
          <a:ln w="8890">
            <a:solidFill>
              <a:srgbClr val="C8D6DF"/>
            </a:solidFill>
            <a:prstDash val="solid"/>
          </a:ln>
        </p:spPr>
        <p:txBody>
          <a:bodyPr/>
          <a:lstStyle/>
          <a:p>
            <a:endParaRPr lang="it-IT"/>
          </a:p>
        </p:txBody>
      </p:sp>
      <p:sp>
        <p:nvSpPr>
          <p:cNvPr id="112" name="Shape 109"/>
          <p:cNvSpPr/>
          <p:nvPr/>
        </p:nvSpPr>
        <p:spPr>
          <a:xfrm>
            <a:off x="6318504" y="5513832"/>
            <a:ext cx="288036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13" name="Text 110"/>
          <p:cNvSpPr/>
          <p:nvPr/>
        </p:nvSpPr>
        <p:spPr>
          <a:xfrm>
            <a:off x="6391656" y="5532120"/>
            <a:ext cx="273405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ESERCIZIO</a:t>
            </a:r>
            <a:endParaRPr lang="en-US" sz="1050" dirty="0"/>
          </a:p>
        </p:txBody>
      </p:sp>
      <p:sp>
        <p:nvSpPr>
          <p:cNvPr id="114" name="Text 111"/>
          <p:cNvSpPr/>
          <p:nvPr/>
        </p:nvSpPr>
        <p:spPr>
          <a:xfrm>
            <a:off x="6473952" y="5843016"/>
            <a:ext cx="2569464"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Checklist a coppie: uno legge, l’altro verifica e firma.</a:t>
            </a:r>
            <a:endParaRPr lang="en-US" sz="860" dirty="0"/>
          </a:p>
        </p:txBody>
      </p:sp>
      <p:sp>
        <p:nvSpPr>
          <p:cNvPr id="115" name="Shape 112"/>
          <p:cNvSpPr/>
          <p:nvPr/>
        </p:nvSpPr>
        <p:spPr>
          <a:xfrm>
            <a:off x="9317736" y="5513832"/>
            <a:ext cx="2642616" cy="1024128"/>
          </a:xfrm>
          <a:prstGeom prst="rect">
            <a:avLst/>
          </a:prstGeom>
          <a:solidFill>
            <a:srgbClr val="FFFFFF"/>
          </a:solidFill>
          <a:ln w="8890">
            <a:solidFill>
              <a:srgbClr val="C8D6DF"/>
            </a:solidFill>
            <a:prstDash val="solid"/>
          </a:ln>
        </p:spPr>
        <p:txBody>
          <a:bodyPr/>
          <a:lstStyle/>
          <a:p>
            <a:endParaRPr lang="it-IT"/>
          </a:p>
        </p:txBody>
      </p:sp>
      <p:sp>
        <p:nvSpPr>
          <p:cNvPr id="116" name="Shape 113"/>
          <p:cNvSpPr/>
          <p:nvPr/>
        </p:nvSpPr>
        <p:spPr>
          <a:xfrm>
            <a:off x="9317736" y="5513832"/>
            <a:ext cx="2642616"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17" name="Text 114"/>
          <p:cNvSpPr/>
          <p:nvPr/>
        </p:nvSpPr>
        <p:spPr>
          <a:xfrm>
            <a:off x="9390888" y="5532120"/>
            <a:ext cx="2496312"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COLLEGATO A</a:t>
            </a:r>
            <a:endParaRPr lang="en-US" sz="1050" dirty="0"/>
          </a:p>
        </p:txBody>
      </p:sp>
      <p:sp>
        <p:nvSpPr>
          <p:cNvPr id="118" name="Text 115"/>
          <p:cNvSpPr/>
          <p:nvPr/>
        </p:nvSpPr>
        <p:spPr>
          <a:xfrm>
            <a:off x="9473184" y="5843016"/>
            <a:ext cx="2331720" cy="630936"/>
          </a:xfrm>
          <a:prstGeom prst="rect">
            <a:avLst/>
          </a:prstGeom>
          <a:noFill/>
          <a:ln/>
        </p:spPr>
        <p:txBody>
          <a:bodyPr wrap="square" lIns="0" tIns="0" rIns="0" bIns="0" rtlCol="0" anchor="t">
            <a:normAutofit/>
          </a:bodyPr>
          <a:lstStyle/>
          <a:p>
            <a:pPr marL="0" indent="0" algn="l">
              <a:buNone/>
            </a:pPr>
            <a:r>
              <a:rPr lang="en-US" sz="920" b="1" dirty="0">
                <a:solidFill>
                  <a:srgbClr val="0A3952"/>
                </a:solidFill>
                <a:latin typeface="Calibri" pitchFamily="34" charset="0"/>
                <a:ea typeface="Calibri" pitchFamily="34" charset="-122"/>
                <a:cs typeface="Calibri" pitchFamily="34" charset="-120"/>
              </a:rPr>
              <a:t>ST-18  MATTINA</a:t>
            </a:r>
            <a:endParaRPr lang="en-US" sz="920" dirty="0"/>
          </a:p>
          <a:p>
            <a:pPr marL="0" indent="0" algn="l">
              <a:buNone/>
            </a:pPr>
            <a:r>
              <a:rPr lang="en-US" sz="920" b="1" dirty="0">
                <a:solidFill>
                  <a:srgbClr val="0A3952"/>
                </a:solidFill>
                <a:latin typeface="Calibri" pitchFamily="34" charset="0"/>
                <a:ea typeface="Calibri" pitchFamily="34" charset="-122"/>
                <a:cs typeface="Calibri" pitchFamily="34" charset="-120"/>
              </a:rPr>
              <a:t>ST-21  RISCALDAMENTO</a:t>
            </a:r>
            <a:endParaRPr lang="en-US" sz="92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1695" cy="283464"/>
          </a:xfrm>
          <a:prstGeom prst="rect">
            <a:avLst/>
          </a:prstGeom>
          <a:solidFill>
            <a:srgbClr val="061A2B"/>
          </a:solidFill>
          <a:ln w="12700">
            <a:solidFill>
              <a:srgbClr val="061A2B">
                <a:alpha val="0"/>
              </a:srgbClr>
            </a:solidFill>
            <a:prstDash val="solid"/>
          </a:ln>
        </p:spPr>
        <p:txBody>
          <a:bodyPr/>
          <a:lstStyle/>
          <a:p>
            <a:endParaRPr lang="it-IT"/>
          </a:p>
        </p:txBody>
      </p:sp>
      <p:sp>
        <p:nvSpPr>
          <p:cNvPr id="3" name="Text 1"/>
          <p:cNvSpPr/>
          <p:nvPr/>
        </p:nvSpPr>
        <p:spPr>
          <a:xfrm>
            <a:off x="228600" y="27432"/>
            <a:ext cx="3017520" cy="219456"/>
          </a:xfrm>
          <a:prstGeom prst="rect">
            <a:avLst/>
          </a:prstGeom>
          <a:noFill/>
          <a:ln/>
        </p:spPr>
        <p:txBody>
          <a:bodyPr wrap="square" lIns="0" tIns="0" rIns="0" bIns="0" rtlCol="0" anchor="ctr">
            <a:normAutofit/>
          </a:bodyPr>
          <a:lstStyle/>
          <a:p>
            <a:pPr marL="0" indent="0" algn="l">
              <a:buNone/>
            </a:pPr>
            <a:r>
              <a:rPr lang="en-US" sz="1120" b="1" dirty="0">
                <a:solidFill>
                  <a:srgbClr val="FFFFFF"/>
                </a:solidFill>
                <a:latin typeface="Calibri" pitchFamily="34" charset="0"/>
                <a:ea typeface="Calibri" pitchFamily="34" charset="-122"/>
                <a:cs typeface="Calibri" pitchFamily="34" charset="-120"/>
              </a:rPr>
              <a:t>CALL 3  •  GARA E TESTA</a:t>
            </a:r>
            <a:endParaRPr lang="en-US" sz="1120" dirty="0"/>
          </a:p>
        </p:txBody>
      </p:sp>
      <p:sp>
        <p:nvSpPr>
          <p:cNvPr id="4" name="Text 2"/>
          <p:cNvSpPr/>
          <p:nvPr/>
        </p:nvSpPr>
        <p:spPr>
          <a:xfrm>
            <a:off x="3218688" y="27432"/>
            <a:ext cx="5532120" cy="219456"/>
          </a:xfrm>
          <a:prstGeom prst="rect">
            <a:avLst/>
          </a:prstGeom>
          <a:noFill/>
          <a:ln/>
        </p:spPr>
        <p:txBody>
          <a:bodyPr wrap="square" lIns="0" tIns="0" rIns="0" bIns="0" rtlCol="0" anchor="ctr">
            <a:normAutofit/>
          </a:bodyPr>
          <a:lstStyle/>
          <a:p>
            <a:pPr marL="0" indent="0" algn="ctr">
              <a:buNone/>
            </a:pPr>
            <a:r>
              <a:rPr lang="en-US" sz="1120" b="1" dirty="0">
                <a:solidFill>
                  <a:srgbClr val="FFFFFF"/>
                </a:solidFill>
                <a:latin typeface="Calibri" pitchFamily="34" charset="0"/>
                <a:ea typeface="Calibri" pitchFamily="34" charset="-122"/>
                <a:cs typeface="Calibri" pitchFamily="34" charset="-120"/>
              </a:rPr>
              <a:t>MANUALE TECNICO CICLOCROSS GIOVANILE 2026</a:t>
            </a:r>
            <a:endParaRPr lang="en-US" sz="1120" dirty="0"/>
          </a:p>
        </p:txBody>
      </p:sp>
      <p:sp>
        <p:nvSpPr>
          <p:cNvPr id="5" name="Text 3"/>
          <p:cNvSpPr/>
          <p:nvPr/>
        </p:nvSpPr>
        <p:spPr>
          <a:xfrm>
            <a:off x="8915400" y="27432"/>
            <a:ext cx="3017520" cy="219456"/>
          </a:xfrm>
          <a:prstGeom prst="rect">
            <a:avLst/>
          </a:prstGeom>
          <a:noFill/>
          <a:ln/>
        </p:spPr>
        <p:txBody>
          <a:bodyPr wrap="square" lIns="0" tIns="0" rIns="0" bIns="0" rtlCol="0" anchor="ctr">
            <a:normAutofit/>
          </a:bodyPr>
          <a:lstStyle/>
          <a:p>
            <a:pPr marL="0" indent="0" algn="r">
              <a:buNone/>
            </a:pPr>
            <a:r>
              <a:rPr lang="en-US" sz="1120" b="1" dirty="0">
                <a:solidFill>
                  <a:srgbClr val="FFFFFF"/>
                </a:solidFill>
                <a:latin typeface="Calibri" pitchFamily="34" charset="0"/>
                <a:ea typeface="Calibri" pitchFamily="34" charset="-122"/>
                <a:cs typeface="Calibri" pitchFamily="34" charset="-120"/>
              </a:rPr>
              <a:t>LIVELLO 3  •  DECISIONE E GARA</a:t>
            </a:r>
            <a:endParaRPr lang="en-US" sz="1120" dirty="0"/>
          </a:p>
        </p:txBody>
      </p:sp>
      <p:sp>
        <p:nvSpPr>
          <p:cNvPr id="6" name="Shape 4"/>
          <p:cNvSpPr/>
          <p:nvPr/>
        </p:nvSpPr>
        <p:spPr>
          <a:xfrm>
            <a:off x="228600" y="411480"/>
            <a:ext cx="1161288" cy="411480"/>
          </a:xfrm>
          <a:prstGeom prst="roundRect">
            <a:avLst>
              <a:gd name="adj" fmla="val 13333"/>
            </a:avLst>
          </a:prstGeom>
          <a:solidFill>
            <a:srgbClr val="00A66B"/>
          </a:solidFill>
          <a:ln w="12700">
            <a:solidFill>
              <a:srgbClr val="00A66B">
                <a:alpha val="0"/>
              </a:srgbClr>
            </a:solidFill>
            <a:prstDash val="solid"/>
          </a:ln>
        </p:spPr>
        <p:txBody>
          <a:bodyPr/>
          <a:lstStyle/>
          <a:p>
            <a:endParaRPr lang="it-IT"/>
          </a:p>
        </p:txBody>
      </p:sp>
      <p:sp>
        <p:nvSpPr>
          <p:cNvPr id="7" name="Text 5"/>
          <p:cNvSpPr/>
          <p:nvPr/>
        </p:nvSpPr>
        <p:spPr>
          <a:xfrm>
            <a:off x="228600" y="429768"/>
            <a:ext cx="1161288" cy="374904"/>
          </a:xfrm>
          <a:prstGeom prst="rect">
            <a:avLst/>
          </a:prstGeom>
          <a:noFill/>
          <a:ln/>
        </p:spPr>
        <p:txBody>
          <a:bodyPr wrap="square" lIns="0" tIns="0" rIns="0" bIns="0" rtlCol="0" anchor="ctr">
            <a:normAutofit/>
          </a:bodyPr>
          <a:lstStyle/>
          <a:p>
            <a:pPr marL="0" indent="0" algn="ctr">
              <a:buNone/>
            </a:pPr>
            <a:r>
              <a:rPr lang="en-US" sz="1850" b="1" dirty="0">
                <a:solidFill>
                  <a:srgbClr val="FFFFFF"/>
                </a:solidFill>
                <a:latin typeface="Calibri" pitchFamily="34" charset="0"/>
                <a:ea typeface="Calibri" pitchFamily="34" charset="-122"/>
                <a:cs typeface="Calibri" pitchFamily="34" charset="-120"/>
              </a:rPr>
              <a:t>N° 18</a:t>
            </a:r>
            <a:endParaRPr lang="en-US" sz="1850" dirty="0"/>
          </a:p>
        </p:txBody>
      </p:sp>
      <p:sp>
        <p:nvSpPr>
          <p:cNvPr id="8" name="Text 6"/>
          <p:cNvSpPr/>
          <p:nvPr/>
        </p:nvSpPr>
        <p:spPr>
          <a:xfrm>
            <a:off x="1527048" y="365760"/>
            <a:ext cx="5623560" cy="502920"/>
          </a:xfrm>
          <a:prstGeom prst="rect">
            <a:avLst/>
          </a:prstGeom>
          <a:noFill/>
          <a:ln/>
        </p:spPr>
        <p:txBody>
          <a:bodyPr wrap="square" lIns="0" tIns="0" rIns="0" bIns="0" rtlCol="0" anchor="ctr">
            <a:normAutofit/>
          </a:bodyPr>
          <a:lstStyle/>
          <a:p>
            <a:pPr marL="0" indent="0" algn="l">
              <a:buNone/>
            </a:pPr>
            <a:r>
              <a:rPr lang="en-US" sz="2450" b="1" dirty="0">
                <a:solidFill>
                  <a:srgbClr val="07172A"/>
                </a:solidFill>
                <a:latin typeface="Calibri" pitchFamily="34" charset="0"/>
                <a:ea typeface="Calibri" pitchFamily="34" charset="-122"/>
                <a:cs typeface="Calibri" pitchFamily="34" charset="-120"/>
              </a:rPr>
              <a:t>MATTINA E ALIMENTAZIONE</a:t>
            </a:r>
            <a:endParaRPr lang="en-US" sz="2450" dirty="0"/>
          </a:p>
        </p:txBody>
      </p:sp>
      <p:sp>
        <p:nvSpPr>
          <p:cNvPr id="9" name="Text 7"/>
          <p:cNvSpPr/>
          <p:nvPr/>
        </p:nvSpPr>
        <p:spPr>
          <a:xfrm>
            <a:off x="228600" y="850392"/>
            <a:ext cx="6903720" cy="201168"/>
          </a:xfrm>
          <a:prstGeom prst="rect">
            <a:avLst/>
          </a:prstGeom>
          <a:noFill/>
          <a:ln/>
        </p:spPr>
        <p:txBody>
          <a:bodyPr wrap="square" lIns="0" tIns="0" rIns="0" bIns="0" rtlCol="0" anchor="ctr">
            <a:normAutofit/>
          </a:bodyPr>
          <a:lstStyle/>
          <a:p>
            <a:pPr marL="0" indent="0" algn="l">
              <a:buNone/>
            </a:pPr>
            <a:r>
              <a:rPr lang="en-US" sz="1260" b="1" dirty="0">
                <a:solidFill>
                  <a:srgbClr val="C94B45"/>
                </a:solidFill>
                <a:latin typeface="Calibri" pitchFamily="34" charset="0"/>
                <a:ea typeface="Calibri" pitchFamily="34" charset="-122"/>
                <a:cs typeface="Calibri" pitchFamily="34" charset="-120"/>
              </a:rPr>
              <a:t>COSTRUIRE LA GIORNATA A RITROSO</a:t>
            </a:r>
            <a:endParaRPr lang="en-US" sz="1260" dirty="0"/>
          </a:p>
        </p:txBody>
      </p:sp>
      <p:sp>
        <p:nvSpPr>
          <p:cNvPr id="10" name="Text 8"/>
          <p:cNvSpPr/>
          <p:nvPr/>
        </p:nvSpPr>
        <p:spPr>
          <a:xfrm>
            <a:off x="228600" y="1078992"/>
            <a:ext cx="1024128" cy="182880"/>
          </a:xfrm>
          <a:prstGeom prst="rect">
            <a:avLst/>
          </a:prstGeom>
          <a:noFill/>
          <a:ln/>
        </p:spPr>
        <p:txBody>
          <a:bodyPr wrap="square" lIns="0" tIns="0" rIns="0" bIns="0" rtlCol="0" anchor="ctr">
            <a:normAutofit/>
          </a:bodyPr>
          <a:lstStyle/>
          <a:p>
            <a:pPr marL="0" indent="0" algn="l">
              <a:buNone/>
            </a:pPr>
            <a:r>
              <a:rPr lang="en-US" sz="1060" b="1" dirty="0">
                <a:solidFill>
                  <a:srgbClr val="0A3952"/>
                </a:solidFill>
                <a:latin typeface="Calibri" pitchFamily="34" charset="0"/>
                <a:ea typeface="Calibri" pitchFamily="34" charset="-122"/>
                <a:cs typeface="Calibri" pitchFamily="34" charset="-120"/>
              </a:rPr>
              <a:t>OBIETTIVO</a:t>
            </a:r>
            <a:endParaRPr lang="en-US" sz="1060" dirty="0"/>
          </a:p>
        </p:txBody>
      </p:sp>
      <p:sp>
        <p:nvSpPr>
          <p:cNvPr id="11" name="Text 9"/>
          <p:cNvSpPr/>
          <p:nvPr/>
        </p:nvSpPr>
        <p:spPr>
          <a:xfrm>
            <a:off x="1298448" y="1060704"/>
            <a:ext cx="5879592" cy="228600"/>
          </a:xfrm>
          <a:prstGeom prst="rect">
            <a:avLst/>
          </a:prstGeom>
          <a:noFill/>
          <a:ln/>
        </p:spPr>
        <p:txBody>
          <a:bodyPr wrap="square" lIns="0" tIns="0" rIns="0" bIns="0" rtlCol="0" anchor="ctr">
            <a:normAutofit/>
          </a:bodyPr>
          <a:lstStyle/>
          <a:p>
            <a:pPr marL="0" indent="0" algn="l">
              <a:buNone/>
            </a:pPr>
            <a:r>
              <a:rPr lang="en-US" sz="1050" dirty="0">
                <a:solidFill>
                  <a:srgbClr val="1D2932"/>
                </a:solidFill>
                <a:latin typeface="Calibri" pitchFamily="34" charset="0"/>
                <a:ea typeface="Calibri" pitchFamily="34" charset="-122"/>
                <a:cs typeface="Calibri" pitchFamily="34" charset="-120"/>
              </a:rPr>
              <a:t>Arrivare al via senza correre prima del via e senza esperimenti.</a:t>
            </a:r>
            <a:endParaRPr lang="en-US" sz="1050" dirty="0"/>
          </a:p>
        </p:txBody>
      </p:sp>
      <p:sp>
        <p:nvSpPr>
          <p:cNvPr id="12" name="Text 10"/>
          <p:cNvSpPr/>
          <p:nvPr/>
        </p:nvSpPr>
        <p:spPr>
          <a:xfrm>
            <a:off x="7498080" y="402336"/>
            <a:ext cx="2606040" cy="182880"/>
          </a:xfrm>
          <a:prstGeom prst="rect">
            <a:avLst/>
          </a:prstGeom>
          <a:noFill/>
          <a:ln/>
        </p:spPr>
        <p:txBody>
          <a:bodyPr wrap="square" lIns="0" tIns="0" rIns="0" bIns="0" rtlCol="0" anchor="ctr">
            <a:normAutofit/>
          </a:bodyPr>
          <a:lstStyle/>
          <a:p>
            <a:pPr marL="0" indent="0" algn="l">
              <a:buNone/>
            </a:pPr>
            <a:r>
              <a:rPr lang="en-US" sz="1160" b="1" dirty="0">
                <a:solidFill>
                  <a:srgbClr val="0A3952"/>
                </a:solidFill>
                <a:latin typeface="Calibri" pitchFamily="34" charset="0"/>
                <a:ea typeface="Calibri" pitchFamily="34" charset="-122"/>
                <a:cs typeface="Calibri" pitchFamily="34" charset="-120"/>
              </a:rPr>
              <a:t>SEQUENZA CHIAVE</a:t>
            </a:r>
            <a:endParaRPr lang="en-US" sz="1160" dirty="0"/>
          </a:p>
        </p:txBody>
      </p:sp>
      <p:sp>
        <p:nvSpPr>
          <p:cNvPr id="13" name="Text 11"/>
          <p:cNvSpPr/>
          <p:nvPr/>
        </p:nvSpPr>
        <p:spPr>
          <a:xfrm>
            <a:off x="7498080" y="621792"/>
            <a:ext cx="2651760" cy="603504"/>
          </a:xfrm>
          <a:prstGeom prst="rect">
            <a:avLst/>
          </a:prstGeom>
          <a:noFill/>
          <a:ln/>
        </p:spPr>
        <p:txBody>
          <a:bodyPr wrap="square" lIns="0" tIns="0" rIns="0" bIns="0" rtlCol="0" anchor="t">
            <a:normAutofit/>
          </a:bodyPr>
          <a:lstStyle/>
          <a:p>
            <a:pPr marL="0" indent="0" algn="l">
              <a:buNone/>
            </a:pPr>
            <a:r>
              <a:rPr lang="en-US" sz="1020" dirty="0">
                <a:solidFill>
                  <a:srgbClr val="07172A"/>
                </a:solidFill>
                <a:latin typeface="Calibri" pitchFamily="34" charset="0"/>
                <a:ea typeface="Calibri" pitchFamily="34" charset="-122"/>
                <a:cs typeface="Calibri" pitchFamily="34" charset="-120"/>
              </a:rPr>
              <a:t>Parto dall’orario di gara e costruisco indietro: pasto, arrivo, ricognizione, riscaldamento.</a:t>
            </a:r>
            <a:endParaRPr lang="en-US" sz="1020" dirty="0"/>
          </a:p>
        </p:txBody>
      </p:sp>
      <p:sp>
        <p:nvSpPr>
          <p:cNvPr id="14" name="Shape 12"/>
          <p:cNvSpPr/>
          <p:nvPr/>
        </p:nvSpPr>
        <p:spPr>
          <a:xfrm>
            <a:off x="10351008" y="402336"/>
            <a:ext cx="1600200" cy="868680"/>
          </a:xfrm>
          <a:prstGeom prst="rect">
            <a:avLst/>
          </a:prstGeom>
          <a:solidFill>
            <a:srgbClr val="FFFFFF"/>
          </a:solidFill>
          <a:ln w="8890">
            <a:solidFill>
              <a:srgbClr val="AFC3CF"/>
            </a:solidFill>
            <a:prstDash val="solid"/>
          </a:ln>
        </p:spPr>
        <p:txBody>
          <a:bodyPr/>
          <a:lstStyle/>
          <a:p>
            <a:endParaRPr lang="it-IT"/>
          </a:p>
        </p:txBody>
      </p:sp>
      <p:sp>
        <p:nvSpPr>
          <p:cNvPr id="15" name="Text 13"/>
          <p:cNvSpPr/>
          <p:nvPr/>
        </p:nvSpPr>
        <p:spPr>
          <a:xfrm>
            <a:off x="10469880" y="438912"/>
            <a:ext cx="1325880" cy="164592"/>
          </a:xfrm>
          <a:prstGeom prst="rect">
            <a:avLst/>
          </a:prstGeom>
          <a:noFill/>
          <a:ln/>
        </p:spPr>
        <p:txBody>
          <a:bodyPr wrap="square" lIns="0" tIns="0" rIns="0" bIns="0" rtlCol="0" anchor="ctr">
            <a:normAutofit/>
          </a:bodyPr>
          <a:lstStyle/>
          <a:p>
            <a:pPr marL="0" indent="0" algn="ctr">
              <a:buNone/>
            </a:pPr>
            <a:r>
              <a:rPr lang="en-US" sz="1060" b="1" dirty="0">
                <a:solidFill>
                  <a:srgbClr val="0A3952"/>
                </a:solidFill>
                <a:latin typeface="Calibri" pitchFamily="34" charset="0"/>
                <a:ea typeface="Calibri" pitchFamily="34" charset="-122"/>
                <a:cs typeface="Calibri" pitchFamily="34" charset="-120"/>
              </a:rPr>
              <a:t>LEGENDA</a:t>
            </a:r>
            <a:endParaRPr lang="en-US" sz="1060" dirty="0"/>
          </a:p>
        </p:txBody>
      </p:sp>
      <p:sp>
        <p:nvSpPr>
          <p:cNvPr id="16" name="Shape 14"/>
          <p:cNvSpPr/>
          <p:nvPr/>
        </p:nvSpPr>
        <p:spPr>
          <a:xfrm>
            <a:off x="10497312" y="658368"/>
            <a:ext cx="109728" cy="109728"/>
          </a:xfrm>
          <a:prstGeom prst="ellipse">
            <a:avLst/>
          </a:prstGeom>
          <a:solidFill>
            <a:srgbClr val="FFFFFF"/>
          </a:solidFill>
          <a:ln w="17780">
            <a:solidFill>
              <a:srgbClr val="00A66B"/>
            </a:solidFill>
            <a:prstDash val="solid"/>
          </a:ln>
        </p:spPr>
        <p:txBody>
          <a:bodyPr/>
          <a:lstStyle/>
          <a:p>
            <a:endParaRPr lang="it-IT"/>
          </a:p>
        </p:txBody>
      </p:sp>
      <p:sp>
        <p:nvSpPr>
          <p:cNvPr id="17" name="Text 15"/>
          <p:cNvSpPr/>
          <p:nvPr/>
        </p:nvSpPr>
        <p:spPr>
          <a:xfrm>
            <a:off x="10680192" y="630936"/>
            <a:ext cx="1060704" cy="164592"/>
          </a:xfrm>
          <a:prstGeom prst="rect">
            <a:avLst/>
          </a:prstGeom>
          <a:noFill/>
          <a:ln/>
        </p:spPr>
        <p:txBody>
          <a:bodyPr wrap="square" lIns="0" tIns="0" rIns="0" bIns="0" rtlCol="0" anchor="ctr">
            <a:normAutofit/>
          </a:bodyPr>
          <a:lstStyle/>
          <a:p>
            <a:pPr marL="0" indent="0" algn="l">
              <a:buNone/>
            </a:pPr>
            <a:r>
              <a:rPr lang="en-US" sz="930" b="1" dirty="0">
                <a:solidFill>
                  <a:srgbClr val="07172A"/>
                </a:solidFill>
                <a:latin typeface="Calibri" pitchFamily="34" charset="0"/>
                <a:ea typeface="Calibri" pitchFamily="34" charset="-122"/>
                <a:cs typeface="Calibri" pitchFamily="34" charset="-120"/>
              </a:rPr>
              <a:t>CORRETTO</a:t>
            </a:r>
            <a:endParaRPr lang="en-US" sz="930" dirty="0"/>
          </a:p>
        </p:txBody>
      </p:sp>
      <p:sp>
        <p:nvSpPr>
          <p:cNvPr id="18" name="Shape 16"/>
          <p:cNvSpPr/>
          <p:nvPr/>
        </p:nvSpPr>
        <p:spPr>
          <a:xfrm>
            <a:off x="10497312" y="859536"/>
            <a:ext cx="109728" cy="109728"/>
          </a:xfrm>
          <a:prstGeom prst="ellipse">
            <a:avLst/>
          </a:prstGeom>
          <a:solidFill>
            <a:srgbClr val="FFFFFF"/>
          </a:solidFill>
          <a:ln w="17780">
            <a:solidFill>
              <a:srgbClr val="E21B23"/>
            </a:solidFill>
            <a:prstDash val="solid"/>
          </a:ln>
        </p:spPr>
        <p:txBody>
          <a:bodyPr/>
          <a:lstStyle/>
          <a:p>
            <a:endParaRPr lang="it-IT"/>
          </a:p>
        </p:txBody>
      </p:sp>
      <p:sp>
        <p:nvSpPr>
          <p:cNvPr id="19" name="Text 17"/>
          <p:cNvSpPr/>
          <p:nvPr/>
        </p:nvSpPr>
        <p:spPr>
          <a:xfrm>
            <a:off x="10680192" y="832104"/>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ERRORE</a:t>
            </a:r>
            <a:endParaRPr lang="en-US" sz="930" dirty="0"/>
          </a:p>
        </p:txBody>
      </p:sp>
      <p:sp>
        <p:nvSpPr>
          <p:cNvPr id="20" name="Shape 18"/>
          <p:cNvSpPr/>
          <p:nvPr/>
        </p:nvSpPr>
        <p:spPr>
          <a:xfrm>
            <a:off x="10497312" y="1060704"/>
            <a:ext cx="109728" cy="109728"/>
          </a:xfrm>
          <a:prstGeom prst="ellipse">
            <a:avLst/>
          </a:prstGeom>
          <a:solidFill>
            <a:srgbClr val="FFFFFF"/>
          </a:solidFill>
          <a:ln w="17780">
            <a:solidFill>
              <a:srgbClr val="0A3952"/>
            </a:solidFill>
            <a:prstDash val="solid"/>
          </a:ln>
        </p:spPr>
        <p:txBody>
          <a:bodyPr/>
          <a:lstStyle/>
          <a:p>
            <a:endParaRPr lang="it-IT"/>
          </a:p>
        </p:txBody>
      </p:sp>
      <p:sp>
        <p:nvSpPr>
          <p:cNvPr id="21" name="Text 19"/>
          <p:cNvSpPr/>
          <p:nvPr/>
        </p:nvSpPr>
        <p:spPr>
          <a:xfrm>
            <a:off x="10680192" y="1033272"/>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PAROLA</a:t>
            </a:r>
            <a:endParaRPr lang="en-US" sz="930" dirty="0"/>
          </a:p>
        </p:txBody>
      </p:sp>
      <p:sp>
        <p:nvSpPr>
          <p:cNvPr id="22" name="Text 20"/>
          <p:cNvSpPr/>
          <p:nvPr/>
        </p:nvSpPr>
        <p:spPr>
          <a:xfrm>
            <a:off x="11475720" y="6565392"/>
            <a:ext cx="411480" cy="137160"/>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08</a:t>
            </a:r>
            <a:endParaRPr lang="en-US" sz="850" dirty="0"/>
          </a:p>
        </p:txBody>
      </p:sp>
      <p:pic>
        <p:nvPicPr>
          <p:cNvPr id="23" name="Image 0" descr="/mnt/data/call3_assets/slide08/pic07_Immagine 27.jpg"/>
          <p:cNvPicPr>
            <a:picLocks noChangeAspect="1"/>
          </p:cNvPicPr>
          <p:nvPr/>
        </p:nvPicPr>
        <p:blipFill>
          <a:blip r:embed="rId3"/>
          <a:srcRect t="6699" b="6699"/>
          <a:stretch/>
        </p:blipFill>
        <p:spPr>
          <a:xfrm>
            <a:off x="228600" y="1344168"/>
            <a:ext cx="4846320" cy="2697480"/>
          </a:xfrm>
          <a:prstGeom prst="rect">
            <a:avLst/>
          </a:prstGeom>
        </p:spPr>
      </p:pic>
      <p:sp>
        <p:nvSpPr>
          <p:cNvPr id="24" name="Shape 21"/>
          <p:cNvSpPr/>
          <p:nvPr/>
        </p:nvSpPr>
        <p:spPr>
          <a:xfrm>
            <a:off x="228600" y="1344168"/>
            <a:ext cx="4846320" cy="2697480"/>
          </a:xfrm>
          <a:prstGeom prst="rect">
            <a:avLst/>
          </a:prstGeom>
          <a:solidFill>
            <a:srgbClr val="FFFFFF">
              <a:alpha val="0"/>
            </a:srgbClr>
          </a:solidFill>
          <a:ln w="8890">
            <a:solidFill>
              <a:srgbClr val="AFC3CF"/>
            </a:solidFill>
            <a:prstDash val="solid"/>
          </a:ln>
        </p:spPr>
        <p:txBody>
          <a:bodyPr/>
          <a:lstStyle/>
          <a:p>
            <a:endParaRPr lang="it-IT"/>
          </a:p>
        </p:txBody>
      </p:sp>
      <p:sp>
        <p:nvSpPr>
          <p:cNvPr id="25" name="Shape 22"/>
          <p:cNvSpPr/>
          <p:nvPr/>
        </p:nvSpPr>
        <p:spPr>
          <a:xfrm>
            <a:off x="5230368" y="1344168"/>
            <a:ext cx="6729984" cy="2697480"/>
          </a:xfrm>
          <a:prstGeom prst="rect">
            <a:avLst/>
          </a:prstGeom>
          <a:solidFill>
            <a:srgbClr val="FFFFFF"/>
          </a:solidFill>
          <a:ln w="8890">
            <a:solidFill>
              <a:srgbClr val="C8D6DF"/>
            </a:solidFill>
            <a:prstDash val="solid"/>
          </a:ln>
        </p:spPr>
        <p:txBody>
          <a:bodyPr/>
          <a:lstStyle/>
          <a:p>
            <a:endParaRPr lang="it-IT"/>
          </a:p>
        </p:txBody>
      </p:sp>
      <p:sp>
        <p:nvSpPr>
          <p:cNvPr id="26" name="Shape 23"/>
          <p:cNvSpPr/>
          <p:nvPr/>
        </p:nvSpPr>
        <p:spPr>
          <a:xfrm>
            <a:off x="5230368" y="1344168"/>
            <a:ext cx="6729984" cy="237744"/>
          </a:xfrm>
          <a:prstGeom prst="rect">
            <a:avLst/>
          </a:prstGeom>
          <a:solidFill>
            <a:srgbClr val="00A66B"/>
          </a:solidFill>
          <a:ln w="12700">
            <a:solidFill>
              <a:srgbClr val="00A66B">
                <a:alpha val="0"/>
              </a:srgbClr>
            </a:solidFill>
            <a:prstDash val="solid"/>
          </a:ln>
        </p:spPr>
        <p:txBody>
          <a:bodyPr/>
          <a:lstStyle/>
          <a:p>
            <a:endParaRPr lang="it-IT"/>
          </a:p>
        </p:txBody>
      </p:sp>
      <p:sp>
        <p:nvSpPr>
          <p:cNvPr id="27" name="Text 24"/>
          <p:cNvSpPr/>
          <p:nvPr/>
        </p:nvSpPr>
        <p:spPr>
          <a:xfrm>
            <a:off x="5303520" y="1362456"/>
            <a:ext cx="6583680"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TIMELINE DI ESEMPIO</a:t>
            </a:r>
            <a:endParaRPr lang="en-US" sz="1050" dirty="0"/>
          </a:p>
        </p:txBody>
      </p:sp>
      <p:sp>
        <p:nvSpPr>
          <p:cNvPr id="28" name="Shape 25"/>
          <p:cNvSpPr/>
          <p:nvPr/>
        </p:nvSpPr>
        <p:spPr>
          <a:xfrm>
            <a:off x="5468112" y="1828800"/>
            <a:ext cx="1060704" cy="384048"/>
          </a:xfrm>
          <a:prstGeom prst="roundRect">
            <a:avLst>
              <a:gd name="adj" fmla="val 14286"/>
            </a:avLst>
          </a:prstGeom>
          <a:solidFill>
            <a:srgbClr val="00A66B"/>
          </a:solidFill>
          <a:ln w="12700">
            <a:solidFill>
              <a:srgbClr val="00A66B">
                <a:alpha val="0"/>
              </a:srgbClr>
            </a:solidFill>
            <a:prstDash val="solid"/>
          </a:ln>
        </p:spPr>
        <p:txBody>
          <a:bodyPr/>
          <a:lstStyle/>
          <a:p>
            <a:endParaRPr lang="it-IT"/>
          </a:p>
        </p:txBody>
      </p:sp>
      <p:sp>
        <p:nvSpPr>
          <p:cNvPr id="29" name="Text 26"/>
          <p:cNvSpPr/>
          <p:nvPr/>
        </p:nvSpPr>
        <p:spPr>
          <a:xfrm>
            <a:off x="5468112" y="1828800"/>
            <a:ext cx="1060704" cy="365760"/>
          </a:xfrm>
          <a:prstGeom prst="rect">
            <a:avLst/>
          </a:prstGeom>
          <a:noFill/>
          <a:ln/>
        </p:spPr>
        <p:txBody>
          <a:bodyPr wrap="square" lIns="0" tIns="0" rIns="0" bIns="0" rtlCol="0" anchor="ctr">
            <a:normAutofit/>
          </a:bodyPr>
          <a:lstStyle/>
          <a:p>
            <a:pPr marL="0" indent="0" algn="ctr">
              <a:buNone/>
            </a:pPr>
            <a:r>
              <a:rPr lang="en-US" sz="1100" b="1" dirty="0">
                <a:solidFill>
                  <a:srgbClr val="FFFFFF"/>
                </a:solidFill>
                <a:latin typeface="Calibri" pitchFamily="34" charset="0"/>
                <a:ea typeface="Calibri" pitchFamily="34" charset="-122"/>
                <a:cs typeface="Calibri" pitchFamily="34" charset="-120"/>
              </a:rPr>
              <a:t>-180’</a:t>
            </a:r>
            <a:endParaRPr lang="en-US" sz="1100" dirty="0"/>
          </a:p>
        </p:txBody>
      </p:sp>
      <p:sp>
        <p:nvSpPr>
          <p:cNvPr id="30" name="Text 27"/>
          <p:cNvSpPr/>
          <p:nvPr/>
        </p:nvSpPr>
        <p:spPr>
          <a:xfrm>
            <a:off x="5422392" y="2331720"/>
            <a:ext cx="1152144" cy="320040"/>
          </a:xfrm>
          <a:prstGeom prst="rect">
            <a:avLst/>
          </a:prstGeom>
          <a:noFill/>
          <a:ln/>
        </p:spPr>
        <p:txBody>
          <a:bodyPr wrap="square" lIns="0" tIns="0" rIns="0" bIns="0" rtlCol="0" anchor="ctr">
            <a:normAutofit/>
          </a:bodyPr>
          <a:lstStyle/>
          <a:p>
            <a:pPr marL="0" indent="0" algn="ctr">
              <a:buNone/>
            </a:pPr>
            <a:r>
              <a:rPr lang="en-US" sz="910" b="1" dirty="0">
                <a:solidFill>
                  <a:srgbClr val="07172A"/>
                </a:solidFill>
                <a:latin typeface="Calibri" pitchFamily="34" charset="0"/>
                <a:ea typeface="Calibri" pitchFamily="34" charset="-122"/>
                <a:cs typeface="Calibri" pitchFamily="34" charset="-120"/>
              </a:rPr>
              <a:t>PASTO</a:t>
            </a:r>
            <a:endParaRPr lang="en-US" sz="910" dirty="0"/>
          </a:p>
        </p:txBody>
      </p:sp>
      <p:sp>
        <p:nvSpPr>
          <p:cNvPr id="31" name="Text 28"/>
          <p:cNvSpPr/>
          <p:nvPr/>
        </p:nvSpPr>
        <p:spPr>
          <a:xfrm>
            <a:off x="6519672" y="1828800"/>
            <a:ext cx="210312" cy="384048"/>
          </a:xfrm>
          <a:prstGeom prst="rect">
            <a:avLst/>
          </a:prstGeom>
          <a:noFill/>
          <a:ln/>
        </p:spPr>
        <p:txBody>
          <a:bodyPr wrap="square" lIns="0" tIns="0" rIns="0" bIns="0" rtlCol="0" anchor="ctr">
            <a:normAutofit/>
          </a:bodyPr>
          <a:lstStyle/>
          <a:p>
            <a:pPr marL="0" indent="0" algn="ctr">
              <a:buNone/>
            </a:pPr>
            <a:r>
              <a:rPr lang="en-US" sz="1700" b="1" dirty="0">
                <a:solidFill>
                  <a:srgbClr val="AFC3CF"/>
                </a:solidFill>
                <a:latin typeface="Calibri" pitchFamily="34" charset="0"/>
                <a:ea typeface="Calibri" pitchFamily="34" charset="-122"/>
                <a:cs typeface="Calibri" pitchFamily="34" charset="-120"/>
              </a:rPr>
              <a:t>→</a:t>
            </a:r>
            <a:endParaRPr lang="en-US" sz="1700" dirty="0"/>
          </a:p>
        </p:txBody>
      </p:sp>
      <p:sp>
        <p:nvSpPr>
          <p:cNvPr id="32" name="Shape 29"/>
          <p:cNvSpPr/>
          <p:nvPr/>
        </p:nvSpPr>
        <p:spPr>
          <a:xfrm>
            <a:off x="6720840" y="1828800"/>
            <a:ext cx="1060704" cy="384048"/>
          </a:xfrm>
          <a:prstGeom prst="roundRect">
            <a:avLst>
              <a:gd name="adj" fmla="val 14286"/>
            </a:avLst>
          </a:prstGeom>
          <a:solidFill>
            <a:srgbClr val="00A66B"/>
          </a:solidFill>
          <a:ln w="12700">
            <a:solidFill>
              <a:srgbClr val="00A66B">
                <a:alpha val="0"/>
              </a:srgbClr>
            </a:solidFill>
            <a:prstDash val="solid"/>
          </a:ln>
        </p:spPr>
        <p:txBody>
          <a:bodyPr/>
          <a:lstStyle/>
          <a:p>
            <a:endParaRPr lang="it-IT"/>
          </a:p>
        </p:txBody>
      </p:sp>
      <p:sp>
        <p:nvSpPr>
          <p:cNvPr id="33" name="Text 30"/>
          <p:cNvSpPr/>
          <p:nvPr/>
        </p:nvSpPr>
        <p:spPr>
          <a:xfrm>
            <a:off x="6720840" y="1828800"/>
            <a:ext cx="1060704" cy="365760"/>
          </a:xfrm>
          <a:prstGeom prst="rect">
            <a:avLst/>
          </a:prstGeom>
          <a:noFill/>
          <a:ln/>
        </p:spPr>
        <p:txBody>
          <a:bodyPr wrap="square" lIns="0" tIns="0" rIns="0" bIns="0" rtlCol="0" anchor="ctr">
            <a:normAutofit/>
          </a:bodyPr>
          <a:lstStyle/>
          <a:p>
            <a:pPr marL="0" indent="0" algn="ctr">
              <a:buNone/>
            </a:pPr>
            <a:r>
              <a:rPr lang="en-US" sz="1100" b="1" dirty="0">
                <a:solidFill>
                  <a:srgbClr val="FFFFFF"/>
                </a:solidFill>
                <a:latin typeface="Calibri" pitchFamily="34" charset="0"/>
                <a:ea typeface="Calibri" pitchFamily="34" charset="-122"/>
                <a:cs typeface="Calibri" pitchFamily="34" charset="-120"/>
              </a:rPr>
              <a:t>-120’</a:t>
            </a:r>
            <a:endParaRPr lang="en-US" sz="1100" dirty="0"/>
          </a:p>
        </p:txBody>
      </p:sp>
      <p:sp>
        <p:nvSpPr>
          <p:cNvPr id="34" name="Text 31"/>
          <p:cNvSpPr/>
          <p:nvPr/>
        </p:nvSpPr>
        <p:spPr>
          <a:xfrm>
            <a:off x="6675120" y="2331720"/>
            <a:ext cx="1152144" cy="320040"/>
          </a:xfrm>
          <a:prstGeom prst="rect">
            <a:avLst/>
          </a:prstGeom>
          <a:noFill/>
          <a:ln/>
        </p:spPr>
        <p:txBody>
          <a:bodyPr wrap="square" lIns="0" tIns="0" rIns="0" bIns="0" rtlCol="0" anchor="ctr">
            <a:normAutofit/>
          </a:bodyPr>
          <a:lstStyle/>
          <a:p>
            <a:pPr marL="0" indent="0" algn="ctr">
              <a:buNone/>
            </a:pPr>
            <a:r>
              <a:rPr lang="en-US" sz="910" b="1" dirty="0">
                <a:solidFill>
                  <a:srgbClr val="07172A"/>
                </a:solidFill>
                <a:latin typeface="Calibri" pitchFamily="34" charset="0"/>
                <a:ea typeface="Calibri" pitchFamily="34" charset="-122"/>
                <a:cs typeface="Calibri" pitchFamily="34" charset="-120"/>
              </a:rPr>
              <a:t>ARRIVO</a:t>
            </a:r>
            <a:endParaRPr lang="en-US" sz="910" dirty="0"/>
          </a:p>
        </p:txBody>
      </p:sp>
      <p:sp>
        <p:nvSpPr>
          <p:cNvPr id="35" name="Text 32"/>
          <p:cNvSpPr/>
          <p:nvPr/>
        </p:nvSpPr>
        <p:spPr>
          <a:xfrm>
            <a:off x="7772400" y="1828800"/>
            <a:ext cx="210312" cy="384048"/>
          </a:xfrm>
          <a:prstGeom prst="rect">
            <a:avLst/>
          </a:prstGeom>
          <a:noFill/>
          <a:ln/>
        </p:spPr>
        <p:txBody>
          <a:bodyPr wrap="square" lIns="0" tIns="0" rIns="0" bIns="0" rtlCol="0" anchor="ctr">
            <a:normAutofit/>
          </a:bodyPr>
          <a:lstStyle/>
          <a:p>
            <a:pPr marL="0" indent="0" algn="ctr">
              <a:buNone/>
            </a:pPr>
            <a:r>
              <a:rPr lang="en-US" sz="1700" b="1" dirty="0">
                <a:solidFill>
                  <a:srgbClr val="AFC3CF"/>
                </a:solidFill>
                <a:latin typeface="Calibri" pitchFamily="34" charset="0"/>
                <a:ea typeface="Calibri" pitchFamily="34" charset="-122"/>
                <a:cs typeface="Calibri" pitchFamily="34" charset="-120"/>
              </a:rPr>
              <a:t>→</a:t>
            </a:r>
            <a:endParaRPr lang="en-US" sz="1700" dirty="0"/>
          </a:p>
        </p:txBody>
      </p:sp>
      <p:sp>
        <p:nvSpPr>
          <p:cNvPr id="36" name="Shape 33"/>
          <p:cNvSpPr/>
          <p:nvPr/>
        </p:nvSpPr>
        <p:spPr>
          <a:xfrm>
            <a:off x="7973568" y="1828800"/>
            <a:ext cx="1060704" cy="384048"/>
          </a:xfrm>
          <a:prstGeom prst="roundRect">
            <a:avLst>
              <a:gd name="adj" fmla="val 14286"/>
            </a:avLst>
          </a:prstGeom>
          <a:solidFill>
            <a:srgbClr val="00A66B"/>
          </a:solidFill>
          <a:ln w="12700">
            <a:solidFill>
              <a:srgbClr val="00A66B">
                <a:alpha val="0"/>
              </a:srgbClr>
            </a:solidFill>
            <a:prstDash val="solid"/>
          </a:ln>
        </p:spPr>
        <p:txBody>
          <a:bodyPr/>
          <a:lstStyle/>
          <a:p>
            <a:endParaRPr lang="it-IT"/>
          </a:p>
        </p:txBody>
      </p:sp>
      <p:sp>
        <p:nvSpPr>
          <p:cNvPr id="37" name="Text 34"/>
          <p:cNvSpPr/>
          <p:nvPr/>
        </p:nvSpPr>
        <p:spPr>
          <a:xfrm>
            <a:off x="7973568" y="1828800"/>
            <a:ext cx="1060704" cy="365760"/>
          </a:xfrm>
          <a:prstGeom prst="rect">
            <a:avLst/>
          </a:prstGeom>
          <a:noFill/>
          <a:ln/>
        </p:spPr>
        <p:txBody>
          <a:bodyPr wrap="square" lIns="0" tIns="0" rIns="0" bIns="0" rtlCol="0" anchor="ctr">
            <a:normAutofit/>
          </a:bodyPr>
          <a:lstStyle/>
          <a:p>
            <a:pPr marL="0" indent="0" algn="ctr">
              <a:buNone/>
            </a:pPr>
            <a:r>
              <a:rPr lang="en-US" sz="1100" b="1" dirty="0">
                <a:solidFill>
                  <a:srgbClr val="FFFFFF"/>
                </a:solidFill>
                <a:latin typeface="Calibri" pitchFamily="34" charset="0"/>
                <a:ea typeface="Calibri" pitchFamily="34" charset="-122"/>
                <a:cs typeface="Calibri" pitchFamily="34" charset="-120"/>
              </a:rPr>
              <a:t>-75’</a:t>
            </a:r>
            <a:endParaRPr lang="en-US" sz="1100" dirty="0"/>
          </a:p>
        </p:txBody>
      </p:sp>
      <p:sp>
        <p:nvSpPr>
          <p:cNvPr id="38" name="Text 35"/>
          <p:cNvSpPr/>
          <p:nvPr/>
        </p:nvSpPr>
        <p:spPr>
          <a:xfrm>
            <a:off x="7927848" y="2331720"/>
            <a:ext cx="1152144" cy="320040"/>
          </a:xfrm>
          <a:prstGeom prst="rect">
            <a:avLst/>
          </a:prstGeom>
          <a:noFill/>
          <a:ln/>
        </p:spPr>
        <p:txBody>
          <a:bodyPr wrap="square" lIns="0" tIns="0" rIns="0" bIns="0" rtlCol="0" anchor="ctr">
            <a:normAutofit/>
          </a:bodyPr>
          <a:lstStyle/>
          <a:p>
            <a:pPr marL="0" indent="0" algn="ctr">
              <a:buNone/>
            </a:pPr>
            <a:r>
              <a:rPr lang="en-US" sz="910" b="1" dirty="0">
                <a:solidFill>
                  <a:srgbClr val="07172A"/>
                </a:solidFill>
                <a:latin typeface="Calibri" pitchFamily="34" charset="0"/>
                <a:ea typeface="Calibri" pitchFamily="34" charset="-122"/>
                <a:cs typeface="Calibri" pitchFamily="34" charset="-120"/>
              </a:rPr>
              <a:t>RICOGNIZIONE</a:t>
            </a:r>
            <a:endParaRPr lang="en-US" sz="910" dirty="0"/>
          </a:p>
        </p:txBody>
      </p:sp>
      <p:sp>
        <p:nvSpPr>
          <p:cNvPr id="39" name="Text 36"/>
          <p:cNvSpPr/>
          <p:nvPr/>
        </p:nvSpPr>
        <p:spPr>
          <a:xfrm>
            <a:off x="9025128" y="1828800"/>
            <a:ext cx="210312" cy="384048"/>
          </a:xfrm>
          <a:prstGeom prst="rect">
            <a:avLst/>
          </a:prstGeom>
          <a:noFill/>
          <a:ln/>
        </p:spPr>
        <p:txBody>
          <a:bodyPr wrap="square" lIns="0" tIns="0" rIns="0" bIns="0" rtlCol="0" anchor="ctr">
            <a:normAutofit/>
          </a:bodyPr>
          <a:lstStyle/>
          <a:p>
            <a:pPr marL="0" indent="0" algn="ctr">
              <a:buNone/>
            </a:pPr>
            <a:r>
              <a:rPr lang="en-US" sz="1700" b="1" dirty="0">
                <a:solidFill>
                  <a:srgbClr val="AFC3CF"/>
                </a:solidFill>
                <a:latin typeface="Calibri" pitchFamily="34" charset="0"/>
                <a:ea typeface="Calibri" pitchFamily="34" charset="-122"/>
                <a:cs typeface="Calibri" pitchFamily="34" charset="-120"/>
              </a:rPr>
              <a:t>→</a:t>
            </a:r>
            <a:endParaRPr lang="en-US" sz="1700" dirty="0"/>
          </a:p>
        </p:txBody>
      </p:sp>
      <p:sp>
        <p:nvSpPr>
          <p:cNvPr id="40" name="Shape 37"/>
          <p:cNvSpPr/>
          <p:nvPr/>
        </p:nvSpPr>
        <p:spPr>
          <a:xfrm>
            <a:off x="9226296" y="1828800"/>
            <a:ext cx="1060704" cy="384048"/>
          </a:xfrm>
          <a:prstGeom prst="roundRect">
            <a:avLst>
              <a:gd name="adj" fmla="val 14286"/>
            </a:avLst>
          </a:prstGeom>
          <a:solidFill>
            <a:srgbClr val="00A66B"/>
          </a:solidFill>
          <a:ln w="12700">
            <a:solidFill>
              <a:srgbClr val="00A66B">
                <a:alpha val="0"/>
              </a:srgbClr>
            </a:solidFill>
            <a:prstDash val="solid"/>
          </a:ln>
        </p:spPr>
        <p:txBody>
          <a:bodyPr/>
          <a:lstStyle/>
          <a:p>
            <a:endParaRPr lang="it-IT"/>
          </a:p>
        </p:txBody>
      </p:sp>
      <p:sp>
        <p:nvSpPr>
          <p:cNvPr id="41" name="Text 38"/>
          <p:cNvSpPr/>
          <p:nvPr/>
        </p:nvSpPr>
        <p:spPr>
          <a:xfrm>
            <a:off x="9226296" y="1828800"/>
            <a:ext cx="1060704" cy="365760"/>
          </a:xfrm>
          <a:prstGeom prst="rect">
            <a:avLst/>
          </a:prstGeom>
          <a:noFill/>
          <a:ln/>
        </p:spPr>
        <p:txBody>
          <a:bodyPr wrap="square" lIns="0" tIns="0" rIns="0" bIns="0" rtlCol="0" anchor="ctr">
            <a:normAutofit/>
          </a:bodyPr>
          <a:lstStyle/>
          <a:p>
            <a:pPr marL="0" indent="0" algn="ctr">
              <a:buNone/>
            </a:pPr>
            <a:r>
              <a:rPr lang="en-US" sz="1100" b="1" dirty="0">
                <a:solidFill>
                  <a:srgbClr val="FFFFFF"/>
                </a:solidFill>
                <a:latin typeface="Calibri" pitchFamily="34" charset="0"/>
                <a:ea typeface="Calibri" pitchFamily="34" charset="-122"/>
                <a:cs typeface="Calibri" pitchFamily="34" charset="-120"/>
              </a:rPr>
              <a:t>-45’</a:t>
            </a:r>
            <a:endParaRPr lang="en-US" sz="1100" dirty="0"/>
          </a:p>
        </p:txBody>
      </p:sp>
      <p:sp>
        <p:nvSpPr>
          <p:cNvPr id="42" name="Text 39"/>
          <p:cNvSpPr/>
          <p:nvPr/>
        </p:nvSpPr>
        <p:spPr>
          <a:xfrm>
            <a:off x="9180576" y="2331720"/>
            <a:ext cx="1152144" cy="320040"/>
          </a:xfrm>
          <a:prstGeom prst="rect">
            <a:avLst/>
          </a:prstGeom>
          <a:noFill/>
          <a:ln/>
        </p:spPr>
        <p:txBody>
          <a:bodyPr wrap="square" lIns="0" tIns="0" rIns="0" bIns="0" rtlCol="0" anchor="ctr">
            <a:normAutofit/>
          </a:bodyPr>
          <a:lstStyle/>
          <a:p>
            <a:pPr marL="0" indent="0" algn="ctr">
              <a:buNone/>
            </a:pPr>
            <a:r>
              <a:rPr lang="en-US" sz="910" b="1" dirty="0">
                <a:solidFill>
                  <a:srgbClr val="07172A"/>
                </a:solidFill>
                <a:latin typeface="Calibri" pitchFamily="34" charset="0"/>
                <a:ea typeface="Calibri" pitchFamily="34" charset="-122"/>
                <a:cs typeface="Calibri" pitchFamily="34" charset="-120"/>
              </a:rPr>
              <a:t>RISCALDAMENTO</a:t>
            </a:r>
            <a:endParaRPr lang="en-US" sz="910" dirty="0"/>
          </a:p>
        </p:txBody>
      </p:sp>
      <p:sp>
        <p:nvSpPr>
          <p:cNvPr id="43" name="Text 40"/>
          <p:cNvSpPr/>
          <p:nvPr/>
        </p:nvSpPr>
        <p:spPr>
          <a:xfrm>
            <a:off x="10277856" y="1828800"/>
            <a:ext cx="210312" cy="384048"/>
          </a:xfrm>
          <a:prstGeom prst="rect">
            <a:avLst/>
          </a:prstGeom>
          <a:noFill/>
          <a:ln/>
        </p:spPr>
        <p:txBody>
          <a:bodyPr wrap="square" lIns="0" tIns="0" rIns="0" bIns="0" rtlCol="0" anchor="ctr">
            <a:normAutofit/>
          </a:bodyPr>
          <a:lstStyle/>
          <a:p>
            <a:pPr marL="0" indent="0" algn="ctr">
              <a:buNone/>
            </a:pPr>
            <a:r>
              <a:rPr lang="en-US" sz="1700" b="1" dirty="0">
                <a:solidFill>
                  <a:srgbClr val="AFC3CF"/>
                </a:solidFill>
                <a:latin typeface="Calibri" pitchFamily="34" charset="0"/>
                <a:ea typeface="Calibri" pitchFamily="34" charset="-122"/>
                <a:cs typeface="Calibri" pitchFamily="34" charset="-120"/>
              </a:rPr>
              <a:t>→</a:t>
            </a:r>
            <a:endParaRPr lang="en-US" sz="1700" dirty="0"/>
          </a:p>
        </p:txBody>
      </p:sp>
      <p:sp>
        <p:nvSpPr>
          <p:cNvPr id="44" name="Shape 41"/>
          <p:cNvSpPr/>
          <p:nvPr/>
        </p:nvSpPr>
        <p:spPr>
          <a:xfrm>
            <a:off x="10479024" y="1828800"/>
            <a:ext cx="1060704" cy="384048"/>
          </a:xfrm>
          <a:prstGeom prst="roundRect">
            <a:avLst>
              <a:gd name="adj" fmla="val 14286"/>
            </a:avLst>
          </a:prstGeom>
          <a:solidFill>
            <a:srgbClr val="0A3952"/>
          </a:solidFill>
          <a:ln w="12700">
            <a:solidFill>
              <a:srgbClr val="0A3952">
                <a:alpha val="0"/>
              </a:srgbClr>
            </a:solidFill>
            <a:prstDash val="solid"/>
          </a:ln>
        </p:spPr>
        <p:txBody>
          <a:bodyPr/>
          <a:lstStyle/>
          <a:p>
            <a:endParaRPr lang="it-IT"/>
          </a:p>
        </p:txBody>
      </p:sp>
      <p:sp>
        <p:nvSpPr>
          <p:cNvPr id="45" name="Text 42"/>
          <p:cNvSpPr/>
          <p:nvPr/>
        </p:nvSpPr>
        <p:spPr>
          <a:xfrm>
            <a:off x="10479024" y="1828800"/>
            <a:ext cx="1060704" cy="365760"/>
          </a:xfrm>
          <a:prstGeom prst="rect">
            <a:avLst/>
          </a:prstGeom>
          <a:noFill/>
          <a:ln/>
        </p:spPr>
        <p:txBody>
          <a:bodyPr wrap="square" lIns="0" tIns="0" rIns="0" bIns="0" rtlCol="0" anchor="ctr">
            <a:normAutofit/>
          </a:bodyPr>
          <a:lstStyle/>
          <a:p>
            <a:pPr marL="0" indent="0" algn="ctr">
              <a:buNone/>
            </a:pPr>
            <a:r>
              <a:rPr lang="en-US" sz="1100" b="1" dirty="0">
                <a:solidFill>
                  <a:srgbClr val="FFFFFF"/>
                </a:solidFill>
                <a:latin typeface="Calibri" pitchFamily="34" charset="0"/>
                <a:ea typeface="Calibri" pitchFamily="34" charset="-122"/>
                <a:cs typeface="Calibri" pitchFamily="34" charset="-120"/>
              </a:rPr>
              <a:t>0’</a:t>
            </a:r>
            <a:endParaRPr lang="en-US" sz="1100" dirty="0"/>
          </a:p>
        </p:txBody>
      </p:sp>
      <p:sp>
        <p:nvSpPr>
          <p:cNvPr id="46" name="Text 43"/>
          <p:cNvSpPr/>
          <p:nvPr/>
        </p:nvSpPr>
        <p:spPr>
          <a:xfrm>
            <a:off x="10433304" y="2331720"/>
            <a:ext cx="1152144" cy="320040"/>
          </a:xfrm>
          <a:prstGeom prst="rect">
            <a:avLst/>
          </a:prstGeom>
          <a:noFill/>
          <a:ln/>
        </p:spPr>
        <p:txBody>
          <a:bodyPr wrap="square" lIns="0" tIns="0" rIns="0" bIns="0" rtlCol="0" anchor="ctr">
            <a:normAutofit/>
          </a:bodyPr>
          <a:lstStyle/>
          <a:p>
            <a:pPr marL="0" indent="0" algn="ctr">
              <a:buNone/>
            </a:pPr>
            <a:r>
              <a:rPr lang="en-US" sz="910" b="1" dirty="0">
                <a:solidFill>
                  <a:srgbClr val="07172A"/>
                </a:solidFill>
                <a:latin typeface="Calibri" pitchFamily="34" charset="0"/>
                <a:ea typeface="Calibri" pitchFamily="34" charset="-122"/>
                <a:cs typeface="Calibri" pitchFamily="34" charset="-120"/>
              </a:rPr>
              <a:t>PARTENZA</a:t>
            </a:r>
            <a:endParaRPr lang="en-US" sz="910" dirty="0"/>
          </a:p>
        </p:txBody>
      </p:sp>
      <p:sp>
        <p:nvSpPr>
          <p:cNvPr id="47" name="Text 44"/>
          <p:cNvSpPr/>
          <p:nvPr/>
        </p:nvSpPr>
        <p:spPr>
          <a:xfrm>
            <a:off x="5522976" y="3072384"/>
            <a:ext cx="6144768" cy="365760"/>
          </a:xfrm>
          <a:prstGeom prst="rect">
            <a:avLst/>
          </a:prstGeom>
          <a:noFill/>
          <a:ln/>
        </p:spPr>
        <p:txBody>
          <a:bodyPr wrap="square" lIns="0" tIns="0" rIns="0" bIns="0" rtlCol="0" anchor="ctr">
            <a:normAutofit/>
          </a:bodyPr>
          <a:lstStyle/>
          <a:p>
            <a:pPr marL="0" indent="0" algn="ctr">
              <a:buNone/>
            </a:pPr>
            <a:r>
              <a:rPr lang="en-US" sz="1030" b="1" dirty="0">
                <a:solidFill>
                  <a:srgbClr val="128252"/>
                </a:solidFill>
                <a:latin typeface="Calibri" pitchFamily="34" charset="0"/>
                <a:ea typeface="Calibri" pitchFamily="34" charset="-122"/>
                <a:cs typeface="Calibri" pitchFamily="34" charset="-120"/>
              </a:rPr>
              <a:t>PICCOLI SORSI · NIENTE ESPERIMENTI · GLI ORARI SONO UN ESEMPIO</a:t>
            </a:r>
            <a:endParaRPr lang="en-US" sz="1030" dirty="0"/>
          </a:p>
        </p:txBody>
      </p:sp>
      <p:sp>
        <p:nvSpPr>
          <p:cNvPr id="48" name="Shape 45"/>
          <p:cNvSpPr/>
          <p:nvPr/>
        </p:nvSpPr>
        <p:spPr>
          <a:xfrm>
            <a:off x="228600" y="4187952"/>
            <a:ext cx="2514600" cy="1261872"/>
          </a:xfrm>
          <a:prstGeom prst="rect">
            <a:avLst/>
          </a:prstGeom>
          <a:solidFill>
            <a:srgbClr val="FFFFFF"/>
          </a:solidFill>
          <a:ln w="8890">
            <a:solidFill>
              <a:srgbClr val="C8D6DF"/>
            </a:solidFill>
            <a:prstDash val="solid"/>
          </a:ln>
        </p:spPr>
        <p:txBody>
          <a:bodyPr/>
          <a:lstStyle/>
          <a:p>
            <a:endParaRPr lang="it-IT"/>
          </a:p>
        </p:txBody>
      </p:sp>
      <p:sp>
        <p:nvSpPr>
          <p:cNvPr id="49" name="Shape 46"/>
          <p:cNvSpPr/>
          <p:nvPr/>
        </p:nvSpPr>
        <p:spPr>
          <a:xfrm>
            <a:off x="228600" y="4187952"/>
            <a:ext cx="2514600" cy="237744"/>
          </a:xfrm>
          <a:prstGeom prst="rect">
            <a:avLst/>
          </a:prstGeom>
          <a:solidFill>
            <a:srgbClr val="00A66B"/>
          </a:solidFill>
          <a:ln w="12700">
            <a:solidFill>
              <a:srgbClr val="00A66B">
                <a:alpha val="0"/>
              </a:srgbClr>
            </a:solidFill>
            <a:prstDash val="solid"/>
          </a:ln>
        </p:spPr>
        <p:txBody>
          <a:bodyPr/>
          <a:lstStyle/>
          <a:p>
            <a:endParaRPr lang="it-IT"/>
          </a:p>
        </p:txBody>
      </p:sp>
      <p:sp>
        <p:nvSpPr>
          <p:cNvPr id="50" name="Text 47"/>
          <p:cNvSpPr/>
          <p:nvPr/>
        </p:nvSpPr>
        <p:spPr>
          <a:xfrm>
            <a:off x="301752" y="4206240"/>
            <a:ext cx="2368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PUNTI CHIAVE</a:t>
            </a:r>
            <a:endParaRPr lang="en-US" sz="1050" dirty="0"/>
          </a:p>
        </p:txBody>
      </p:sp>
      <p:sp>
        <p:nvSpPr>
          <p:cNvPr id="51" name="Shape 48"/>
          <p:cNvSpPr/>
          <p:nvPr/>
        </p:nvSpPr>
        <p:spPr>
          <a:xfrm>
            <a:off x="365760" y="45171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2" name="Text 49"/>
          <p:cNvSpPr/>
          <p:nvPr/>
        </p:nvSpPr>
        <p:spPr>
          <a:xfrm>
            <a:off x="365760" y="45079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1</a:t>
            </a:r>
            <a:endParaRPr lang="en-US" sz="800" dirty="0"/>
          </a:p>
        </p:txBody>
      </p:sp>
      <p:sp>
        <p:nvSpPr>
          <p:cNvPr id="53" name="Text 50"/>
          <p:cNvSpPr/>
          <p:nvPr/>
        </p:nvSpPr>
        <p:spPr>
          <a:xfrm>
            <a:off x="603504" y="44897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Orario gara come punto zero</a:t>
            </a:r>
            <a:endParaRPr lang="en-US" sz="880" dirty="0"/>
          </a:p>
        </p:txBody>
      </p:sp>
      <p:sp>
        <p:nvSpPr>
          <p:cNvPr id="54" name="Shape 51"/>
          <p:cNvSpPr/>
          <p:nvPr/>
        </p:nvSpPr>
        <p:spPr>
          <a:xfrm>
            <a:off x="365760" y="47457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5" name="Text 52"/>
          <p:cNvSpPr/>
          <p:nvPr/>
        </p:nvSpPr>
        <p:spPr>
          <a:xfrm>
            <a:off x="365760" y="47365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2</a:t>
            </a:r>
            <a:endParaRPr lang="en-US" sz="800" dirty="0"/>
          </a:p>
        </p:txBody>
      </p:sp>
      <p:sp>
        <p:nvSpPr>
          <p:cNvPr id="56" name="Text 53"/>
          <p:cNvSpPr/>
          <p:nvPr/>
        </p:nvSpPr>
        <p:spPr>
          <a:xfrm>
            <a:off x="603504" y="47183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Pasto già conosciuto</a:t>
            </a:r>
            <a:endParaRPr lang="en-US" sz="880" dirty="0"/>
          </a:p>
        </p:txBody>
      </p:sp>
      <p:sp>
        <p:nvSpPr>
          <p:cNvPr id="57" name="Shape 54"/>
          <p:cNvSpPr/>
          <p:nvPr/>
        </p:nvSpPr>
        <p:spPr>
          <a:xfrm>
            <a:off x="365760" y="49743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8" name="Text 55"/>
          <p:cNvSpPr/>
          <p:nvPr/>
        </p:nvSpPr>
        <p:spPr>
          <a:xfrm>
            <a:off x="365760" y="49651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3</a:t>
            </a:r>
            <a:endParaRPr lang="en-US" sz="800" dirty="0"/>
          </a:p>
        </p:txBody>
      </p:sp>
      <p:sp>
        <p:nvSpPr>
          <p:cNvPr id="59" name="Text 56"/>
          <p:cNvSpPr/>
          <p:nvPr/>
        </p:nvSpPr>
        <p:spPr>
          <a:xfrm>
            <a:off x="603504" y="49469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Arrivo senza fretta</a:t>
            </a:r>
            <a:endParaRPr lang="en-US" sz="880" dirty="0"/>
          </a:p>
        </p:txBody>
      </p:sp>
      <p:sp>
        <p:nvSpPr>
          <p:cNvPr id="60" name="Shape 57"/>
          <p:cNvSpPr/>
          <p:nvPr/>
        </p:nvSpPr>
        <p:spPr>
          <a:xfrm>
            <a:off x="365760" y="5202936"/>
            <a:ext cx="164592" cy="164592"/>
          </a:xfrm>
          <a:prstGeom prst="ellipse">
            <a:avLst/>
          </a:prstGeom>
          <a:solidFill>
            <a:srgbClr val="FFFFFF"/>
          </a:solidFill>
          <a:ln w="15240">
            <a:solidFill>
              <a:srgbClr val="4E6F24"/>
            </a:solidFill>
            <a:prstDash val="solid"/>
          </a:ln>
        </p:spPr>
        <p:txBody>
          <a:bodyPr/>
          <a:lstStyle/>
          <a:p>
            <a:endParaRPr lang="it-IT"/>
          </a:p>
        </p:txBody>
      </p:sp>
      <p:sp>
        <p:nvSpPr>
          <p:cNvPr id="61" name="Text 58"/>
          <p:cNvSpPr/>
          <p:nvPr/>
        </p:nvSpPr>
        <p:spPr>
          <a:xfrm>
            <a:off x="365760" y="51937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4</a:t>
            </a:r>
            <a:endParaRPr lang="en-US" sz="800" dirty="0"/>
          </a:p>
        </p:txBody>
      </p:sp>
      <p:sp>
        <p:nvSpPr>
          <p:cNvPr id="62" name="Text 59"/>
          <p:cNvSpPr/>
          <p:nvPr/>
        </p:nvSpPr>
        <p:spPr>
          <a:xfrm>
            <a:off x="603504" y="51755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Riscaldamento vicino al via</a:t>
            </a:r>
            <a:endParaRPr lang="en-US" sz="880" dirty="0"/>
          </a:p>
        </p:txBody>
      </p:sp>
      <p:sp>
        <p:nvSpPr>
          <p:cNvPr id="63" name="Shape 60"/>
          <p:cNvSpPr/>
          <p:nvPr/>
        </p:nvSpPr>
        <p:spPr>
          <a:xfrm>
            <a:off x="2852928" y="4187952"/>
            <a:ext cx="3657600" cy="1261872"/>
          </a:xfrm>
          <a:prstGeom prst="rect">
            <a:avLst/>
          </a:prstGeom>
          <a:solidFill>
            <a:srgbClr val="FFFFFF"/>
          </a:solidFill>
          <a:ln w="8890">
            <a:solidFill>
              <a:srgbClr val="C8D6DF"/>
            </a:solidFill>
            <a:prstDash val="solid"/>
          </a:ln>
        </p:spPr>
        <p:txBody>
          <a:bodyPr/>
          <a:lstStyle/>
          <a:p>
            <a:endParaRPr lang="it-IT"/>
          </a:p>
        </p:txBody>
      </p:sp>
      <p:sp>
        <p:nvSpPr>
          <p:cNvPr id="64" name="Shape 61"/>
          <p:cNvSpPr/>
          <p:nvPr/>
        </p:nvSpPr>
        <p:spPr>
          <a:xfrm>
            <a:off x="2852928" y="4187952"/>
            <a:ext cx="365760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65" name="Text 62"/>
          <p:cNvSpPr/>
          <p:nvPr/>
        </p:nvSpPr>
        <p:spPr>
          <a:xfrm>
            <a:off x="2926080" y="4206240"/>
            <a:ext cx="3511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ERRORI COMUNI E CORREZIONE</a:t>
            </a:r>
            <a:endParaRPr lang="en-US" sz="1050" dirty="0"/>
          </a:p>
        </p:txBody>
      </p:sp>
      <p:sp>
        <p:nvSpPr>
          <p:cNvPr id="66" name="Shape 63"/>
          <p:cNvSpPr/>
          <p:nvPr/>
        </p:nvSpPr>
        <p:spPr>
          <a:xfrm>
            <a:off x="2953512" y="4498848"/>
            <a:ext cx="3456432" cy="420624"/>
          </a:xfrm>
          <a:prstGeom prst="rect">
            <a:avLst/>
          </a:prstGeom>
          <a:solidFill>
            <a:srgbClr val="FFF2F1"/>
          </a:solidFill>
          <a:ln w="8890">
            <a:solidFill>
              <a:srgbClr val="C94B45"/>
            </a:solidFill>
            <a:prstDash val="solid"/>
          </a:ln>
        </p:spPr>
        <p:txBody>
          <a:bodyPr/>
          <a:lstStyle/>
          <a:p>
            <a:endParaRPr lang="it-IT"/>
          </a:p>
        </p:txBody>
      </p:sp>
      <p:sp>
        <p:nvSpPr>
          <p:cNvPr id="67" name="Shape 64"/>
          <p:cNvSpPr/>
          <p:nvPr/>
        </p:nvSpPr>
        <p:spPr>
          <a:xfrm>
            <a:off x="3026664" y="4572000"/>
            <a:ext cx="182880" cy="182880"/>
          </a:xfrm>
          <a:prstGeom prst="ellipse">
            <a:avLst/>
          </a:prstGeom>
          <a:solidFill>
            <a:srgbClr val="E21B23"/>
          </a:solidFill>
          <a:ln w="12700">
            <a:solidFill>
              <a:srgbClr val="E21B23"/>
            </a:solidFill>
            <a:prstDash val="solid"/>
          </a:ln>
        </p:spPr>
        <p:txBody>
          <a:bodyPr/>
          <a:lstStyle/>
          <a:p>
            <a:endParaRPr lang="it-IT"/>
          </a:p>
        </p:txBody>
      </p:sp>
      <p:sp>
        <p:nvSpPr>
          <p:cNvPr id="68" name="Text 65"/>
          <p:cNvSpPr/>
          <p:nvPr/>
        </p:nvSpPr>
        <p:spPr>
          <a:xfrm>
            <a:off x="3026664" y="45582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69" name="Text 66"/>
          <p:cNvSpPr/>
          <p:nvPr/>
        </p:nvSpPr>
        <p:spPr>
          <a:xfrm>
            <a:off x="3300984" y="45445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SPOSTA TUTTO ALL’ULTIMO</a:t>
            </a:r>
            <a:endParaRPr lang="en-US" sz="920" dirty="0"/>
          </a:p>
        </p:txBody>
      </p:sp>
      <p:sp>
        <p:nvSpPr>
          <p:cNvPr id="70" name="Text 67"/>
          <p:cNvSpPr/>
          <p:nvPr/>
        </p:nvSpPr>
        <p:spPr>
          <a:xfrm>
            <a:off x="3300984" y="47183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costruisci gli orari a ritroso.</a:t>
            </a:r>
            <a:endParaRPr lang="en-US" sz="850" dirty="0"/>
          </a:p>
        </p:txBody>
      </p:sp>
      <p:sp>
        <p:nvSpPr>
          <p:cNvPr id="71" name="Shape 68"/>
          <p:cNvSpPr/>
          <p:nvPr/>
        </p:nvSpPr>
        <p:spPr>
          <a:xfrm>
            <a:off x="2953512" y="4956048"/>
            <a:ext cx="3456432" cy="420624"/>
          </a:xfrm>
          <a:prstGeom prst="rect">
            <a:avLst/>
          </a:prstGeom>
          <a:solidFill>
            <a:srgbClr val="FFF2F1"/>
          </a:solidFill>
          <a:ln w="8890">
            <a:solidFill>
              <a:srgbClr val="C94B45"/>
            </a:solidFill>
            <a:prstDash val="solid"/>
          </a:ln>
        </p:spPr>
        <p:txBody>
          <a:bodyPr/>
          <a:lstStyle/>
          <a:p>
            <a:endParaRPr lang="it-IT"/>
          </a:p>
        </p:txBody>
      </p:sp>
      <p:sp>
        <p:nvSpPr>
          <p:cNvPr id="72" name="Shape 69"/>
          <p:cNvSpPr/>
          <p:nvPr/>
        </p:nvSpPr>
        <p:spPr>
          <a:xfrm>
            <a:off x="3026664" y="5029200"/>
            <a:ext cx="182880" cy="182880"/>
          </a:xfrm>
          <a:prstGeom prst="ellipse">
            <a:avLst/>
          </a:prstGeom>
          <a:solidFill>
            <a:srgbClr val="E21B23"/>
          </a:solidFill>
          <a:ln w="12700">
            <a:solidFill>
              <a:srgbClr val="E21B23"/>
            </a:solidFill>
            <a:prstDash val="solid"/>
          </a:ln>
        </p:spPr>
        <p:txBody>
          <a:bodyPr/>
          <a:lstStyle/>
          <a:p>
            <a:endParaRPr lang="it-IT"/>
          </a:p>
        </p:txBody>
      </p:sp>
      <p:sp>
        <p:nvSpPr>
          <p:cNvPr id="73" name="Text 70"/>
          <p:cNvSpPr/>
          <p:nvPr/>
        </p:nvSpPr>
        <p:spPr>
          <a:xfrm>
            <a:off x="3026664" y="50154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74" name="Text 71"/>
          <p:cNvSpPr/>
          <p:nvPr/>
        </p:nvSpPr>
        <p:spPr>
          <a:xfrm>
            <a:off x="3300984" y="50017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PROVA COSE NUOVE</a:t>
            </a:r>
            <a:endParaRPr lang="en-US" sz="920" dirty="0"/>
          </a:p>
        </p:txBody>
      </p:sp>
      <p:sp>
        <p:nvSpPr>
          <p:cNvPr id="75" name="Text 72"/>
          <p:cNvSpPr/>
          <p:nvPr/>
        </p:nvSpPr>
        <p:spPr>
          <a:xfrm>
            <a:off x="3300984" y="51755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usa abitudini già testate e indicazioni personali.</a:t>
            </a:r>
            <a:endParaRPr lang="en-US" sz="850" dirty="0"/>
          </a:p>
        </p:txBody>
      </p:sp>
      <p:sp>
        <p:nvSpPr>
          <p:cNvPr id="76" name="Shape 73"/>
          <p:cNvSpPr/>
          <p:nvPr/>
        </p:nvSpPr>
        <p:spPr>
          <a:xfrm>
            <a:off x="6620256" y="4187952"/>
            <a:ext cx="1783080" cy="1261872"/>
          </a:xfrm>
          <a:prstGeom prst="rect">
            <a:avLst/>
          </a:prstGeom>
          <a:solidFill>
            <a:srgbClr val="FFFFFF"/>
          </a:solidFill>
          <a:ln w="8890">
            <a:solidFill>
              <a:srgbClr val="C8D6DF"/>
            </a:solidFill>
            <a:prstDash val="solid"/>
          </a:ln>
        </p:spPr>
        <p:txBody>
          <a:bodyPr/>
          <a:lstStyle/>
          <a:p>
            <a:endParaRPr lang="it-IT"/>
          </a:p>
        </p:txBody>
      </p:sp>
      <p:sp>
        <p:nvSpPr>
          <p:cNvPr id="77" name="Shape 74"/>
          <p:cNvSpPr/>
          <p:nvPr/>
        </p:nvSpPr>
        <p:spPr>
          <a:xfrm>
            <a:off x="6620256" y="4187952"/>
            <a:ext cx="1783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78" name="Text 75"/>
          <p:cNvSpPr/>
          <p:nvPr/>
        </p:nvSpPr>
        <p:spPr>
          <a:xfrm>
            <a:off x="6693408" y="4206240"/>
            <a:ext cx="1636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PAROLE CHIAVE</a:t>
            </a:r>
            <a:endParaRPr lang="en-US" sz="1050" dirty="0"/>
          </a:p>
        </p:txBody>
      </p:sp>
      <p:sp>
        <p:nvSpPr>
          <p:cNvPr id="79" name="Text 76"/>
          <p:cNvSpPr/>
          <p:nvPr/>
        </p:nvSpPr>
        <p:spPr>
          <a:xfrm>
            <a:off x="6739128" y="4498848"/>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80" name="Text 77"/>
          <p:cNvSpPr/>
          <p:nvPr/>
        </p:nvSpPr>
        <p:spPr>
          <a:xfrm>
            <a:off x="6940296" y="4498848"/>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A ritroso.</a:t>
            </a:r>
            <a:endParaRPr lang="en-US" sz="880" dirty="0"/>
          </a:p>
        </p:txBody>
      </p:sp>
      <p:sp>
        <p:nvSpPr>
          <p:cNvPr id="81" name="Text 78"/>
          <p:cNvSpPr/>
          <p:nvPr/>
        </p:nvSpPr>
        <p:spPr>
          <a:xfrm>
            <a:off x="6739128" y="4797552"/>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82" name="Text 79"/>
          <p:cNvSpPr/>
          <p:nvPr/>
        </p:nvSpPr>
        <p:spPr>
          <a:xfrm>
            <a:off x="6940296" y="4797552"/>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Piccoli sorsi.</a:t>
            </a:r>
            <a:endParaRPr lang="en-US" sz="880" dirty="0"/>
          </a:p>
        </p:txBody>
      </p:sp>
      <p:sp>
        <p:nvSpPr>
          <p:cNvPr id="83" name="Text 80"/>
          <p:cNvSpPr/>
          <p:nvPr/>
        </p:nvSpPr>
        <p:spPr>
          <a:xfrm>
            <a:off x="6739128" y="5096256"/>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84" name="Text 81"/>
          <p:cNvSpPr/>
          <p:nvPr/>
        </p:nvSpPr>
        <p:spPr>
          <a:xfrm>
            <a:off x="6940296" y="5096256"/>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Niente esperimenti.</a:t>
            </a:r>
            <a:endParaRPr lang="en-US" sz="880" dirty="0"/>
          </a:p>
        </p:txBody>
      </p:sp>
      <p:sp>
        <p:nvSpPr>
          <p:cNvPr id="85" name="Shape 82"/>
          <p:cNvSpPr/>
          <p:nvPr/>
        </p:nvSpPr>
        <p:spPr>
          <a:xfrm>
            <a:off x="8513064" y="4187952"/>
            <a:ext cx="3447288" cy="1261872"/>
          </a:xfrm>
          <a:prstGeom prst="rect">
            <a:avLst/>
          </a:prstGeom>
          <a:solidFill>
            <a:srgbClr val="FFFFFF"/>
          </a:solidFill>
          <a:ln w="8890">
            <a:solidFill>
              <a:srgbClr val="C8D6DF"/>
            </a:solidFill>
            <a:prstDash val="solid"/>
          </a:ln>
        </p:spPr>
        <p:txBody>
          <a:bodyPr/>
          <a:lstStyle/>
          <a:p>
            <a:endParaRPr lang="it-IT"/>
          </a:p>
        </p:txBody>
      </p:sp>
      <p:sp>
        <p:nvSpPr>
          <p:cNvPr id="86" name="Shape 83"/>
          <p:cNvSpPr/>
          <p:nvPr/>
        </p:nvSpPr>
        <p:spPr>
          <a:xfrm>
            <a:off x="8513064" y="4187952"/>
            <a:ext cx="3447288"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87" name="Text 84"/>
          <p:cNvSpPr/>
          <p:nvPr/>
        </p:nvSpPr>
        <p:spPr>
          <a:xfrm>
            <a:off x="8586216" y="4206240"/>
            <a:ext cx="3300984"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PROGRESSIONE</a:t>
            </a:r>
            <a:endParaRPr lang="en-US" sz="1050" dirty="0"/>
          </a:p>
        </p:txBody>
      </p:sp>
      <p:sp>
        <p:nvSpPr>
          <p:cNvPr id="88" name="Shape 85"/>
          <p:cNvSpPr/>
          <p:nvPr/>
        </p:nvSpPr>
        <p:spPr>
          <a:xfrm>
            <a:off x="8631936" y="4498848"/>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9" name="Text 86"/>
          <p:cNvSpPr/>
          <p:nvPr/>
        </p:nvSpPr>
        <p:spPr>
          <a:xfrm>
            <a:off x="8631936" y="4498848"/>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L1</a:t>
            </a:r>
            <a:endParaRPr lang="en-US" sz="820" dirty="0"/>
          </a:p>
        </p:txBody>
      </p:sp>
      <p:sp>
        <p:nvSpPr>
          <p:cNvPr id="90" name="Text 87"/>
          <p:cNvSpPr/>
          <p:nvPr/>
        </p:nvSpPr>
        <p:spPr>
          <a:xfrm>
            <a:off x="9089136" y="4498848"/>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Definisco il via</a:t>
            </a:r>
            <a:endParaRPr lang="en-US" sz="870" dirty="0"/>
          </a:p>
        </p:txBody>
      </p:sp>
      <p:sp>
        <p:nvSpPr>
          <p:cNvPr id="91" name="Shape 88"/>
          <p:cNvSpPr/>
          <p:nvPr/>
        </p:nvSpPr>
        <p:spPr>
          <a:xfrm>
            <a:off x="8631936" y="4722876"/>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92" name="Text 89"/>
          <p:cNvSpPr/>
          <p:nvPr/>
        </p:nvSpPr>
        <p:spPr>
          <a:xfrm>
            <a:off x="8631936" y="4722876"/>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L2</a:t>
            </a:r>
            <a:endParaRPr lang="en-US" sz="820" dirty="0"/>
          </a:p>
        </p:txBody>
      </p:sp>
      <p:sp>
        <p:nvSpPr>
          <p:cNvPr id="93" name="Text 90"/>
          <p:cNvSpPr/>
          <p:nvPr/>
        </p:nvSpPr>
        <p:spPr>
          <a:xfrm>
            <a:off x="9089136" y="4722876"/>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Calcolo gli orari</a:t>
            </a:r>
            <a:endParaRPr lang="en-US" sz="870" dirty="0"/>
          </a:p>
        </p:txBody>
      </p:sp>
      <p:sp>
        <p:nvSpPr>
          <p:cNvPr id="94" name="Shape 91"/>
          <p:cNvSpPr/>
          <p:nvPr/>
        </p:nvSpPr>
        <p:spPr>
          <a:xfrm>
            <a:off x="8631936" y="4946904"/>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95" name="Text 92"/>
          <p:cNvSpPr/>
          <p:nvPr/>
        </p:nvSpPr>
        <p:spPr>
          <a:xfrm>
            <a:off x="8631936" y="4946904"/>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L3</a:t>
            </a:r>
            <a:endParaRPr lang="en-US" sz="820" dirty="0"/>
          </a:p>
        </p:txBody>
      </p:sp>
      <p:sp>
        <p:nvSpPr>
          <p:cNvPr id="96" name="Text 93"/>
          <p:cNvSpPr/>
          <p:nvPr/>
        </p:nvSpPr>
        <p:spPr>
          <a:xfrm>
            <a:off x="9089136" y="4946904"/>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Verifico con adulto/tecnico</a:t>
            </a:r>
            <a:endParaRPr lang="en-US" sz="870" dirty="0"/>
          </a:p>
        </p:txBody>
      </p:sp>
      <p:sp>
        <p:nvSpPr>
          <p:cNvPr id="97" name="Shape 94"/>
          <p:cNvSpPr/>
          <p:nvPr/>
        </p:nvSpPr>
        <p:spPr>
          <a:xfrm>
            <a:off x="8631936" y="5170932"/>
            <a:ext cx="384048" cy="196596"/>
          </a:xfrm>
          <a:prstGeom prst="rect">
            <a:avLst/>
          </a:prstGeom>
          <a:solidFill>
            <a:srgbClr val="0A3952"/>
          </a:solidFill>
          <a:ln w="12700">
            <a:solidFill>
              <a:srgbClr val="0A3952">
                <a:alpha val="0"/>
              </a:srgbClr>
            </a:solidFill>
            <a:prstDash val="solid"/>
          </a:ln>
        </p:spPr>
        <p:txBody>
          <a:bodyPr/>
          <a:lstStyle/>
          <a:p>
            <a:endParaRPr lang="it-IT"/>
          </a:p>
        </p:txBody>
      </p:sp>
      <p:sp>
        <p:nvSpPr>
          <p:cNvPr id="98" name="Text 95"/>
          <p:cNvSpPr/>
          <p:nvPr/>
        </p:nvSpPr>
        <p:spPr>
          <a:xfrm>
            <a:off x="8631936" y="5170932"/>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L4</a:t>
            </a:r>
            <a:endParaRPr lang="en-US" sz="820" dirty="0"/>
          </a:p>
        </p:txBody>
      </p:sp>
      <p:sp>
        <p:nvSpPr>
          <p:cNvPr id="99" name="Text 96"/>
          <p:cNvSpPr/>
          <p:nvPr/>
        </p:nvSpPr>
        <p:spPr>
          <a:xfrm>
            <a:off x="9089136" y="5170932"/>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Eseguo senza fretta</a:t>
            </a:r>
            <a:endParaRPr lang="en-US" sz="870" dirty="0"/>
          </a:p>
        </p:txBody>
      </p:sp>
      <p:sp>
        <p:nvSpPr>
          <p:cNvPr id="100" name="Shape 97"/>
          <p:cNvSpPr/>
          <p:nvPr/>
        </p:nvSpPr>
        <p:spPr>
          <a:xfrm>
            <a:off x="228600"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101" name="Shape 98"/>
          <p:cNvSpPr/>
          <p:nvPr/>
        </p:nvSpPr>
        <p:spPr>
          <a:xfrm>
            <a:off x="228600" y="5513832"/>
            <a:ext cx="2926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02" name="Text 99"/>
          <p:cNvSpPr/>
          <p:nvPr/>
        </p:nvSpPr>
        <p:spPr>
          <a:xfrm>
            <a:off x="301752"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VERIFICA</a:t>
            </a:r>
            <a:endParaRPr lang="en-US" sz="1050" dirty="0"/>
          </a:p>
        </p:txBody>
      </p:sp>
      <p:sp>
        <p:nvSpPr>
          <p:cNvPr id="103" name="Text 100"/>
          <p:cNvSpPr/>
          <p:nvPr/>
        </p:nvSpPr>
        <p:spPr>
          <a:xfrm>
            <a:off x="365760" y="5815584"/>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4" name="Text 101"/>
          <p:cNvSpPr/>
          <p:nvPr/>
        </p:nvSpPr>
        <p:spPr>
          <a:xfrm>
            <a:off x="594360" y="5815584"/>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So quando mangio</a:t>
            </a:r>
            <a:endParaRPr lang="en-US" sz="850" dirty="0"/>
          </a:p>
        </p:txBody>
      </p:sp>
      <p:sp>
        <p:nvSpPr>
          <p:cNvPr id="105" name="Text 102"/>
          <p:cNvSpPr/>
          <p:nvPr/>
        </p:nvSpPr>
        <p:spPr>
          <a:xfrm>
            <a:off x="365760" y="5984748"/>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6" name="Text 103"/>
          <p:cNvSpPr/>
          <p:nvPr/>
        </p:nvSpPr>
        <p:spPr>
          <a:xfrm>
            <a:off x="594360" y="5984748"/>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So quando arrivo</a:t>
            </a:r>
            <a:endParaRPr lang="en-US" sz="850" dirty="0"/>
          </a:p>
        </p:txBody>
      </p:sp>
      <p:sp>
        <p:nvSpPr>
          <p:cNvPr id="107" name="Text 104"/>
          <p:cNvSpPr/>
          <p:nvPr/>
        </p:nvSpPr>
        <p:spPr>
          <a:xfrm>
            <a:off x="365760" y="6153912"/>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8" name="Text 105"/>
          <p:cNvSpPr/>
          <p:nvPr/>
        </p:nvSpPr>
        <p:spPr>
          <a:xfrm>
            <a:off x="594360" y="6153912"/>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So quando provo</a:t>
            </a:r>
            <a:endParaRPr lang="en-US" sz="850" dirty="0"/>
          </a:p>
        </p:txBody>
      </p:sp>
      <p:sp>
        <p:nvSpPr>
          <p:cNvPr id="109" name="Text 106"/>
          <p:cNvSpPr/>
          <p:nvPr/>
        </p:nvSpPr>
        <p:spPr>
          <a:xfrm>
            <a:off x="365760" y="6323076"/>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10" name="Text 107"/>
          <p:cNvSpPr/>
          <p:nvPr/>
        </p:nvSpPr>
        <p:spPr>
          <a:xfrm>
            <a:off x="594360" y="6323076"/>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So quando mi scaldo</a:t>
            </a:r>
            <a:endParaRPr lang="en-US" sz="850" dirty="0"/>
          </a:p>
        </p:txBody>
      </p:sp>
      <p:sp>
        <p:nvSpPr>
          <p:cNvPr id="111" name="Shape 108"/>
          <p:cNvSpPr/>
          <p:nvPr/>
        </p:nvSpPr>
        <p:spPr>
          <a:xfrm>
            <a:off x="3273552"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112" name="Shape 109"/>
          <p:cNvSpPr/>
          <p:nvPr/>
        </p:nvSpPr>
        <p:spPr>
          <a:xfrm>
            <a:off x="3273552" y="5513832"/>
            <a:ext cx="292608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113" name="Text 110"/>
          <p:cNvSpPr/>
          <p:nvPr/>
        </p:nvSpPr>
        <p:spPr>
          <a:xfrm>
            <a:off x="3346704"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STOP DI SICUREZZA</a:t>
            </a:r>
            <a:endParaRPr lang="en-US" sz="1050" dirty="0"/>
          </a:p>
        </p:txBody>
      </p:sp>
      <p:sp>
        <p:nvSpPr>
          <p:cNvPr id="114" name="Text 111"/>
          <p:cNvSpPr/>
          <p:nvPr/>
        </p:nvSpPr>
        <p:spPr>
          <a:xfrm>
            <a:off x="3438144" y="5843016"/>
            <a:ext cx="2596896"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Alimentazione e idratazione vanno adattate a età e indicazioni personali.</a:t>
            </a:r>
            <a:endParaRPr lang="en-US" sz="860" dirty="0"/>
          </a:p>
        </p:txBody>
      </p:sp>
      <p:sp>
        <p:nvSpPr>
          <p:cNvPr id="115" name="Shape 112"/>
          <p:cNvSpPr/>
          <p:nvPr/>
        </p:nvSpPr>
        <p:spPr>
          <a:xfrm>
            <a:off x="6318504" y="5513832"/>
            <a:ext cx="2880360" cy="1024128"/>
          </a:xfrm>
          <a:prstGeom prst="rect">
            <a:avLst/>
          </a:prstGeom>
          <a:solidFill>
            <a:srgbClr val="FFFFFF"/>
          </a:solidFill>
          <a:ln w="8890">
            <a:solidFill>
              <a:srgbClr val="C8D6DF"/>
            </a:solidFill>
            <a:prstDash val="solid"/>
          </a:ln>
        </p:spPr>
        <p:txBody>
          <a:bodyPr/>
          <a:lstStyle/>
          <a:p>
            <a:endParaRPr lang="it-IT"/>
          </a:p>
        </p:txBody>
      </p:sp>
      <p:sp>
        <p:nvSpPr>
          <p:cNvPr id="116" name="Shape 113"/>
          <p:cNvSpPr/>
          <p:nvPr/>
        </p:nvSpPr>
        <p:spPr>
          <a:xfrm>
            <a:off x="6318504" y="5513832"/>
            <a:ext cx="288036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17" name="Text 114"/>
          <p:cNvSpPr/>
          <p:nvPr/>
        </p:nvSpPr>
        <p:spPr>
          <a:xfrm>
            <a:off x="6391656" y="5532120"/>
            <a:ext cx="273405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ESERCIZIO</a:t>
            </a:r>
            <a:endParaRPr lang="en-US" sz="1050" dirty="0"/>
          </a:p>
        </p:txBody>
      </p:sp>
      <p:sp>
        <p:nvSpPr>
          <p:cNvPr id="118" name="Text 115"/>
          <p:cNvSpPr/>
          <p:nvPr/>
        </p:nvSpPr>
        <p:spPr>
          <a:xfrm>
            <a:off x="6473952" y="5843016"/>
            <a:ext cx="2569464"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Scrivi la tua giornata partendo dall’orario di partenza.</a:t>
            </a:r>
            <a:endParaRPr lang="en-US" sz="860" dirty="0"/>
          </a:p>
        </p:txBody>
      </p:sp>
      <p:sp>
        <p:nvSpPr>
          <p:cNvPr id="119" name="Shape 116"/>
          <p:cNvSpPr/>
          <p:nvPr/>
        </p:nvSpPr>
        <p:spPr>
          <a:xfrm>
            <a:off x="9317736" y="5513832"/>
            <a:ext cx="2642616" cy="1024128"/>
          </a:xfrm>
          <a:prstGeom prst="rect">
            <a:avLst/>
          </a:prstGeom>
          <a:solidFill>
            <a:srgbClr val="FFFFFF"/>
          </a:solidFill>
          <a:ln w="8890">
            <a:solidFill>
              <a:srgbClr val="C8D6DF"/>
            </a:solidFill>
            <a:prstDash val="solid"/>
          </a:ln>
        </p:spPr>
        <p:txBody>
          <a:bodyPr/>
          <a:lstStyle/>
          <a:p>
            <a:endParaRPr lang="it-IT"/>
          </a:p>
        </p:txBody>
      </p:sp>
      <p:sp>
        <p:nvSpPr>
          <p:cNvPr id="120" name="Shape 117"/>
          <p:cNvSpPr/>
          <p:nvPr/>
        </p:nvSpPr>
        <p:spPr>
          <a:xfrm>
            <a:off x="9317736" y="5513832"/>
            <a:ext cx="2642616"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21" name="Text 118"/>
          <p:cNvSpPr/>
          <p:nvPr/>
        </p:nvSpPr>
        <p:spPr>
          <a:xfrm>
            <a:off x="9390888" y="5532120"/>
            <a:ext cx="2496312"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COLLEGATO A</a:t>
            </a:r>
            <a:endParaRPr lang="en-US" sz="1050" dirty="0"/>
          </a:p>
        </p:txBody>
      </p:sp>
      <p:sp>
        <p:nvSpPr>
          <p:cNvPr id="122" name="Text 119"/>
          <p:cNvSpPr/>
          <p:nvPr/>
        </p:nvSpPr>
        <p:spPr>
          <a:xfrm>
            <a:off x="9473184" y="5843016"/>
            <a:ext cx="2331720" cy="630936"/>
          </a:xfrm>
          <a:prstGeom prst="rect">
            <a:avLst/>
          </a:prstGeom>
          <a:noFill/>
          <a:ln/>
        </p:spPr>
        <p:txBody>
          <a:bodyPr wrap="square" lIns="0" tIns="0" rIns="0" bIns="0" rtlCol="0" anchor="t">
            <a:normAutofit/>
          </a:bodyPr>
          <a:lstStyle/>
          <a:p>
            <a:pPr marL="0" indent="0" algn="l">
              <a:buNone/>
            </a:pPr>
            <a:r>
              <a:rPr lang="en-US" sz="920" b="1" dirty="0">
                <a:solidFill>
                  <a:srgbClr val="0A3952"/>
                </a:solidFill>
                <a:latin typeface="Calibri" pitchFamily="34" charset="0"/>
                <a:ea typeface="Calibri" pitchFamily="34" charset="-122"/>
                <a:cs typeface="Calibri" pitchFamily="34" charset="-120"/>
              </a:rPr>
              <a:t>ST-19  RICOGNIZIONE</a:t>
            </a:r>
            <a:endParaRPr lang="en-US" sz="920" dirty="0"/>
          </a:p>
          <a:p>
            <a:pPr marL="0" indent="0" algn="l">
              <a:buNone/>
            </a:pPr>
            <a:r>
              <a:rPr lang="en-US" sz="920" b="1" dirty="0">
                <a:solidFill>
                  <a:srgbClr val="0A3952"/>
                </a:solidFill>
                <a:latin typeface="Calibri" pitchFamily="34" charset="0"/>
                <a:ea typeface="Calibri" pitchFamily="34" charset="-122"/>
                <a:cs typeface="Calibri" pitchFamily="34" charset="-120"/>
              </a:rPr>
              <a:t>ST-21  RISCALDAMENTO</a:t>
            </a:r>
            <a:endParaRPr lang="en-US" sz="92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1695" cy="283464"/>
          </a:xfrm>
          <a:prstGeom prst="rect">
            <a:avLst/>
          </a:prstGeom>
          <a:solidFill>
            <a:srgbClr val="061A2B"/>
          </a:solidFill>
          <a:ln w="12700">
            <a:solidFill>
              <a:srgbClr val="061A2B">
                <a:alpha val="0"/>
              </a:srgbClr>
            </a:solidFill>
            <a:prstDash val="solid"/>
          </a:ln>
        </p:spPr>
        <p:txBody>
          <a:bodyPr/>
          <a:lstStyle/>
          <a:p>
            <a:endParaRPr lang="it-IT"/>
          </a:p>
        </p:txBody>
      </p:sp>
      <p:sp>
        <p:nvSpPr>
          <p:cNvPr id="3" name="Text 1"/>
          <p:cNvSpPr/>
          <p:nvPr/>
        </p:nvSpPr>
        <p:spPr>
          <a:xfrm>
            <a:off x="228600" y="27432"/>
            <a:ext cx="3017520" cy="219456"/>
          </a:xfrm>
          <a:prstGeom prst="rect">
            <a:avLst/>
          </a:prstGeom>
          <a:noFill/>
          <a:ln/>
        </p:spPr>
        <p:txBody>
          <a:bodyPr wrap="square" lIns="0" tIns="0" rIns="0" bIns="0" rtlCol="0" anchor="ctr">
            <a:normAutofit/>
          </a:bodyPr>
          <a:lstStyle/>
          <a:p>
            <a:pPr marL="0" indent="0" algn="l">
              <a:buNone/>
            </a:pPr>
            <a:r>
              <a:rPr lang="en-US" sz="1120" b="1" dirty="0">
                <a:solidFill>
                  <a:srgbClr val="FFFFFF"/>
                </a:solidFill>
                <a:latin typeface="Calibri" pitchFamily="34" charset="0"/>
                <a:ea typeface="Calibri" pitchFamily="34" charset="-122"/>
                <a:cs typeface="Calibri" pitchFamily="34" charset="-120"/>
              </a:rPr>
              <a:t>CALL 3  •  GARA E TESTA</a:t>
            </a:r>
            <a:endParaRPr lang="en-US" sz="1120" dirty="0"/>
          </a:p>
        </p:txBody>
      </p:sp>
      <p:sp>
        <p:nvSpPr>
          <p:cNvPr id="4" name="Text 2"/>
          <p:cNvSpPr/>
          <p:nvPr/>
        </p:nvSpPr>
        <p:spPr>
          <a:xfrm>
            <a:off x="3218688" y="27432"/>
            <a:ext cx="5532120" cy="219456"/>
          </a:xfrm>
          <a:prstGeom prst="rect">
            <a:avLst/>
          </a:prstGeom>
          <a:noFill/>
          <a:ln/>
        </p:spPr>
        <p:txBody>
          <a:bodyPr wrap="square" lIns="0" tIns="0" rIns="0" bIns="0" rtlCol="0" anchor="ctr">
            <a:normAutofit/>
          </a:bodyPr>
          <a:lstStyle/>
          <a:p>
            <a:pPr marL="0" indent="0" algn="ctr">
              <a:buNone/>
            </a:pPr>
            <a:r>
              <a:rPr lang="en-US" sz="1120" b="1" dirty="0">
                <a:solidFill>
                  <a:srgbClr val="FFFFFF"/>
                </a:solidFill>
                <a:latin typeface="Calibri" pitchFamily="34" charset="0"/>
                <a:ea typeface="Calibri" pitchFamily="34" charset="-122"/>
                <a:cs typeface="Calibri" pitchFamily="34" charset="-120"/>
              </a:rPr>
              <a:t>MANUALE TECNICO CICLOCROSS GIOVANILE 2026</a:t>
            </a:r>
            <a:endParaRPr lang="en-US" sz="1120" dirty="0"/>
          </a:p>
        </p:txBody>
      </p:sp>
      <p:sp>
        <p:nvSpPr>
          <p:cNvPr id="5" name="Text 3"/>
          <p:cNvSpPr/>
          <p:nvPr/>
        </p:nvSpPr>
        <p:spPr>
          <a:xfrm>
            <a:off x="8915400" y="27432"/>
            <a:ext cx="3017520" cy="219456"/>
          </a:xfrm>
          <a:prstGeom prst="rect">
            <a:avLst/>
          </a:prstGeom>
          <a:noFill/>
          <a:ln/>
        </p:spPr>
        <p:txBody>
          <a:bodyPr wrap="square" lIns="0" tIns="0" rIns="0" bIns="0" rtlCol="0" anchor="ctr">
            <a:normAutofit/>
          </a:bodyPr>
          <a:lstStyle/>
          <a:p>
            <a:pPr marL="0" indent="0" algn="r">
              <a:buNone/>
            </a:pPr>
            <a:r>
              <a:rPr lang="en-US" sz="1120" b="1" dirty="0">
                <a:solidFill>
                  <a:srgbClr val="FFFFFF"/>
                </a:solidFill>
                <a:latin typeface="Calibri" pitchFamily="34" charset="0"/>
                <a:ea typeface="Calibri" pitchFamily="34" charset="-122"/>
                <a:cs typeface="Calibri" pitchFamily="34" charset="-120"/>
              </a:rPr>
              <a:t>LIVELLO 3  •  DECISIONE E GARA</a:t>
            </a:r>
            <a:endParaRPr lang="en-US" sz="1120" dirty="0"/>
          </a:p>
        </p:txBody>
      </p:sp>
      <p:sp>
        <p:nvSpPr>
          <p:cNvPr id="6" name="Shape 4"/>
          <p:cNvSpPr/>
          <p:nvPr/>
        </p:nvSpPr>
        <p:spPr>
          <a:xfrm>
            <a:off x="228600" y="411480"/>
            <a:ext cx="1161288" cy="411480"/>
          </a:xfrm>
          <a:prstGeom prst="roundRect">
            <a:avLst>
              <a:gd name="adj" fmla="val 13333"/>
            </a:avLst>
          </a:prstGeom>
          <a:solidFill>
            <a:srgbClr val="00A66B"/>
          </a:solidFill>
          <a:ln w="12700">
            <a:solidFill>
              <a:srgbClr val="00A66B">
                <a:alpha val="0"/>
              </a:srgbClr>
            </a:solidFill>
            <a:prstDash val="solid"/>
          </a:ln>
        </p:spPr>
        <p:txBody>
          <a:bodyPr/>
          <a:lstStyle/>
          <a:p>
            <a:endParaRPr lang="it-IT"/>
          </a:p>
        </p:txBody>
      </p:sp>
      <p:sp>
        <p:nvSpPr>
          <p:cNvPr id="7" name="Text 5"/>
          <p:cNvSpPr/>
          <p:nvPr/>
        </p:nvSpPr>
        <p:spPr>
          <a:xfrm>
            <a:off x="228600" y="429768"/>
            <a:ext cx="1161288" cy="374904"/>
          </a:xfrm>
          <a:prstGeom prst="rect">
            <a:avLst/>
          </a:prstGeom>
          <a:noFill/>
          <a:ln/>
        </p:spPr>
        <p:txBody>
          <a:bodyPr wrap="square" lIns="0" tIns="0" rIns="0" bIns="0" rtlCol="0" anchor="ctr">
            <a:normAutofit/>
          </a:bodyPr>
          <a:lstStyle/>
          <a:p>
            <a:pPr marL="0" indent="0" algn="ctr">
              <a:buNone/>
            </a:pPr>
            <a:r>
              <a:rPr lang="en-US" sz="1850" b="1" dirty="0">
                <a:solidFill>
                  <a:srgbClr val="FFFFFF"/>
                </a:solidFill>
                <a:latin typeface="Calibri" pitchFamily="34" charset="0"/>
                <a:ea typeface="Calibri" pitchFamily="34" charset="-122"/>
                <a:cs typeface="Calibri" pitchFamily="34" charset="-120"/>
              </a:rPr>
              <a:t>N° 19</a:t>
            </a:r>
            <a:endParaRPr lang="en-US" sz="1850" dirty="0"/>
          </a:p>
        </p:txBody>
      </p:sp>
      <p:sp>
        <p:nvSpPr>
          <p:cNvPr id="8" name="Text 6"/>
          <p:cNvSpPr/>
          <p:nvPr/>
        </p:nvSpPr>
        <p:spPr>
          <a:xfrm>
            <a:off x="1527048" y="365760"/>
            <a:ext cx="5623560" cy="502920"/>
          </a:xfrm>
          <a:prstGeom prst="rect">
            <a:avLst/>
          </a:prstGeom>
          <a:noFill/>
          <a:ln/>
        </p:spPr>
        <p:txBody>
          <a:bodyPr wrap="square" lIns="0" tIns="0" rIns="0" bIns="0" rtlCol="0" anchor="ctr">
            <a:normAutofit/>
          </a:bodyPr>
          <a:lstStyle/>
          <a:p>
            <a:pPr marL="0" indent="0" algn="l">
              <a:buNone/>
            </a:pPr>
            <a:r>
              <a:rPr lang="en-US" sz="2450" b="1" dirty="0">
                <a:solidFill>
                  <a:srgbClr val="07172A"/>
                </a:solidFill>
                <a:latin typeface="Calibri" pitchFamily="34" charset="0"/>
                <a:ea typeface="Calibri" pitchFamily="34" charset="-122"/>
                <a:cs typeface="Calibri" pitchFamily="34" charset="-120"/>
              </a:rPr>
              <a:t>RICOGNIZIONE E TRAIETTORIE</a:t>
            </a:r>
            <a:endParaRPr lang="en-US" sz="2450" dirty="0"/>
          </a:p>
        </p:txBody>
      </p:sp>
      <p:sp>
        <p:nvSpPr>
          <p:cNvPr id="9" name="Text 7"/>
          <p:cNvSpPr/>
          <p:nvPr/>
        </p:nvSpPr>
        <p:spPr>
          <a:xfrm>
            <a:off x="228600" y="850392"/>
            <a:ext cx="6903720" cy="201168"/>
          </a:xfrm>
          <a:prstGeom prst="rect">
            <a:avLst/>
          </a:prstGeom>
          <a:noFill/>
          <a:ln/>
        </p:spPr>
        <p:txBody>
          <a:bodyPr wrap="square" lIns="0" tIns="0" rIns="0" bIns="0" rtlCol="0" anchor="ctr">
            <a:normAutofit/>
          </a:bodyPr>
          <a:lstStyle/>
          <a:p>
            <a:pPr marL="0" indent="0" algn="l">
              <a:buNone/>
            </a:pPr>
            <a:r>
              <a:rPr lang="en-US" sz="1260" b="1" dirty="0">
                <a:solidFill>
                  <a:srgbClr val="C94B45"/>
                </a:solidFill>
                <a:latin typeface="Calibri" pitchFamily="34" charset="0"/>
                <a:ea typeface="Calibri" pitchFamily="34" charset="-122"/>
                <a:cs typeface="Calibri" pitchFamily="34" charset="-120"/>
              </a:rPr>
              <a:t>TRE LINEE, TRE CONSEGUENZE</a:t>
            </a:r>
            <a:endParaRPr lang="en-US" sz="1260" dirty="0"/>
          </a:p>
        </p:txBody>
      </p:sp>
      <p:sp>
        <p:nvSpPr>
          <p:cNvPr id="10" name="Text 8"/>
          <p:cNvSpPr/>
          <p:nvPr/>
        </p:nvSpPr>
        <p:spPr>
          <a:xfrm>
            <a:off x="228600" y="1078992"/>
            <a:ext cx="1024128" cy="182880"/>
          </a:xfrm>
          <a:prstGeom prst="rect">
            <a:avLst/>
          </a:prstGeom>
          <a:noFill/>
          <a:ln/>
        </p:spPr>
        <p:txBody>
          <a:bodyPr wrap="square" lIns="0" tIns="0" rIns="0" bIns="0" rtlCol="0" anchor="ctr">
            <a:normAutofit/>
          </a:bodyPr>
          <a:lstStyle/>
          <a:p>
            <a:pPr marL="0" indent="0" algn="l">
              <a:buNone/>
            </a:pPr>
            <a:r>
              <a:rPr lang="en-US" sz="1060" b="1" dirty="0">
                <a:solidFill>
                  <a:srgbClr val="0A3952"/>
                </a:solidFill>
                <a:latin typeface="Calibri" pitchFamily="34" charset="0"/>
                <a:ea typeface="Calibri" pitchFamily="34" charset="-122"/>
                <a:cs typeface="Calibri" pitchFamily="34" charset="-120"/>
              </a:rPr>
              <a:t>OBIETTIVO</a:t>
            </a:r>
            <a:endParaRPr lang="en-US" sz="1060" dirty="0"/>
          </a:p>
        </p:txBody>
      </p:sp>
      <p:sp>
        <p:nvSpPr>
          <p:cNvPr id="11" name="Text 9"/>
          <p:cNvSpPr/>
          <p:nvPr/>
        </p:nvSpPr>
        <p:spPr>
          <a:xfrm>
            <a:off x="1298448" y="1060704"/>
            <a:ext cx="5879592" cy="228600"/>
          </a:xfrm>
          <a:prstGeom prst="rect">
            <a:avLst/>
          </a:prstGeom>
          <a:noFill/>
          <a:ln/>
        </p:spPr>
        <p:txBody>
          <a:bodyPr wrap="square" lIns="0" tIns="0" rIns="0" bIns="0" rtlCol="0" anchor="ctr">
            <a:normAutofit/>
          </a:bodyPr>
          <a:lstStyle/>
          <a:p>
            <a:pPr marL="0" indent="0" algn="l">
              <a:buNone/>
            </a:pPr>
            <a:r>
              <a:rPr lang="en-US" sz="1050" dirty="0">
                <a:solidFill>
                  <a:srgbClr val="1D2932"/>
                </a:solidFill>
                <a:latin typeface="Calibri" pitchFamily="34" charset="0"/>
                <a:ea typeface="Calibri" pitchFamily="34" charset="-122"/>
                <a:cs typeface="Calibri" pitchFamily="34" charset="-120"/>
              </a:rPr>
              <a:t>Scegliere la linea pensando all’uscita, al controllo e al rilancio.</a:t>
            </a:r>
            <a:endParaRPr lang="en-US" sz="1050" dirty="0"/>
          </a:p>
        </p:txBody>
      </p:sp>
      <p:sp>
        <p:nvSpPr>
          <p:cNvPr id="12" name="Text 10"/>
          <p:cNvSpPr/>
          <p:nvPr/>
        </p:nvSpPr>
        <p:spPr>
          <a:xfrm>
            <a:off x="7498080" y="402336"/>
            <a:ext cx="2606040" cy="182880"/>
          </a:xfrm>
          <a:prstGeom prst="rect">
            <a:avLst/>
          </a:prstGeom>
          <a:noFill/>
          <a:ln/>
        </p:spPr>
        <p:txBody>
          <a:bodyPr wrap="square" lIns="0" tIns="0" rIns="0" bIns="0" rtlCol="0" anchor="ctr">
            <a:normAutofit/>
          </a:bodyPr>
          <a:lstStyle/>
          <a:p>
            <a:pPr marL="0" indent="0" algn="l">
              <a:buNone/>
            </a:pPr>
            <a:r>
              <a:rPr lang="en-US" sz="1160" b="1" dirty="0">
                <a:solidFill>
                  <a:srgbClr val="0A3952"/>
                </a:solidFill>
                <a:latin typeface="Calibri" pitchFamily="34" charset="0"/>
                <a:ea typeface="Calibri" pitchFamily="34" charset="-122"/>
                <a:cs typeface="Calibri" pitchFamily="34" charset="-120"/>
              </a:rPr>
              <a:t>SEQUENZA CHIAVE</a:t>
            </a:r>
            <a:endParaRPr lang="en-US" sz="1160" dirty="0"/>
          </a:p>
        </p:txBody>
      </p:sp>
      <p:sp>
        <p:nvSpPr>
          <p:cNvPr id="13" name="Text 11"/>
          <p:cNvSpPr/>
          <p:nvPr/>
        </p:nvSpPr>
        <p:spPr>
          <a:xfrm>
            <a:off x="7498080" y="621792"/>
            <a:ext cx="2651760" cy="603504"/>
          </a:xfrm>
          <a:prstGeom prst="rect">
            <a:avLst/>
          </a:prstGeom>
          <a:noFill/>
          <a:ln/>
        </p:spPr>
        <p:txBody>
          <a:bodyPr wrap="square" lIns="0" tIns="0" rIns="0" bIns="0" rtlCol="0" anchor="t">
            <a:normAutofit/>
          </a:bodyPr>
          <a:lstStyle/>
          <a:p>
            <a:pPr marL="0" indent="0" algn="l">
              <a:buNone/>
            </a:pPr>
            <a:r>
              <a:rPr lang="en-US" sz="1020" dirty="0">
                <a:solidFill>
                  <a:srgbClr val="07172A"/>
                </a:solidFill>
                <a:latin typeface="Calibri" pitchFamily="34" charset="0"/>
                <a:ea typeface="Calibri" pitchFamily="34" charset="-122"/>
                <a:cs typeface="Calibri" pitchFamily="34" charset="-120"/>
              </a:rPr>
              <a:t>Guardo uscita e aderenza → provo linee diverse → scelgo la più efficace → preparo un’alternativa.</a:t>
            </a:r>
            <a:endParaRPr lang="en-US" sz="1020" dirty="0"/>
          </a:p>
        </p:txBody>
      </p:sp>
      <p:sp>
        <p:nvSpPr>
          <p:cNvPr id="14" name="Shape 12"/>
          <p:cNvSpPr/>
          <p:nvPr/>
        </p:nvSpPr>
        <p:spPr>
          <a:xfrm>
            <a:off x="10351008" y="402336"/>
            <a:ext cx="1600200" cy="868680"/>
          </a:xfrm>
          <a:prstGeom prst="rect">
            <a:avLst/>
          </a:prstGeom>
          <a:solidFill>
            <a:srgbClr val="FFFFFF"/>
          </a:solidFill>
          <a:ln w="8890">
            <a:solidFill>
              <a:srgbClr val="AFC3CF"/>
            </a:solidFill>
            <a:prstDash val="solid"/>
          </a:ln>
        </p:spPr>
        <p:txBody>
          <a:bodyPr/>
          <a:lstStyle/>
          <a:p>
            <a:endParaRPr lang="it-IT"/>
          </a:p>
        </p:txBody>
      </p:sp>
      <p:sp>
        <p:nvSpPr>
          <p:cNvPr id="15" name="Text 13"/>
          <p:cNvSpPr/>
          <p:nvPr/>
        </p:nvSpPr>
        <p:spPr>
          <a:xfrm>
            <a:off x="10469880" y="438912"/>
            <a:ext cx="1325880" cy="164592"/>
          </a:xfrm>
          <a:prstGeom prst="rect">
            <a:avLst/>
          </a:prstGeom>
          <a:noFill/>
          <a:ln/>
        </p:spPr>
        <p:txBody>
          <a:bodyPr wrap="square" lIns="0" tIns="0" rIns="0" bIns="0" rtlCol="0" anchor="ctr">
            <a:normAutofit/>
          </a:bodyPr>
          <a:lstStyle/>
          <a:p>
            <a:pPr marL="0" indent="0" algn="ctr">
              <a:buNone/>
            </a:pPr>
            <a:r>
              <a:rPr lang="en-US" sz="1060" b="1" dirty="0">
                <a:solidFill>
                  <a:srgbClr val="0A3952"/>
                </a:solidFill>
                <a:latin typeface="Calibri" pitchFamily="34" charset="0"/>
                <a:ea typeface="Calibri" pitchFamily="34" charset="-122"/>
                <a:cs typeface="Calibri" pitchFamily="34" charset="-120"/>
              </a:rPr>
              <a:t>LEGENDA</a:t>
            </a:r>
            <a:endParaRPr lang="en-US" sz="1060" dirty="0"/>
          </a:p>
        </p:txBody>
      </p:sp>
      <p:sp>
        <p:nvSpPr>
          <p:cNvPr id="16" name="Shape 14"/>
          <p:cNvSpPr/>
          <p:nvPr/>
        </p:nvSpPr>
        <p:spPr>
          <a:xfrm>
            <a:off x="10497312" y="658368"/>
            <a:ext cx="109728" cy="109728"/>
          </a:xfrm>
          <a:prstGeom prst="ellipse">
            <a:avLst/>
          </a:prstGeom>
          <a:solidFill>
            <a:srgbClr val="FFFFFF"/>
          </a:solidFill>
          <a:ln w="17780">
            <a:solidFill>
              <a:srgbClr val="00A66B"/>
            </a:solidFill>
            <a:prstDash val="solid"/>
          </a:ln>
        </p:spPr>
        <p:txBody>
          <a:bodyPr/>
          <a:lstStyle/>
          <a:p>
            <a:endParaRPr lang="it-IT"/>
          </a:p>
        </p:txBody>
      </p:sp>
      <p:sp>
        <p:nvSpPr>
          <p:cNvPr id="17" name="Text 15"/>
          <p:cNvSpPr/>
          <p:nvPr/>
        </p:nvSpPr>
        <p:spPr>
          <a:xfrm>
            <a:off x="10680192" y="630936"/>
            <a:ext cx="1060704" cy="164592"/>
          </a:xfrm>
          <a:prstGeom prst="rect">
            <a:avLst/>
          </a:prstGeom>
          <a:noFill/>
          <a:ln/>
        </p:spPr>
        <p:txBody>
          <a:bodyPr wrap="square" lIns="0" tIns="0" rIns="0" bIns="0" rtlCol="0" anchor="ctr">
            <a:normAutofit/>
          </a:bodyPr>
          <a:lstStyle/>
          <a:p>
            <a:pPr marL="0" indent="0" algn="l">
              <a:buNone/>
            </a:pPr>
            <a:r>
              <a:rPr lang="en-US" sz="930" b="1" dirty="0">
                <a:solidFill>
                  <a:srgbClr val="07172A"/>
                </a:solidFill>
                <a:latin typeface="Calibri" pitchFamily="34" charset="0"/>
                <a:ea typeface="Calibri" pitchFamily="34" charset="-122"/>
                <a:cs typeface="Calibri" pitchFamily="34" charset="-120"/>
              </a:rPr>
              <a:t>CORRETTO</a:t>
            </a:r>
            <a:endParaRPr lang="en-US" sz="930" dirty="0"/>
          </a:p>
        </p:txBody>
      </p:sp>
      <p:sp>
        <p:nvSpPr>
          <p:cNvPr id="18" name="Shape 16"/>
          <p:cNvSpPr/>
          <p:nvPr/>
        </p:nvSpPr>
        <p:spPr>
          <a:xfrm>
            <a:off x="10497312" y="859536"/>
            <a:ext cx="109728" cy="109728"/>
          </a:xfrm>
          <a:prstGeom prst="ellipse">
            <a:avLst/>
          </a:prstGeom>
          <a:solidFill>
            <a:srgbClr val="FFFFFF"/>
          </a:solidFill>
          <a:ln w="17780">
            <a:solidFill>
              <a:srgbClr val="E21B23"/>
            </a:solidFill>
            <a:prstDash val="solid"/>
          </a:ln>
        </p:spPr>
        <p:txBody>
          <a:bodyPr/>
          <a:lstStyle/>
          <a:p>
            <a:endParaRPr lang="it-IT"/>
          </a:p>
        </p:txBody>
      </p:sp>
      <p:sp>
        <p:nvSpPr>
          <p:cNvPr id="19" name="Text 17"/>
          <p:cNvSpPr/>
          <p:nvPr/>
        </p:nvSpPr>
        <p:spPr>
          <a:xfrm>
            <a:off x="10680192" y="832104"/>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ERRORE</a:t>
            </a:r>
            <a:endParaRPr lang="en-US" sz="930" dirty="0"/>
          </a:p>
        </p:txBody>
      </p:sp>
      <p:sp>
        <p:nvSpPr>
          <p:cNvPr id="20" name="Shape 18"/>
          <p:cNvSpPr/>
          <p:nvPr/>
        </p:nvSpPr>
        <p:spPr>
          <a:xfrm>
            <a:off x="10497312" y="1060704"/>
            <a:ext cx="109728" cy="109728"/>
          </a:xfrm>
          <a:prstGeom prst="ellipse">
            <a:avLst/>
          </a:prstGeom>
          <a:solidFill>
            <a:srgbClr val="FFFFFF"/>
          </a:solidFill>
          <a:ln w="17780">
            <a:solidFill>
              <a:srgbClr val="0A3952"/>
            </a:solidFill>
            <a:prstDash val="solid"/>
          </a:ln>
        </p:spPr>
        <p:txBody>
          <a:bodyPr/>
          <a:lstStyle/>
          <a:p>
            <a:endParaRPr lang="it-IT"/>
          </a:p>
        </p:txBody>
      </p:sp>
      <p:sp>
        <p:nvSpPr>
          <p:cNvPr id="21" name="Text 19"/>
          <p:cNvSpPr/>
          <p:nvPr/>
        </p:nvSpPr>
        <p:spPr>
          <a:xfrm>
            <a:off x="10680192" y="1033272"/>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PAROLA</a:t>
            </a:r>
            <a:endParaRPr lang="en-US" sz="930" dirty="0"/>
          </a:p>
        </p:txBody>
      </p:sp>
      <p:sp>
        <p:nvSpPr>
          <p:cNvPr id="22" name="Text 20"/>
          <p:cNvSpPr/>
          <p:nvPr/>
        </p:nvSpPr>
        <p:spPr>
          <a:xfrm>
            <a:off x="11475720" y="6565392"/>
            <a:ext cx="411480" cy="137160"/>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09</a:t>
            </a:r>
            <a:endParaRPr lang="en-US" sz="850" dirty="0"/>
          </a:p>
        </p:txBody>
      </p:sp>
      <p:sp>
        <p:nvSpPr>
          <p:cNvPr id="23" name="Shape 21"/>
          <p:cNvSpPr/>
          <p:nvPr/>
        </p:nvSpPr>
        <p:spPr>
          <a:xfrm>
            <a:off x="228600" y="1344168"/>
            <a:ext cx="3813048" cy="502920"/>
          </a:xfrm>
          <a:prstGeom prst="rect">
            <a:avLst/>
          </a:prstGeom>
          <a:solidFill>
            <a:srgbClr val="FFFFFF"/>
          </a:solidFill>
          <a:ln w="8890">
            <a:solidFill>
              <a:srgbClr val="AFC3CF"/>
            </a:solidFill>
            <a:prstDash val="solid"/>
          </a:ln>
        </p:spPr>
        <p:txBody>
          <a:bodyPr/>
          <a:lstStyle/>
          <a:p>
            <a:endParaRPr lang="it-IT"/>
          </a:p>
        </p:txBody>
      </p:sp>
      <p:sp>
        <p:nvSpPr>
          <p:cNvPr id="24" name="Shape 22"/>
          <p:cNvSpPr/>
          <p:nvPr/>
        </p:nvSpPr>
        <p:spPr>
          <a:xfrm>
            <a:off x="320040"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25" name="Text 23"/>
          <p:cNvSpPr/>
          <p:nvPr/>
        </p:nvSpPr>
        <p:spPr>
          <a:xfrm>
            <a:off x="320040"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1</a:t>
            </a:r>
            <a:endParaRPr lang="en-US" sz="1420" dirty="0"/>
          </a:p>
        </p:txBody>
      </p:sp>
      <p:sp>
        <p:nvSpPr>
          <p:cNvPr id="26" name="Text 24"/>
          <p:cNvSpPr/>
          <p:nvPr/>
        </p:nvSpPr>
        <p:spPr>
          <a:xfrm>
            <a:off x="740664" y="1389888"/>
            <a:ext cx="3200400"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LINEA INTERNA</a:t>
            </a:r>
            <a:endParaRPr lang="en-US" sz="1110" dirty="0"/>
          </a:p>
        </p:txBody>
      </p:sp>
      <p:sp>
        <p:nvSpPr>
          <p:cNvPr id="27" name="Text 25"/>
          <p:cNvSpPr/>
          <p:nvPr/>
        </p:nvSpPr>
        <p:spPr>
          <a:xfrm>
            <a:off x="740664" y="1609344"/>
            <a:ext cx="3191256"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più corta · uscita più chiusa</a:t>
            </a:r>
            <a:endParaRPr lang="en-US" sz="890" dirty="0"/>
          </a:p>
        </p:txBody>
      </p:sp>
      <p:pic>
        <p:nvPicPr>
          <p:cNvPr id="28" name="Image 0" descr="/mnt/data/call3_assets/slide09/pic07_Immagine 25.jpg"/>
          <p:cNvPicPr>
            <a:picLocks noChangeAspect="1"/>
          </p:cNvPicPr>
          <p:nvPr/>
        </p:nvPicPr>
        <p:blipFill>
          <a:blip r:embed="rId3"/>
          <a:srcRect t="6815" b="6815"/>
          <a:stretch/>
        </p:blipFill>
        <p:spPr>
          <a:xfrm>
            <a:off x="237744" y="1856232"/>
            <a:ext cx="3794760" cy="2176272"/>
          </a:xfrm>
          <a:prstGeom prst="rect">
            <a:avLst/>
          </a:prstGeom>
        </p:spPr>
      </p:pic>
      <p:sp>
        <p:nvSpPr>
          <p:cNvPr id="29" name="Shape 26"/>
          <p:cNvSpPr/>
          <p:nvPr/>
        </p:nvSpPr>
        <p:spPr>
          <a:xfrm>
            <a:off x="237744" y="1856232"/>
            <a:ext cx="3794760"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30" name="Shape 27"/>
          <p:cNvSpPr/>
          <p:nvPr/>
        </p:nvSpPr>
        <p:spPr>
          <a:xfrm>
            <a:off x="4187952" y="1344168"/>
            <a:ext cx="3813048" cy="502920"/>
          </a:xfrm>
          <a:prstGeom prst="rect">
            <a:avLst/>
          </a:prstGeom>
          <a:solidFill>
            <a:srgbClr val="FFFFFF"/>
          </a:solidFill>
          <a:ln w="8890">
            <a:solidFill>
              <a:srgbClr val="AFC3CF"/>
            </a:solidFill>
            <a:prstDash val="solid"/>
          </a:ln>
        </p:spPr>
        <p:txBody>
          <a:bodyPr/>
          <a:lstStyle/>
          <a:p>
            <a:endParaRPr lang="it-IT"/>
          </a:p>
        </p:txBody>
      </p:sp>
      <p:sp>
        <p:nvSpPr>
          <p:cNvPr id="31" name="Shape 28"/>
          <p:cNvSpPr/>
          <p:nvPr/>
        </p:nvSpPr>
        <p:spPr>
          <a:xfrm>
            <a:off x="4279392"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32" name="Text 29"/>
          <p:cNvSpPr/>
          <p:nvPr/>
        </p:nvSpPr>
        <p:spPr>
          <a:xfrm>
            <a:off x="4279392"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2</a:t>
            </a:r>
            <a:endParaRPr lang="en-US" sz="1420" dirty="0"/>
          </a:p>
        </p:txBody>
      </p:sp>
      <p:sp>
        <p:nvSpPr>
          <p:cNvPr id="33" name="Text 30"/>
          <p:cNvSpPr/>
          <p:nvPr/>
        </p:nvSpPr>
        <p:spPr>
          <a:xfrm>
            <a:off x="4700016" y="1389888"/>
            <a:ext cx="3200400"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LINEA CENTRALE</a:t>
            </a:r>
            <a:endParaRPr lang="en-US" sz="1110" dirty="0"/>
          </a:p>
        </p:txBody>
      </p:sp>
      <p:sp>
        <p:nvSpPr>
          <p:cNvPr id="34" name="Text 31"/>
          <p:cNvSpPr/>
          <p:nvPr/>
        </p:nvSpPr>
        <p:spPr>
          <a:xfrm>
            <a:off x="4700016" y="1609344"/>
            <a:ext cx="3191256"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equilibrio fra spazio e controllo</a:t>
            </a:r>
            <a:endParaRPr lang="en-US" sz="890" dirty="0"/>
          </a:p>
        </p:txBody>
      </p:sp>
      <p:pic>
        <p:nvPicPr>
          <p:cNvPr id="35" name="Image 1" descr="/mnt/data/call3_assets/slide09/pic09_Immagine 27.jpg"/>
          <p:cNvPicPr>
            <a:picLocks noChangeAspect="1"/>
          </p:cNvPicPr>
          <p:nvPr/>
        </p:nvPicPr>
        <p:blipFill>
          <a:blip r:embed="rId4"/>
          <a:srcRect t="6815" b="6815"/>
          <a:stretch/>
        </p:blipFill>
        <p:spPr>
          <a:xfrm>
            <a:off x="4197096" y="1856232"/>
            <a:ext cx="3794760" cy="2176272"/>
          </a:xfrm>
          <a:prstGeom prst="rect">
            <a:avLst/>
          </a:prstGeom>
        </p:spPr>
      </p:pic>
      <p:sp>
        <p:nvSpPr>
          <p:cNvPr id="36" name="Shape 32"/>
          <p:cNvSpPr/>
          <p:nvPr/>
        </p:nvSpPr>
        <p:spPr>
          <a:xfrm>
            <a:off x="4197096" y="1856232"/>
            <a:ext cx="3794760"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37" name="Shape 33"/>
          <p:cNvSpPr/>
          <p:nvPr/>
        </p:nvSpPr>
        <p:spPr>
          <a:xfrm>
            <a:off x="8147304" y="1344168"/>
            <a:ext cx="3813048" cy="502920"/>
          </a:xfrm>
          <a:prstGeom prst="rect">
            <a:avLst/>
          </a:prstGeom>
          <a:solidFill>
            <a:srgbClr val="FFFFFF"/>
          </a:solidFill>
          <a:ln w="8890">
            <a:solidFill>
              <a:srgbClr val="AFC3CF"/>
            </a:solidFill>
            <a:prstDash val="solid"/>
          </a:ln>
        </p:spPr>
        <p:txBody>
          <a:bodyPr/>
          <a:lstStyle/>
          <a:p>
            <a:endParaRPr lang="it-IT"/>
          </a:p>
        </p:txBody>
      </p:sp>
      <p:sp>
        <p:nvSpPr>
          <p:cNvPr id="38" name="Shape 34"/>
          <p:cNvSpPr/>
          <p:nvPr/>
        </p:nvSpPr>
        <p:spPr>
          <a:xfrm>
            <a:off x="8238744"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39" name="Text 35"/>
          <p:cNvSpPr/>
          <p:nvPr/>
        </p:nvSpPr>
        <p:spPr>
          <a:xfrm>
            <a:off x="8238744"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3</a:t>
            </a:r>
            <a:endParaRPr lang="en-US" sz="1420" dirty="0"/>
          </a:p>
        </p:txBody>
      </p:sp>
      <p:sp>
        <p:nvSpPr>
          <p:cNvPr id="40" name="Text 36"/>
          <p:cNvSpPr/>
          <p:nvPr/>
        </p:nvSpPr>
        <p:spPr>
          <a:xfrm>
            <a:off x="8659368" y="1389888"/>
            <a:ext cx="3200400"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LINEA ESTERNA</a:t>
            </a:r>
            <a:endParaRPr lang="en-US" sz="1110" dirty="0"/>
          </a:p>
        </p:txBody>
      </p:sp>
      <p:sp>
        <p:nvSpPr>
          <p:cNvPr id="41" name="Text 37"/>
          <p:cNvSpPr/>
          <p:nvPr/>
        </p:nvSpPr>
        <p:spPr>
          <a:xfrm>
            <a:off x="8659368" y="1609344"/>
            <a:ext cx="3191256"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più spazio · uscita e rilancio</a:t>
            </a:r>
            <a:endParaRPr lang="en-US" sz="890" dirty="0"/>
          </a:p>
        </p:txBody>
      </p:sp>
      <p:pic>
        <p:nvPicPr>
          <p:cNvPr id="42" name="Image 2" descr="/mnt/data/call3_assets/slide09/pic11_Immagine 29.jpg"/>
          <p:cNvPicPr>
            <a:picLocks noChangeAspect="1"/>
          </p:cNvPicPr>
          <p:nvPr/>
        </p:nvPicPr>
        <p:blipFill>
          <a:blip r:embed="rId5"/>
          <a:srcRect t="6815" b="6815"/>
          <a:stretch/>
        </p:blipFill>
        <p:spPr>
          <a:xfrm>
            <a:off x="8156448" y="1856232"/>
            <a:ext cx="3794760" cy="2176272"/>
          </a:xfrm>
          <a:prstGeom prst="rect">
            <a:avLst/>
          </a:prstGeom>
        </p:spPr>
      </p:pic>
      <p:sp>
        <p:nvSpPr>
          <p:cNvPr id="43" name="Shape 38"/>
          <p:cNvSpPr/>
          <p:nvPr/>
        </p:nvSpPr>
        <p:spPr>
          <a:xfrm>
            <a:off x="8156448" y="1856232"/>
            <a:ext cx="3794760"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44" name="Shape 39"/>
          <p:cNvSpPr/>
          <p:nvPr/>
        </p:nvSpPr>
        <p:spPr>
          <a:xfrm>
            <a:off x="228600" y="4187952"/>
            <a:ext cx="2514600" cy="1261872"/>
          </a:xfrm>
          <a:prstGeom prst="rect">
            <a:avLst/>
          </a:prstGeom>
          <a:solidFill>
            <a:srgbClr val="FFFFFF"/>
          </a:solidFill>
          <a:ln w="8890">
            <a:solidFill>
              <a:srgbClr val="C8D6DF"/>
            </a:solidFill>
            <a:prstDash val="solid"/>
          </a:ln>
        </p:spPr>
        <p:txBody>
          <a:bodyPr/>
          <a:lstStyle/>
          <a:p>
            <a:endParaRPr lang="it-IT"/>
          </a:p>
        </p:txBody>
      </p:sp>
      <p:sp>
        <p:nvSpPr>
          <p:cNvPr id="45" name="Shape 40"/>
          <p:cNvSpPr/>
          <p:nvPr/>
        </p:nvSpPr>
        <p:spPr>
          <a:xfrm>
            <a:off x="228600" y="4187952"/>
            <a:ext cx="2514600" cy="237744"/>
          </a:xfrm>
          <a:prstGeom prst="rect">
            <a:avLst/>
          </a:prstGeom>
          <a:solidFill>
            <a:srgbClr val="00A66B"/>
          </a:solidFill>
          <a:ln w="12700">
            <a:solidFill>
              <a:srgbClr val="00A66B">
                <a:alpha val="0"/>
              </a:srgbClr>
            </a:solidFill>
            <a:prstDash val="solid"/>
          </a:ln>
        </p:spPr>
        <p:txBody>
          <a:bodyPr/>
          <a:lstStyle/>
          <a:p>
            <a:endParaRPr lang="it-IT"/>
          </a:p>
        </p:txBody>
      </p:sp>
      <p:sp>
        <p:nvSpPr>
          <p:cNvPr id="46" name="Text 41"/>
          <p:cNvSpPr/>
          <p:nvPr/>
        </p:nvSpPr>
        <p:spPr>
          <a:xfrm>
            <a:off x="301752" y="4206240"/>
            <a:ext cx="2368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PUNTI CHIAVE</a:t>
            </a:r>
            <a:endParaRPr lang="en-US" sz="1050" dirty="0"/>
          </a:p>
        </p:txBody>
      </p:sp>
      <p:sp>
        <p:nvSpPr>
          <p:cNvPr id="47" name="Shape 42"/>
          <p:cNvSpPr/>
          <p:nvPr/>
        </p:nvSpPr>
        <p:spPr>
          <a:xfrm>
            <a:off x="365760" y="4517136"/>
            <a:ext cx="164592" cy="164592"/>
          </a:xfrm>
          <a:prstGeom prst="ellipse">
            <a:avLst/>
          </a:prstGeom>
          <a:solidFill>
            <a:srgbClr val="FFFFFF"/>
          </a:solidFill>
          <a:ln w="15240">
            <a:solidFill>
              <a:srgbClr val="4E6F24"/>
            </a:solidFill>
            <a:prstDash val="solid"/>
          </a:ln>
        </p:spPr>
        <p:txBody>
          <a:bodyPr/>
          <a:lstStyle/>
          <a:p>
            <a:endParaRPr lang="it-IT"/>
          </a:p>
        </p:txBody>
      </p:sp>
      <p:sp>
        <p:nvSpPr>
          <p:cNvPr id="48" name="Text 43"/>
          <p:cNvSpPr/>
          <p:nvPr/>
        </p:nvSpPr>
        <p:spPr>
          <a:xfrm>
            <a:off x="365760" y="45079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1</a:t>
            </a:r>
            <a:endParaRPr lang="en-US" sz="800" dirty="0"/>
          </a:p>
        </p:txBody>
      </p:sp>
      <p:sp>
        <p:nvSpPr>
          <p:cNvPr id="49" name="Text 44"/>
          <p:cNvSpPr/>
          <p:nvPr/>
        </p:nvSpPr>
        <p:spPr>
          <a:xfrm>
            <a:off x="603504" y="44897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Guardo l’uscita</a:t>
            </a:r>
            <a:endParaRPr lang="en-US" sz="880" dirty="0"/>
          </a:p>
        </p:txBody>
      </p:sp>
      <p:sp>
        <p:nvSpPr>
          <p:cNvPr id="50" name="Shape 45"/>
          <p:cNvSpPr/>
          <p:nvPr/>
        </p:nvSpPr>
        <p:spPr>
          <a:xfrm>
            <a:off x="365760" y="47457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1" name="Text 46"/>
          <p:cNvSpPr/>
          <p:nvPr/>
        </p:nvSpPr>
        <p:spPr>
          <a:xfrm>
            <a:off x="365760" y="47365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2</a:t>
            </a:r>
            <a:endParaRPr lang="en-US" sz="800" dirty="0"/>
          </a:p>
        </p:txBody>
      </p:sp>
      <p:sp>
        <p:nvSpPr>
          <p:cNvPr id="52" name="Text 47"/>
          <p:cNvSpPr/>
          <p:nvPr/>
        </p:nvSpPr>
        <p:spPr>
          <a:xfrm>
            <a:off x="603504" y="47183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Valuto aderenza</a:t>
            </a:r>
            <a:endParaRPr lang="en-US" sz="880" dirty="0"/>
          </a:p>
        </p:txBody>
      </p:sp>
      <p:sp>
        <p:nvSpPr>
          <p:cNvPr id="53" name="Shape 48"/>
          <p:cNvSpPr/>
          <p:nvPr/>
        </p:nvSpPr>
        <p:spPr>
          <a:xfrm>
            <a:off x="365760" y="49743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4" name="Text 49"/>
          <p:cNvSpPr/>
          <p:nvPr/>
        </p:nvSpPr>
        <p:spPr>
          <a:xfrm>
            <a:off x="365760" y="49651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3</a:t>
            </a:r>
            <a:endParaRPr lang="en-US" sz="800" dirty="0"/>
          </a:p>
        </p:txBody>
      </p:sp>
      <p:sp>
        <p:nvSpPr>
          <p:cNvPr id="55" name="Text 50"/>
          <p:cNvSpPr/>
          <p:nvPr/>
        </p:nvSpPr>
        <p:spPr>
          <a:xfrm>
            <a:off x="603504" y="49469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Confronto le conseguenze</a:t>
            </a:r>
            <a:endParaRPr lang="en-US" sz="880" dirty="0"/>
          </a:p>
        </p:txBody>
      </p:sp>
      <p:sp>
        <p:nvSpPr>
          <p:cNvPr id="56" name="Shape 51"/>
          <p:cNvSpPr/>
          <p:nvPr/>
        </p:nvSpPr>
        <p:spPr>
          <a:xfrm>
            <a:off x="365760" y="52029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7" name="Text 52"/>
          <p:cNvSpPr/>
          <p:nvPr/>
        </p:nvSpPr>
        <p:spPr>
          <a:xfrm>
            <a:off x="365760" y="51937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4</a:t>
            </a:r>
            <a:endParaRPr lang="en-US" sz="800" dirty="0"/>
          </a:p>
        </p:txBody>
      </p:sp>
      <p:sp>
        <p:nvSpPr>
          <p:cNvPr id="58" name="Text 53"/>
          <p:cNvSpPr/>
          <p:nvPr/>
        </p:nvSpPr>
        <p:spPr>
          <a:xfrm>
            <a:off x="603504" y="51755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Preparo il piano B</a:t>
            </a:r>
            <a:endParaRPr lang="en-US" sz="880" dirty="0"/>
          </a:p>
        </p:txBody>
      </p:sp>
      <p:sp>
        <p:nvSpPr>
          <p:cNvPr id="59" name="Shape 54"/>
          <p:cNvSpPr/>
          <p:nvPr/>
        </p:nvSpPr>
        <p:spPr>
          <a:xfrm>
            <a:off x="2852928" y="4187952"/>
            <a:ext cx="3657600" cy="1261872"/>
          </a:xfrm>
          <a:prstGeom prst="rect">
            <a:avLst/>
          </a:prstGeom>
          <a:solidFill>
            <a:srgbClr val="FFFFFF"/>
          </a:solidFill>
          <a:ln w="8890">
            <a:solidFill>
              <a:srgbClr val="C8D6DF"/>
            </a:solidFill>
            <a:prstDash val="solid"/>
          </a:ln>
        </p:spPr>
        <p:txBody>
          <a:bodyPr/>
          <a:lstStyle/>
          <a:p>
            <a:endParaRPr lang="it-IT"/>
          </a:p>
        </p:txBody>
      </p:sp>
      <p:sp>
        <p:nvSpPr>
          <p:cNvPr id="60" name="Shape 55"/>
          <p:cNvSpPr/>
          <p:nvPr/>
        </p:nvSpPr>
        <p:spPr>
          <a:xfrm>
            <a:off x="2852928" y="4187952"/>
            <a:ext cx="365760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61" name="Text 56"/>
          <p:cNvSpPr/>
          <p:nvPr/>
        </p:nvSpPr>
        <p:spPr>
          <a:xfrm>
            <a:off x="2926080" y="4206240"/>
            <a:ext cx="3511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ERRORI COMUNI E CORREZIONE</a:t>
            </a:r>
            <a:endParaRPr lang="en-US" sz="1050" dirty="0"/>
          </a:p>
        </p:txBody>
      </p:sp>
      <p:sp>
        <p:nvSpPr>
          <p:cNvPr id="62" name="Shape 57"/>
          <p:cNvSpPr/>
          <p:nvPr/>
        </p:nvSpPr>
        <p:spPr>
          <a:xfrm>
            <a:off x="2953512" y="4498848"/>
            <a:ext cx="3456432" cy="420624"/>
          </a:xfrm>
          <a:prstGeom prst="rect">
            <a:avLst/>
          </a:prstGeom>
          <a:solidFill>
            <a:srgbClr val="FFF2F1"/>
          </a:solidFill>
          <a:ln w="8890">
            <a:solidFill>
              <a:srgbClr val="C94B45"/>
            </a:solidFill>
            <a:prstDash val="solid"/>
          </a:ln>
        </p:spPr>
        <p:txBody>
          <a:bodyPr/>
          <a:lstStyle/>
          <a:p>
            <a:endParaRPr lang="it-IT"/>
          </a:p>
        </p:txBody>
      </p:sp>
      <p:sp>
        <p:nvSpPr>
          <p:cNvPr id="63" name="Shape 58"/>
          <p:cNvSpPr/>
          <p:nvPr/>
        </p:nvSpPr>
        <p:spPr>
          <a:xfrm>
            <a:off x="3026664" y="4572000"/>
            <a:ext cx="182880" cy="182880"/>
          </a:xfrm>
          <a:prstGeom prst="ellipse">
            <a:avLst/>
          </a:prstGeom>
          <a:solidFill>
            <a:srgbClr val="E21B23"/>
          </a:solidFill>
          <a:ln w="12700">
            <a:solidFill>
              <a:srgbClr val="E21B23"/>
            </a:solidFill>
            <a:prstDash val="solid"/>
          </a:ln>
        </p:spPr>
        <p:txBody>
          <a:bodyPr/>
          <a:lstStyle/>
          <a:p>
            <a:endParaRPr lang="it-IT"/>
          </a:p>
        </p:txBody>
      </p:sp>
      <p:sp>
        <p:nvSpPr>
          <p:cNvPr id="64" name="Text 59"/>
          <p:cNvSpPr/>
          <p:nvPr/>
        </p:nvSpPr>
        <p:spPr>
          <a:xfrm>
            <a:off x="3026664" y="45582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65" name="Text 60"/>
          <p:cNvSpPr/>
          <p:nvPr/>
        </p:nvSpPr>
        <p:spPr>
          <a:xfrm>
            <a:off x="3300984" y="45445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SCEGLIE SOLO LA PIÙ CORTA</a:t>
            </a:r>
            <a:endParaRPr lang="en-US" sz="920" dirty="0"/>
          </a:p>
        </p:txBody>
      </p:sp>
      <p:sp>
        <p:nvSpPr>
          <p:cNvPr id="66" name="Text 61"/>
          <p:cNvSpPr/>
          <p:nvPr/>
        </p:nvSpPr>
        <p:spPr>
          <a:xfrm>
            <a:off x="3300984" y="47183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valuta controllo e rilancio.</a:t>
            </a:r>
            <a:endParaRPr lang="en-US" sz="850" dirty="0"/>
          </a:p>
        </p:txBody>
      </p:sp>
      <p:sp>
        <p:nvSpPr>
          <p:cNvPr id="67" name="Shape 62"/>
          <p:cNvSpPr/>
          <p:nvPr/>
        </p:nvSpPr>
        <p:spPr>
          <a:xfrm>
            <a:off x="2953512" y="4956048"/>
            <a:ext cx="3456432" cy="420624"/>
          </a:xfrm>
          <a:prstGeom prst="rect">
            <a:avLst/>
          </a:prstGeom>
          <a:solidFill>
            <a:srgbClr val="FFF2F1"/>
          </a:solidFill>
          <a:ln w="8890">
            <a:solidFill>
              <a:srgbClr val="C94B45"/>
            </a:solidFill>
            <a:prstDash val="solid"/>
          </a:ln>
        </p:spPr>
        <p:txBody>
          <a:bodyPr/>
          <a:lstStyle/>
          <a:p>
            <a:endParaRPr lang="it-IT"/>
          </a:p>
        </p:txBody>
      </p:sp>
      <p:sp>
        <p:nvSpPr>
          <p:cNvPr id="68" name="Shape 63"/>
          <p:cNvSpPr/>
          <p:nvPr/>
        </p:nvSpPr>
        <p:spPr>
          <a:xfrm>
            <a:off x="3026664" y="5029200"/>
            <a:ext cx="182880" cy="182880"/>
          </a:xfrm>
          <a:prstGeom prst="ellipse">
            <a:avLst/>
          </a:prstGeom>
          <a:solidFill>
            <a:srgbClr val="E21B23"/>
          </a:solidFill>
          <a:ln w="12700">
            <a:solidFill>
              <a:srgbClr val="E21B23"/>
            </a:solidFill>
            <a:prstDash val="solid"/>
          </a:ln>
        </p:spPr>
        <p:txBody>
          <a:bodyPr/>
          <a:lstStyle/>
          <a:p>
            <a:endParaRPr lang="it-IT"/>
          </a:p>
        </p:txBody>
      </p:sp>
      <p:sp>
        <p:nvSpPr>
          <p:cNvPr id="69" name="Text 64"/>
          <p:cNvSpPr/>
          <p:nvPr/>
        </p:nvSpPr>
        <p:spPr>
          <a:xfrm>
            <a:off x="3026664" y="50154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70" name="Text 65"/>
          <p:cNvSpPr/>
          <p:nvPr/>
        </p:nvSpPr>
        <p:spPr>
          <a:xfrm>
            <a:off x="3300984" y="50017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GUARDA SOLO L’INGRESSO</a:t>
            </a:r>
            <a:endParaRPr lang="en-US" sz="920" dirty="0"/>
          </a:p>
        </p:txBody>
      </p:sp>
      <p:sp>
        <p:nvSpPr>
          <p:cNvPr id="71" name="Text 66"/>
          <p:cNvSpPr/>
          <p:nvPr/>
        </p:nvSpPr>
        <p:spPr>
          <a:xfrm>
            <a:off x="3300984" y="51755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decidi dove vuoi uscire.</a:t>
            </a:r>
            <a:endParaRPr lang="en-US" sz="850" dirty="0"/>
          </a:p>
        </p:txBody>
      </p:sp>
      <p:sp>
        <p:nvSpPr>
          <p:cNvPr id="72" name="Shape 67"/>
          <p:cNvSpPr/>
          <p:nvPr/>
        </p:nvSpPr>
        <p:spPr>
          <a:xfrm>
            <a:off x="6620256" y="4187952"/>
            <a:ext cx="1783080" cy="1261872"/>
          </a:xfrm>
          <a:prstGeom prst="rect">
            <a:avLst/>
          </a:prstGeom>
          <a:solidFill>
            <a:srgbClr val="FFFFFF"/>
          </a:solidFill>
          <a:ln w="8890">
            <a:solidFill>
              <a:srgbClr val="C8D6DF"/>
            </a:solidFill>
            <a:prstDash val="solid"/>
          </a:ln>
        </p:spPr>
        <p:txBody>
          <a:bodyPr/>
          <a:lstStyle/>
          <a:p>
            <a:endParaRPr lang="it-IT"/>
          </a:p>
        </p:txBody>
      </p:sp>
      <p:sp>
        <p:nvSpPr>
          <p:cNvPr id="73" name="Shape 68"/>
          <p:cNvSpPr/>
          <p:nvPr/>
        </p:nvSpPr>
        <p:spPr>
          <a:xfrm>
            <a:off x="6620256" y="4187952"/>
            <a:ext cx="1783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74" name="Text 69"/>
          <p:cNvSpPr/>
          <p:nvPr/>
        </p:nvSpPr>
        <p:spPr>
          <a:xfrm>
            <a:off x="6693408" y="4206240"/>
            <a:ext cx="1636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PAROLE CHIAVE</a:t>
            </a:r>
            <a:endParaRPr lang="en-US" sz="1050" dirty="0"/>
          </a:p>
        </p:txBody>
      </p:sp>
      <p:sp>
        <p:nvSpPr>
          <p:cNvPr id="75" name="Text 70"/>
          <p:cNvSpPr/>
          <p:nvPr/>
        </p:nvSpPr>
        <p:spPr>
          <a:xfrm>
            <a:off x="6739128" y="4498848"/>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6" name="Text 71"/>
          <p:cNvSpPr/>
          <p:nvPr/>
        </p:nvSpPr>
        <p:spPr>
          <a:xfrm>
            <a:off x="6940296" y="4498848"/>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Uscita.</a:t>
            </a:r>
            <a:endParaRPr lang="en-US" sz="880" dirty="0"/>
          </a:p>
        </p:txBody>
      </p:sp>
      <p:sp>
        <p:nvSpPr>
          <p:cNvPr id="77" name="Text 72"/>
          <p:cNvSpPr/>
          <p:nvPr/>
        </p:nvSpPr>
        <p:spPr>
          <a:xfrm>
            <a:off x="6739128" y="4797552"/>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8" name="Text 73"/>
          <p:cNvSpPr/>
          <p:nvPr/>
        </p:nvSpPr>
        <p:spPr>
          <a:xfrm>
            <a:off x="6940296" y="4797552"/>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Aderenza.</a:t>
            </a:r>
            <a:endParaRPr lang="en-US" sz="880" dirty="0"/>
          </a:p>
        </p:txBody>
      </p:sp>
      <p:sp>
        <p:nvSpPr>
          <p:cNvPr id="79" name="Text 74"/>
          <p:cNvSpPr/>
          <p:nvPr/>
        </p:nvSpPr>
        <p:spPr>
          <a:xfrm>
            <a:off x="6739128" y="5096256"/>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80" name="Text 75"/>
          <p:cNvSpPr/>
          <p:nvPr/>
        </p:nvSpPr>
        <p:spPr>
          <a:xfrm>
            <a:off x="6940296" y="5096256"/>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Rilancio.</a:t>
            </a:r>
            <a:endParaRPr lang="en-US" sz="880" dirty="0"/>
          </a:p>
        </p:txBody>
      </p:sp>
      <p:sp>
        <p:nvSpPr>
          <p:cNvPr id="81" name="Shape 76"/>
          <p:cNvSpPr/>
          <p:nvPr/>
        </p:nvSpPr>
        <p:spPr>
          <a:xfrm>
            <a:off x="8513064" y="4187952"/>
            <a:ext cx="3447288" cy="1261872"/>
          </a:xfrm>
          <a:prstGeom prst="rect">
            <a:avLst/>
          </a:prstGeom>
          <a:solidFill>
            <a:srgbClr val="FFFFFF"/>
          </a:solidFill>
          <a:ln w="8890">
            <a:solidFill>
              <a:srgbClr val="C8D6DF"/>
            </a:solidFill>
            <a:prstDash val="solid"/>
          </a:ln>
        </p:spPr>
        <p:txBody>
          <a:bodyPr/>
          <a:lstStyle/>
          <a:p>
            <a:endParaRPr lang="it-IT"/>
          </a:p>
        </p:txBody>
      </p:sp>
      <p:sp>
        <p:nvSpPr>
          <p:cNvPr id="82" name="Shape 77"/>
          <p:cNvSpPr/>
          <p:nvPr/>
        </p:nvSpPr>
        <p:spPr>
          <a:xfrm>
            <a:off x="8513064" y="4187952"/>
            <a:ext cx="3447288"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83" name="Text 78"/>
          <p:cNvSpPr/>
          <p:nvPr/>
        </p:nvSpPr>
        <p:spPr>
          <a:xfrm>
            <a:off x="8586216" y="4206240"/>
            <a:ext cx="3300984"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PROGRESSIONE</a:t>
            </a:r>
            <a:endParaRPr lang="en-US" sz="1050" dirty="0"/>
          </a:p>
        </p:txBody>
      </p:sp>
      <p:sp>
        <p:nvSpPr>
          <p:cNvPr id="84" name="Shape 79"/>
          <p:cNvSpPr/>
          <p:nvPr/>
        </p:nvSpPr>
        <p:spPr>
          <a:xfrm>
            <a:off x="8631936" y="4498848"/>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5" name="Text 80"/>
          <p:cNvSpPr/>
          <p:nvPr/>
        </p:nvSpPr>
        <p:spPr>
          <a:xfrm>
            <a:off x="8631936" y="4498848"/>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L1</a:t>
            </a:r>
            <a:endParaRPr lang="en-US" sz="820" dirty="0"/>
          </a:p>
        </p:txBody>
      </p:sp>
      <p:sp>
        <p:nvSpPr>
          <p:cNvPr id="86" name="Text 81"/>
          <p:cNvSpPr/>
          <p:nvPr/>
        </p:nvSpPr>
        <p:spPr>
          <a:xfrm>
            <a:off x="9089136" y="4498848"/>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Osservo a piedi</a:t>
            </a:r>
            <a:endParaRPr lang="en-US" sz="870" dirty="0"/>
          </a:p>
        </p:txBody>
      </p:sp>
      <p:sp>
        <p:nvSpPr>
          <p:cNvPr id="87" name="Shape 82"/>
          <p:cNvSpPr/>
          <p:nvPr/>
        </p:nvSpPr>
        <p:spPr>
          <a:xfrm>
            <a:off x="8631936" y="4722876"/>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8" name="Text 83"/>
          <p:cNvSpPr/>
          <p:nvPr/>
        </p:nvSpPr>
        <p:spPr>
          <a:xfrm>
            <a:off x="8631936" y="4722876"/>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L2</a:t>
            </a:r>
            <a:endParaRPr lang="en-US" sz="820" dirty="0"/>
          </a:p>
        </p:txBody>
      </p:sp>
      <p:sp>
        <p:nvSpPr>
          <p:cNvPr id="89" name="Text 84"/>
          <p:cNvSpPr/>
          <p:nvPr/>
        </p:nvSpPr>
        <p:spPr>
          <a:xfrm>
            <a:off x="9089136" y="4722876"/>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Provo tre linee</a:t>
            </a:r>
            <a:endParaRPr lang="en-US" sz="870" dirty="0"/>
          </a:p>
        </p:txBody>
      </p:sp>
      <p:sp>
        <p:nvSpPr>
          <p:cNvPr id="90" name="Shape 85"/>
          <p:cNvSpPr/>
          <p:nvPr/>
        </p:nvSpPr>
        <p:spPr>
          <a:xfrm>
            <a:off x="8631936" y="4946904"/>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91" name="Text 86"/>
          <p:cNvSpPr/>
          <p:nvPr/>
        </p:nvSpPr>
        <p:spPr>
          <a:xfrm>
            <a:off x="8631936" y="4946904"/>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L3</a:t>
            </a:r>
            <a:endParaRPr lang="en-US" sz="820" dirty="0"/>
          </a:p>
        </p:txBody>
      </p:sp>
      <p:sp>
        <p:nvSpPr>
          <p:cNvPr id="92" name="Text 87"/>
          <p:cNvSpPr/>
          <p:nvPr/>
        </p:nvSpPr>
        <p:spPr>
          <a:xfrm>
            <a:off x="9089136" y="4946904"/>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Confronto uscita</a:t>
            </a:r>
            <a:endParaRPr lang="en-US" sz="870" dirty="0"/>
          </a:p>
        </p:txBody>
      </p:sp>
      <p:sp>
        <p:nvSpPr>
          <p:cNvPr id="93" name="Shape 88"/>
          <p:cNvSpPr/>
          <p:nvPr/>
        </p:nvSpPr>
        <p:spPr>
          <a:xfrm>
            <a:off x="8631936" y="5170932"/>
            <a:ext cx="384048" cy="196596"/>
          </a:xfrm>
          <a:prstGeom prst="rect">
            <a:avLst/>
          </a:prstGeom>
          <a:solidFill>
            <a:srgbClr val="0A3952"/>
          </a:solidFill>
          <a:ln w="12700">
            <a:solidFill>
              <a:srgbClr val="0A3952">
                <a:alpha val="0"/>
              </a:srgbClr>
            </a:solidFill>
            <a:prstDash val="solid"/>
          </a:ln>
        </p:spPr>
        <p:txBody>
          <a:bodyPr/>
          <a:lstStyle/>
          <a:p>
            <a:endParaRPr lang="it-IT"/>
          </a:p>
        </p:txBody>
      </p:sp>
      <p:sp>
        <p:nvSpPr>
          <p:cNvPr id="94" name="Text 89"/>
          <p:cNvSpPr/>
          <p:nvPr/>
        </p:nvSpPr>
        <p:spPr>
          <a:xfrm>
            <a:off x="8631936" y="5170932"/>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L4</a:t>
            </a:r>
            <a:endParaRPr lang="en-US" sz="820" dirty="0"/>
          </a:p>
        </p:txBody>
      </p:sp>
      <p:sp>
        <p:nvSpPr>
          <p:cNvPr id="95" name="Text 90"/>
          <p:cNvSpPr/>
          <p:nvPr/>
        </p:nvSpPr>
        <p:spPr>
          <a:xfrm>
            <a:off x="9089136" y="5170932"/>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Scelgo + piano B</a:t>
            </a:r>
            <a:endParaRPr lang="en-US" sz="870" dirty="0"/>
          </a:p>
        </p:txBody>
      </p:sp>
      <p:sp>
        <p:nvSpPr>
          <p:cNvPr id="96" name="Shape 91"/>
          <p:cNvSpPr/>
          <p:nvPr/>
        </p:nvSpPr>
        <p:spPr>
          <a:xfrm>
            <a:off x="228600"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97" name="Shape 92"/>
          <p:cNvSpPr/>
          <p:nvPr/>
        </p:nvSpPr>
        <p:spPr>
          <a:xfrm>
            <a:off x="228600" y="5513832"/>
            <a:ext cx="2926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98" name="Text 93"/>
          <p:cNvSpPr/>
          <p:nvPr/>
        </p:nvSpPr>
        <p:spPr>
          <a:xfrm>
            <a:off x="301752"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VERIFICA</a:t>
            </a:r>
            <a:endParaRPr lang="en-US" sz="1050" dirty="0"/>
          </a:p>
        </p:txBody>
      </p:sp>
      <p:sp>
        <p:nvSpPr>
          <p:cNvPr id="99" name="Text 94"/>
          <p:cNvSpPr/>
          <p:nvPr/>
        </p:nvSpPr>
        <p:spPr>
          <a:xfrm>
            <a:off x="365760" y="5815584"/>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0" name="Text 95"/>
          <p:cNvSpPr/>
          <p:nvPr/>
        </p:nvSpPr>
        <p:spPr>
          <a:xfrm>
            <a:off x="594360" y="5815584"/>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Linea ripetibile</a:t>
            </a:r>
            <a:endParaRPr lang="en-US" sz="850" dirty="0"/>
          </a:p>
        </p:txBody>
      </p:sp>
      <p:sp>
        <p:nvSpPr>
          <p:cNvPr id="101" name="Text 96"/>
          <p:cNvSpPr/>
          <p:nvPr/>
        </p:nvSpPr>
        <p:spPr>
          <a:xfrm>
            <a:off x="365760" y="5984748"/>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2" name="Text 97"/>
          <p:cNvSpPr/>
          <p:nvPr/>
        </p:nvSpPr>
        <p:spPr>
          <a:xfrm>
            <a:off x="594360" y="5984748"/>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Nessuna correzione brusca</a:t>
            </a:r>
            <a:endParaRPr lang="en-US" sz="850" dirty="0"/>
          </a:p>
        </p:txBody>
      </p:sp>
      <p:sp>
        <p:nvSpPr>
          <p:cNvPr id="103" name="Text 98"/>
          <p:cNvSpPr/>
          <p:nvPr/>
        </p:nvSpPr>
        <p:spPr>
          <a:xfrm>
            <a:off x="365760" y="6153912"/>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4" name="Text 99"/>
          <p:cNvSpPr/>
          <p:nvPr/>
        </p:nvSpPr>
        <p:spPr>
          <a:xfrm>
            <a:off x="594360" y="6153912"/>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Uscita orientata</a:t>
            </a:r>
            <a:endParaRPr lang="en-US" sz="850" dirty="0"/>
          </a:p>
        </p:txBody>
      </p:sp>
      <p:sp>
        <p:nvSpPr>
          <p:cNvPr id="105" name="Text 100"/>
          <p:cNvSpPr/>
          <p:nvPr/>
        </p:nvSpPr>
        <p:spPr>
          <a:xfrm>
            <a:off x="365760" y="6323076"/>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6" name="Text 101"/>
          <p:cNvSpPr/>
          <p:nvPr/>
        </p:nvSpPr>
        <p:spPr>
          <a:xfrm>
            <a:off x="594360" y="6323076"/>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Rilancio pronto</a:t>
            </a:r>
            <a:endParaRPr lang="en-US" sz="850" dirty="0"/>
          </a:p>
        </p:txBody>
      </p:sp>
      <p:sp>
        <p:nvSpPr>
          <p:cNvPr id="107" name="Shape 102"/>
          <p:cNvSpPr/>
          <p:nvPr/>
        </p:nvSpPr>
        <p:spPr>
          <a:xfrm>
            <a:off x="3273552"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108" name="Shape 103"/>
          <p:cNvSpPr/>
          <p:nvPr/>
        </p:nvSpPr>
        <p:spPr>
          <a:xfrm>
            <a:off x="3273552" y="5513832"/>
            <a:ext cx="292608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109" name="Text 104"/>
          <p:cNvSpPr/>
          <p:nvPr/>
        </p:nvSpPr>
        <p:spPr>
          <a:xfrm>
            <a:off x="3346704"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STOP DI SICUREZZA</a:t>
            </a:r>
            <a:endParaRPr lang="en-US" sz="1050" dirty="0"/>
          </a:p>
        </p:txBody>
      </p:sp>
      <p:sp>
        <p:nvSpPr>
          <p:cNvPr id="110" name="Text 105"/>
          <p:cNvSpPr/>
          <p:nvPr/>
        </p:nvSpPr>
        <p:spPr>
          <a:xfrm>
            <a:off x="3438144" y="5843016"/>
            <a:ext cx="2596896"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Stop se la linea è occupata, non visibile o non consente controllo.</a:t>
            </a:r>
            <a:endParaRPr lang="en-US" sz="860" dirty="0"/>
          </a:p>
        </p:txBody>
      </p:sp>
      <p:sp>
        <p:nvSpPr>
          <p:cNvPr id="111" name="Shape 106"/>
          <p:cNvSpPr/>
          <p:nvPr/>
        </p:nvSpPr>
        <p:spPr>
          <a:xfrm>
            <a:off x="6318504" y="5513832"/>
            <a:ext cx="2880360" cy="1024128"/>
          </a:xfrm>
          <a:prstGeom prst="rect">
            <a:avLst/>
          </a:prstGeom>
          <a:solidFill>
            <a:srgbClr val="FFFFFF"/>
          </a:solidFill>
          <a:ln w="8890">
            <a:solidFill>
              <a:srgbClr val="C8D6DF"/>
            </a:solidFill>
            <a:prstDash val="solid"/>
          </a:ln>
        </p:spPr>
        <p:txBody>
          <a:bodyPr/>
          <a:lstStyle/>
          <a:p>
            <a:endParaRPr lang="it-IT"/>
          </a:p>
        </p:txBody>
      </p:sp>
      <p:sp>
        <p:nvSpPr>
          <p:cNvPr id="112" name="Shape 107"/>
          <p:cNvSpPr/>
          <p:nvPr/>
        </p:nvSpPr>
        <p:spPr>
          <a:xfrm>
            <a:off x="6318504" y="5513832"/>
            <a:ext cx="288036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13" name="Text 108"/>
          <p:cNvSpPr/>
          <p:nvPr/>
        </p:nvSpPr>
        <p:spPr>
          <a:xfrm>
            <a:off x="6391656" y="5532120"/>
            <a:ext cx="273405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ESERCIZIO</a:t>
            </a:r>
            <a:endParaRPr lang="en-US" sz="1050" dirty="0"/>
          </a:p>
        </p:txBody>
      </p:sp>
      <p:sp>
        <p:nvSpPr>
          <p:cNvPr id="114" name="Text 109"/>
          <p:cNvSpPr/>
          <p:nvPr/>
        </p:nvSpPr>
        <p:spPr>
          <a:xfrm>
            <a:off x="6473952" y="5843016"/>
            <a:ext cx="2569464"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Tre passaggi sulla stessa curva; motiva la linea scelta.</a:t>
            </a:r>
            <a:endParaRPr lang="en-US" sz="860" dirty="0"/>
          </a:p>
        </p:txBody>
      </p:sp>
      <p:sp>
        <p:nvSpPr>
          <p:cNvPr id="115" name="Shape 110"/>
          <p:cNvSpPr/>
          <p:nvPr/>
        </p:nvSpPr>
        <p:spPr>
          <a:xfrm>
            <a:off x="9317736" y="5513832"/>
            <a:ext cx="2642616" cy="1024128"/>
          </a:xfrm>
          <a:prstGeom prst="rect">
            <a:avLst/>
          </a:prstGeom>
          <a:solidFill>
            <a:srgbClr val="FFFFFF"/>
          </a:solidFill>
          <a:ln w="8890">
            <a:solidFill>
              <a:srgbClr val="C8D6DF"/>
            </a:solidFill>
            <a:prstDash val="solid"/>
          </a:ln>
        </p:spPr>
        <p:txBody>
          <a:bodyPr/>
          <a:lstStyle/>
          <a:p>
            <a:endParaRPr lang="it-IT"/>
          </a:p>
        </p:txBody>
      </p:sp>
      <p:sp>
        <p:nvSpPr>
          <p:cNvPr id="116" name="Shape 111"/>
          <p:cNvSpPr/>
          <p:nvPr/>
        </p:nvSpPr>
        <p:spPr>
          <a:xfrm>
            <a:off x="9317736" y="5513832"/>
            <a:ext cx="2642616"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17" name="Text 112"/>
          <p:cNvSpPr/>
          <p:nvPr/>
        </p:nvSpPr>
        <p:spPr>
          <a:xfrm>
            <a:off x="9390888" y="5532120"/>
            <a:ext cx="2496312"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COLLEGATO A</a:t>
            </a:r>
            <a:endParaRPr lang="en-US" sz="1050" dirty="0"/>
          </a:p>
        </p:txBody>
      </p:sp>
      <p:sp>
        <p:nvSpPr>
          <p:cNvPr id="118" name="Text 113"/>
          <p:cNvSpPr/>
          <p:nvPr/>
        </p:nvSpPr>
        <p:spPr>
          <a:xfrm>
            <a:off x="9473184" y="5843016"/>
            <a:ext cx="2331720" cy="630936"/>
          </a:xfrm>
          <a:prstGeom prst="rect">
            <a:avLst/>
          </a:prstGeom>
          <a:noFill/>
          <a:ln/>
        </p:spPr>
        <p:txBody>
          <a:bodyPr wrap="square" lIns="0" tIns="0" rIns="0" bIns="0" rtlCol="0" anchor="t">
            <a:normAutofit/>
          </a:bodyPr>
          <a:lstStyle/>
          <a:p>
            <a:pPr marL="0" indent="0" algn="l">
              <a:buNone/>
            </a:pPr>
            <a:r>
              <a:rPr lang="en-US" sz="920" b="1" dirty="0">
                <a:solidFill>
                  <a:srgbClr val="0A3952"/>
                </a:solidFill>
                <a:latin typeface="Calibri" pitchFamily="34" charset="0"/>
                <a:ea typeface="Calibri" pitchFamily="34" charset="-122"/>
                <a:cs typeface="Calibri" pitchFamily="34" charset="-120"/>
              </a:rPr>
              <a:t>ST-20  PENDENZE</a:t>
            </a:r>
            <a:endParaRPr lang="en-US" sz="920" dirty="0"/>
          </a:p>
          <a:p>
            <a:pPr marL="0" indent="0" algn="l">
              <a:buNone/>
            </a:pPr>
            <a:r>
              <a:rPr lang="en-US" sz="920" b="1" dirty="0">
                <a:solidFill>
                  <a:srgbClr val="0A3952"/>
                </a:solidFill>
                <a:latin typeface="Calibri" pitchFamily="34" charset="0"/>
                <a:ea typeface="Calibri" pitchFamily="34" charset="-122"/>
                <a:cs typeface="Calibri" pitchFamily="34" charset="-120"/>
              </a:rPr>
              <a:t>ST-24  PRIMO GIRO</a:t>
            </a:r>
            <a:endParaRPr lang="en-US" sz="92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1695" cy="283464"/>
          </a:xfrm>
          <a:prstGeom prst="rect">
            <a:avLst/>
          </a:prstGeom>
          <a:solidFill>
            <a:srgbClr val="061A2B"/>
          </a:solidFill>
          <a:ln w="12700">
            <a:solidFill>
              <a:srgbClr val="061A2B">
                <a:alpha val="0"/>
              </a:srgbClr>
            </a:solidFill>
            <a:prstDash val="solid"/>
          </a:ln>
        </p:spPr>
        <p:txBody>
          <a:bodyPr/>
          <a:lstStyle/>
          <a:p>
            <a:endParaRPr lang="it-IT"/>
          </a:p>
        </p:txBody>
      </p:sp>
      <p:sp>
        <p:nvSpPr>
          <p:cNvPr id="3" name="Text 1"/>
          <p:cNvSpPr/>
          <p:nvPr/>
        </p:nvSpPr>
        <p:spPr>
          <a:xfrm>
            <a:off x="228600" y="27432"/>
            <a:ext cx="3017520" cy="219456"/>
          </a:xfrm>
          <a:prstGeom prst="rect">
            <a:avLst/>
          </a:prstGeom>
          <a:noFill/>
          <a:ln/>
        </p:spPr>
        <p:txBody>
          <a:bodyPr wrap="square" lIns="0" tIns="0" rIns="0" bIns="0" rtlCol="0" anchor="ctr">
            <a:normAutofit/>
          </a:bodyPr>
          <a:lstStyle/>
          <a:p>
            <a:pPr marL="0" indent="0" algn="l">
              <a:buNone/>
            </a:pPr>
            <a:r>
              <a:rPr lang="en-US" sz="1120" b="1" dirty="0">
                <a:solidFill>
                  <a:srgbClr val="FFFFFF"/>
                </a:solidFill>
                <a:latin typeface="Calibri" pitchFamily="34" charset="0"/>
                <a:ea typeface="Calibri" pitchFamily="34" charset="-122"/>
                <a:cs typeface="Calibri" pitchFamily="34" charset="-120"/>
              </a:rPr>
              <a:t>CALL 3  •  GARA E TESTA</a:t>
            </a:r>
            <a:endParaRPr lang="en-US" sz="1120" dirty="0"/>
          </a:p>
        </p:txBody>
      </p:sp>
      <p:sp>
        <p:nvSpPr>
          <p:cNvPr id="4" name="Text 2"/>
          <p:cNvSpPr/>
          <p:nvPr/>
        </p:nvSpPr>
        <p:spPr>
          <a:xfrm>
            <a:off x="3218688" y="27432"/>
            <a:ext cx="5532120" cy="219456"/>
          </a:xfrm>
          <a:prstGeom prst="rect">
            <a:avLst/>
          </a:prstGeom>
          <a:noFill/>
          <a:ln/>
        </p:spPr>
        <p:txBody>
          <a:bodyPr wrap="square" lIns="0" tIns="0" rIns="0" bIns="0" rtlCol="0" anchor="ctr">
            <a:normAutofit/>
          </a:bodyPr>
          <a:lstStyle/>
          <a:p>
            <a:pPr marL="0" indent="0" algn="ctr">
              <a:buNone/>
            </a:pPr>
            <a:r>
              <a:rPr lang="en-US" sz="1120" b="1" dirty="0">
                <a:solidFill>
                  <a:srgbClr val="FFFFFF"/>
                </a:solidFill>
                <a:latin typeface="Calibri" pitchFamily="34" charset="0"/>
                <a:ea typeface="Calibri" pitchFamily="34" charset="-122"/>
                <a:cs typeface="Calibri" pitchFamily="34" charset="-120"/>
              </a:rPr>
              <a:t>MANUALE TECNICO CICLOCROSS GIOVANILE 2026</a:t>
            </a:r>
            <a:endParaRPr lang="en-US" sz="1120" dirty="0"/>
          </a:p>
        </p:txBody>
      </p:sp>
      <p:sp>
        <p:nvSpPr>
          <p:cNvPr id="5" name="Text 3"/>
          <p:cNvSpPr/>
          <p:nvPr/>
        </p:nvSpPr>
        <p:spPr>
          <a:xfrm>
            <a:off x="8915400" y="27432"/>
            <a:ext cx="3017520" cy="219456"/>
          </a:xfrm>
          <a:prstGeom prst="rect">
            <a:avLst/>
          </a:prstGeom>
          <a:noFill/>
          <a:ln/>
        </p:spPr>
        <p:txBody>
          <a:bodyPr wrap="square" lIns="0" tIns="0" rIns="0" bIns="0" rtlCol="0" anchor="ctr">
            <a:normAutofit/>
          </a:bodyPr>
          <a:lstStyle/>
          <a:p>
            <a:pPr marL="0" indent="0" algn="r">
              <a:buNone/>
            </a:pPr>
            <a:r>
              <a:rPr lang="en-US" sz="1120" b="1" dirty="0">
                <a:solidFill>
                  <a:srgbClr val="FFFFFF"/>
                </a:solidFill>
                <a:latin typeface="Calibri" pitchFamily="34" charset="0"/>
                <a:ea typeface="Calibri" pitchFamily="34" charset="-122"/>
                <a:cs typeface="Calibri" pitchFamily="34" charset="-120"/>
              </a:rPr>
              <a:t>LIVELLO 3  •  DECISIONE E GARA</a:t>
            </a:r>
            <a:endParaRPr lang="en-US" sz="1120" dirty="0"/>
          </a:p>
        </p:txBody>
      </p:sp>
      <p:sp>
        <p:nvSpPr>
          <p:cNvPr id="6" name="Shape 4"/>
          <p:cNvSpPr/>
          <p:nvPr/>
        </p:nvSpPr>
        <p:spPr>
          <a:xfrm>
            <a:off x="228600" y="411480"/>
            <a:ext cx="1161288" cy="411480"/>
          </a:xfrm>
          <a:prstGeom prst="roundRect">
            <a:avLst>
              <a:gd name="adj" fmla="val 13333"/>
            </a:avLst>
          </a:prstGeom>
          <a:solidFill>
            <a:srgbClr val="00A66B"/>
          </a:solidFill>
          <a:ln w="12700">
            <a:solidFill>
              <a:srgbClr val="00A66B">
                <a:alpha val="0"/>
              </a:srgbClr>
            </a:solidFill>
            <a:prstDash val="solid"/>
          </a:ln>
        </p:spPr>
        <p:txBody>
          <a:bodyPr/>
          <a:lstStyle/>
          <a:p>
            <a:endParaRPr lang="it-IT"/>
          </a:p>
        </p:txBody>
      </p:sp>
      <p:sp>
        <p:nvSpPr>
          <p:cNvPr id="7" name="Text 5"/>
          <p:cNvSpPr/>
          <p:nvPr/>
        </p:nvSpPr>
        <p:spPr>
          <a:xfrm>
            <a:off x="228600" y="429768"/>
            <a:ext cx="1161288" cy="374904"/>
          </a:xfrm>
          <a:prstGeom prst="rect">
            <a:avLst/>
          </a:prstGeom>
          <a:noFill/>
          <a:ln/>
        </p:spPr>
        <p:txBody>
          <a:bodyPr wrap="square" lIns="0" tIns="0" rIns="0" bIns="0" rtlCol="0" anchor="ctr">
            <a:normAutofit/>
          </a:bodyPr>
          <a:lstStyle/>
          <a:p>
            <a:pPr marL="0" indent="0" algn="ctr">
              <a:buNone/>
            </a:pPr>
            <a:r>
              <a:rPr lang="en-US" sz="1850" b="1" dirty="0">
                <a:solidFill>
                  <a:srgbClr val="FFFFFF"/>
                </a:solidFill>
                <a:latin typeface="Calibri" pitchFamily="34" charset="0"/>
                <a:ea typeface="Calibri" pitchFamily="34" charset="-122"/>
                <a:cs typeface="Calibri" pitchFamily="34" charset="-120"/>
              </a:rPr>
              <a:t>N° 20</a:t>
            </a:r>
            <a:endParaRPr lang="en-US" sz="1850" dirty="0"/>
          </a:p>
        </p:txBody>
      </p:sp>
      <p:sp>
        <p:nvSpPr>
          <p:cNvPr id="8" name="Text 6"/>
          <p:cNvSpPr/>
          <p:nvPr/>
        </p:nvSpPr>
        <p:spPr>
          <a:xfrm>
            <a:off x="1527048" y="365760"/>
            <a:ext cx="5623560" cy="502920"/>
          </a:xfrm>
          <a:prstGeom prst="rect">
            <a:avLst/>
          </a:prstGeom>
          <a:noFill/>
          <a:ln/>
        </p:spPr>
        <p:txBody>
          <a:bodyPr wrap="square" lIns="0" tIns="0" rIns="0" bIns="0" rtlCol="0" anchor="ctr">
            <a:normAutofit/>
          </a:bodyPr>
          <a:lstStyle/>
          <a:p>
            <a:pPr marL="0" indent="0" algn="l">
              <a:buNone/>
            </a:pPr>
            <a:r>
              <a:rPr lang="en-US" sz="2450" b="1" dirty="0">
                <a:solidFill>
                  <a:srgbClr val="07172A"/>
                </a:solidFill>
                <a:latin typeface="Calibri" pitchFamily="34" charset="0"/>
                <a:ea typeface="Calibri" pitchFamily="34" charset="-122"/>
                <a:cs typeface="Calibri" pitchFamily="34" charset="-120"/>
              </a:rPr>
              <a:t>CONTROPENDENZA, SALITA E DISCESA</a:t>
            </a:r>
            <a:endParaRPr lang="en-US" sz="2450" dirty="0"/>
          </a:p>
        </p:txBody>
      </p:sp>
      <p:sp>
        <p:nvSpPr>
          <p:cNvPr id="9" name="Text 7"/>
          <p:cNvSpPr/>
          <p:nvPr/>
        </p:nvSpPr>
        <p:spPr>
          <a:xfrm>
            <a:off x="228600" y="850392"/>
            <a:ext cx="6903720" cy="201168"/>
          </a:xfrm>
          <a:prstGeom prst="rect">
            <a:avLst/>
          </a:prstGeom>
          <a:noFill/>
          <a:ln/>
        </p:spPr>
        <p:txBody>
          <a:bodyPr wrap="square" lIns="0" tIns="0" rIns="0" bIns="0" rtlCol="0" anchor="ctr">
            <a:normAutofit/>
          </a:bodyPr>
          <a:lstStyle/>
          <a:p>
            <a:pPr marL="0" indent="0" algn="l">
              <a:buNone/>
            </a:pPr>
            <a:r>
              <a:rPr lang="en-US" sz="1260" b="1" dirty="0">
                <a:solidFill>
                  <a:srgbClr val="C94B45"/>
                </a:solidFill>
                <a:latin typeface="Calibri" pitchFamily="34" charset="0"/>
                <a:ea typeface="Calibri" pitchFamily="34" charset="-122"/>
                <a:cs typeface="Calibri" pitchFamily="34" charset="-120"/>
              </a:rPr>
              <a:t>LA PENDENZA CAMBIA PRESSIONE E LINEA</a:t>
            </a:r>
            <a:endParaRPr lang="en-US" sz="1260" dirty="0"/>
          </a:p>
        </p:txBody>
      </p:sp>
      <p:sp>
        <p:nvSpPr>
          <p:cNvPr id="10" name="Text 8"/>
          <p:cNvSpPr/>
          <p:nvPr/>
        </p:nvSpPr>
        <p:spPr>
          <a:xfrm>
            <a:off x="228600" y="1078992"/>
            <a:ext cx="1024128" cy="182880"/>
          </a:xfrm>
          <a:prstGeom prst="rect">
            <a:avLst/>
          </a:prstGeom>
          <a:noFill/>
          <a:ln/>
        </p:spPr>
        <p:txBody>
          <a:bodyPr wrap="square" lIns="0" tIns="0" rIns="0" bIns="0" rtlCol="0" anchor="ctr">
            <a:normAutofit/>
          </a:bodyPr>
          <a:lstStyle/>
          <a:p>
            <a:pPr marL="0" indent="0" algn="l">
              <a:buNone/>
            </a:pPr>
            <a:r>
              <a:rPr lang="en-US" sz="1060" b="1" dirty="0">
                <a:solidFill>
                  <a:srgbClr val="0A3952"/>
                </a:solidFill>
                <a:latin typeface="Calibri" pitchFamily="34" charset="0"/>
                <a:ea typeface="Calibri" pitchFamily="34" charset="-122"/>
                <a:cs typeface="Calibri" pitchFamily="34" charset="-120"/>
              </a:rPr>
              <a:t>OBIETTIVO</a:t>
            </a:r>
            <a:endParaRPr lang="en-US" sz="1060" dirty="0"/>
          </a:p>
        </p:txBody>
      </p:sp>
      <p:sp>
        <p:nvSpPr>
          <p:cNvPr id="11" name="Text 9"/>
          <p:cNvSpPr/>
          <p:nvPr/>
        </p:nvSpPr>
        <p:spPr>
          <a:xfrm>
            <a:off x="1298448" y="1060704"/>
            <a:ext cx="5879592" cy="228600"/>
          </a:xfrm>
          <a:prstGeom prst="rect">
            <a:avLst/>
          </a:prstGeom>
          <a:noFill/>
          <a:ln/>
        </p:spPr>
        <p:txBody>
          <a:bodyPr wrap="square" lIns="0" tIns="0" rIns="0" bIns="0" rtlCol="0" anchor="ctr">
            <a:normAutofit/>
          </a:bodyPr>
          <a:lstStyle/>
          <a:p>
            <a:pPr marL="0" indent="0" algn="l">
              <a:buNone/>
            </a:pPr>
            <a:r>
              <a:rPr lang="en-US" sz="1050" dirty="0">
                <a:solidFill>
                  <a:srgbClr val="1D2932"/>
                </a:solidFill>
                <a:latin typeface="Calibri" pitchFamily="34" charset="0"/>
                <a:ea typeface="Calibri" pitchFamily="34" charset="-122"/>
                <a:cs typeface="Calibri" pitchFamily="34" charset="-120"/>
              </a:rPr>
              <a:t>Mantenere una linea stabile adattando frenata, trazione e sguardo.</a:t>
            </a:r>
            <a:endParaRPr lang="en-US" sz="1050" dirty="0"/>
          </a:p>
        </p:txBody>
      </p:sp>
      <p:sp>
        <p:nvSpPr>
          <p:cNvPr id="12" name="Text 10"/>
          <p:cNvSpPr/>
          <p:nvPr/>
        </p:nvSpPr>
        <p:spPr>
          <a:xfrm>
            <a:off x="7498080" y="402336"/>
            <a:ext cx="2606040" cy="182880"/>
          </a:xfrm>
          <a:prstGeom prst="rect">
            <a:avLst/>
          </a:prstGeom>
          <a:noFill/>
          <a:ln/>
        </p:spPr>
        <p:txBody>
          <a:bodyPr wrap="square" lIns="0" tIns="0" rIns="0" bIns="0" rtlCol="0" anchor="ctr">
            <a:normAutofit/>
          </a:bodyPr>
          <a:lstStyle/>
          <a:p>
            <a:pPr marL="0" indent="0" algn="l">
              <a:buNone/>
            </a:pPr>
            <a:r>
              <a:rPr lang="en-US" sz="1160" b="1" dirty="0">
                <a:solidFill>
                  <a:srgbClr val="0A3952"/>
                </a:solidFill>
                <a:latin typeface="Calibri" pitchFamily="34" charset="0"/>
                <a:ea typeface="Calibri" pitchFamily="34" charset="-122"/>
                <a:cs typeface="Calibri" pitchFamily="34" charset="-120"/>
              </a:rPr>
              <a:t>SEQUENZA CHIAVE</a:t>
            </a:r>
            <a:endParaRPr lang="en-US" sz="1160" dirty="0"/>
          </a:p>
        </p:txBody>
      </p:sp>
      <p:sp>
        <p:nvSpPr>
          <p:cNvPr id="13" name="Text 11"/>
          <p:cNvSpPr/>
          <p:nvPr/>
        </p:nvSpPr>
        <p:spPr>
          <a:xfrm>
            <a:off x="7498080" y="621792"/>
            <a:ext cx="2651760" cy="603504"/>
          </a:xfrm>
          <a:prstGeom prst="rect">
            <a:avLst/>
          </a:prstGeom>
          <a:noFill/>
          <a:ln/>
        </p:spPr>
        <p:txBody>
          <a:bodyPr wrap="square" lIns="0" tIns="0" rIns="0" bIns="0" rtlCol="0" anchor="t">
            <a:normAutofit/>
          </a:bodyPr>
          <a:lstStyle/>
          <a:p>
            <a:pPr marL="0" indent="0" algn="l">
              <a:buNone/>
            </a:pPr>
            <a:r>
              <a:rPr lang="en-US" sz="1020" dirty="0">
                <a:solidFill>
                  <a:srgbClr val="07172A"/>
                </a:solidFill>
                <a:latin typeface="Calibri" pitchFamily="34" charset="0"/>
                <a:ea typeface="Calibri" pitchFamily="34" charset="-122"/>
                <a:cs typeface="Calibri" pitchFamily="34" charset="-120"/>
              </a:rPr>
              <a:t>Freno prima → scelgo una linea → mantengo pressione e mani leggere → esco già orientato.</a:t>
            </a:r>
            <a:endParaRPr lang="en-US" sz="1020" dirty="0"/>
          </a:p>
        </p:txBody>
      </p:sp>
      <p:sp>
        <p:nvSpPr>
          <p:cNvPr id="14" name="Shape 12"/>
          <p:cNvSpPr/>
          <p:nvPr/>
        </p:nvSpPr>
        <p:spPr>
          <a:xfrm>
            <a:off x="10351008" y="402336"/>
            <a:ext cx="1600200" cy="868680"/>
          </a:xfrm>
          <a:prstGeom prst="rect">
            <a:avLst/>
          </a:prstGeom>
          <a:solidFill>
            <a:srgbClr val="FFFFFF"/>
          </a:solidFill>
          <a:ln w="8890">
            <a:solidFill>
              <a:srgbClr val="AFC3CF"/>
            </a:solidFill>
            <a:prstDash val="solid"/>
          </a:ln>
        </p:spPr>
        <p:txBody>
          <a:bodyPr/>
          <a:lstStyle/>
          <a:p>
            <a:endParaRPr lang="it-IT"/>
          </a:p>
        </p:txBody>
      </p:sp>
      <p:sp>
        <p:nvSpPr>
          <p:cNvPr id="15" name="Text 13"/>
          <p:cNvSpPr/>
          <p:nvPr/>
        </p:nvSpPr>
        <p:spPr>
          <a:xfrm>
            <a:off x="10469880" y="438912"/>
            <a:ext cx="1325880" cy="164592"/>
          </a:xfrm>
          <a:prstGeom prst="rect">
            <a:avLst/>
          </a:prstGeom>
          <a:noFill/>
          <a:ln/>
        </p:spPr>
        <p:txBody>
          <a:bodyPr wrap="square" lIns="0" tIns="0" rIns="0" bIns="0" rtlCol="0" anchor="ctr">
            <a:normAutofit/>
          </a:bodyPr>
          <a:lstStyle/>
          <a:p>
            <a:pPr marL="0" indent="0" algn="ctr">
              <a:buNone/>
            </a:pPr>
            <a:r>
              <a:rPr lang="en-US" sz="1060" b="1" dirty="0">
                <a:solidFill>
                  <a:srgbClr val="0A3952"/>
                </a:solidFill>
                <a:latin typeface="Calibri" pitchFamily="34" charset="0"/>
                <a:ea typeface="Calibri" pitchFamily="34" charset="-122"/>
                <a:cs typeface="Calibri" pitchFamily="34" charset="-120"/>
              </a:rPr>
              <a:t>LEGENDA</a:t>
            </a:r>
            <a:endParaRPr lang="en-US" sz="1060" dirty="0"/>
          </a:p>
        </p:txBody>
      </p:sp>
      <p:sp>
        <p:nvSpPr>
          <p:cNvPr id="16" name="Shape 14"/>
          <p:cNvSpPr/>
          <p:nvPr/>
        </p:nvSpPr>
        <p:spPr>
          <a:xfrm>
            <a:off x="10497312" y="658368"/>
            <a:ext cx="109728" cy="109728"/>
          </a:xfrm>
          <a:prstGeom prst="ellipse">
            <a:avLst/>
          </a:prstGeom>
          <a:solidFill>
            <a:srgbClr val="FFFFFF"/>
          </a:solidFill>
          <a:ln w="17780">
            <a:solidFill>
              <a:srgbClr val="00A66B"/>
            </a:solidFill>
            <a:prstDash val="solid"/>
          </a:ln>
        </p:spPr>
        <p:txBody>
          <a:bodyPr/>
          <a:lstStyle/>
          <a:p>
            <a:endParaRPr lang="it-IT"/>
          </a:p>
        </p:txBody>
      </p:sp>
      <p:sp>
        <p:nvSpPr>
          <p:cNvPr id="17" name="Text 15"/>
          <p:cNvSpPr/>
          <p:nvPr/>
        </p:nvSpPr>
        <p:spPr>
          <a:xfrm>
            <a:off x="10680192" y="630936"/>
            <a:ext cx="1060704" cy="164592"/>
          </a:xfrm>
          <a:prstGeom prst="rect">
            <a:avLst/>
          </a:prstGeom>
          <a:noFill/>
          <a:ln/>
        </p:spPr>
        <p:txBody>
          <a:bodyPr wrap="square" lIns="0" tIns="0" rIns="0" bIns="0" rtlCol="0" anchor="ctr">
            <a:normAutofit/>
          </a:bodyPr>
          <a:lstStyle/>
          <a:p>
            <a:pPr marL="0" indent="0" algn="l">
              <a:buNone/>
            </a:pPr>
            <a:r>
              <a:rPr lang="en-US" sz="930" b="1" dirty="0">
                <a:solidFill>
                  <a:srgbClr val="07172A"/>
                </a:solidFill>
                <a:latin typeface="Calibri" pitchFamily="34" charset="0"/>
                <a:ea typeface="Calibri" pitchFamily="34" charset="-122"/>
                <a:cs typeface="Calibri" pitchFamily="34" charset="-120"/>
              </a:rPr>
              <a:t>CORRETTO</a:t>
            </a:r>
            <a:endParaRPr lang="en-US" sz="930" dirty="0"/>
          </a:p>
        </p:txBody>
      </p:sp>
      <p:sp>
        <p:nvSpPr>
          <p:cNvPr id="18" name="Shape 16"/>
          <p:cNvSpPr/>
          <p:nvPr/>
        </p:nvSpPr>
        <p:spPr>
          <a:xfrm>
            <a:off x="10497312" y="859536"/>
            <a:ext cx="109728" cy="109728"/>
          </a:xfrm>
          <a:prstGeom prst="ellipse">
            <a:avLst/>
          </a:prstGeom>
          <a:solidFill>
            <a:srgbClr val="FFFFFF"/>
          </a:solidFill>
          <a:ln w="17780">
            <a:solidFill>
              <a:srgbClr val="E21B23"/>
            </a:solidFill>
            <a:prstDash val="solid"/>
          </a:ln>
        </p:spPr>
        <p:txBody>
          <a:bodyPr/>
          <a:lstStyle/>
          <a:p>
            <a:endParaRPr lang="it-IT"/>
          </a:p>
        </p:txBody>
      </p:sp>
      <p:sp>
        <p:nvSpPr>
          <p:cNvPr id="19" name="Text 17"/>
          <p:cNvSpPr/>
          <p:nvPr/>
        </p:nvSpPr>
        <p:spPr>
          <a:xfrm>
            <a:off x="10680192" y="832104"/>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ERRORE</a:t>
            </a:r>
            <a:endParaRPr lang="en-US" sz="930" dirty="0"/>
          </a:p>
        </p:txBody>
      </p:sp>
      <p:sp>
        <p:nvSpPr>
          <p:cNvPr id="20" name="Shape 18"/>
          <p:cNvSpPr/>
          <p:nvPr/>
        </p:nvSpPr>
        <p:spPr>
          <a:xfrm>
            <a:off x="10497312" y="1060704"/>
            <a:ext cx="109728" cy="109728"/>
          </a:xfrm>
          <a:prstGeom prst="ellipse">
            <a:avLst/>
          </a:prstGeom>
          <a:solidFill>
            <a:srgbClr val="FFFFFF"/>
          </a:solidFill>
          <a:ln w="17780">
            <a:solidFill>
              <a:srgbClr val="0A3952"/>
            </a:solidFill>
            <a:prstDash val="solid"/>
          </a:ln>
        </p:spPr>
        <p:txBody>
          <a:bodyPr/>
          <a:lstStyle/>
          <a:p>
            <a:endParaRPr lang="it-IT"/>
          </a:p>
        </p:txBody>
      </p:sp>
      <p:sp>
        <p:nvSpPr>
          <p:cNvPr id="21" name="Text 19"/>
          <p:cNvSpPr/>
          <p:nvPr/>
        </p:nvSpPr>
        <p:spPr>
          <a:xfrm>
            <a:off x="10680192" y="1033272"/>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PAROLA</a:t>
            </a:r>
            <a:endParaRPr lang="en-US" sz="930" dirty="0"/>
          </a:p>
        </p:txBody>
      </p:sp>
      <p:sp>
        <p:nvSpPr>
          <p:cNvPr id="22" name="Text 20"/>
          <p:cNvSpPr/>
          <p:nvPr/>
        </p:nvSpPr>
        <p:spPr>
          <a:xfrm>
            <a:off x="11475720" y="6565392"/>
            <a:ext cx="411480" cy="137160"/>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10</a:t>
            </a:r>
            <a:endParaRPr lang="en-US" sz="850" dirty="0"/>
          </a:p>
        </p:txBody>
      </p:sp>
      <p:sp>
        <p:nvSpPr>
          <p:cNvPr id="23" name="Shape 21"/>
          <p:cNvSpPr/>
          <p:nvPr/>
        </p:nvSpPr>
        <p:spPr>
          <a:xfrm>
            <a:off x="228600" y="1344168"/>
            <a:ext cx="3813048" cy="502920"/>
          </a:xfrm>
          <a:prstGeom prst="rect">
            <a:avLst/>
          </a:prstGeom>
          <a:solidFill>
            <a:srgbClr val="FFFFFF"/>
          </a:solidFill>
          <a:ln w="8890">
            <a:solidFill>
              <a:srgbClr val="AFC3CF"/>
            </a:solidFill>
            <a:prstDash val="solid"/>
          </a:ln>
        </p:spPr>
        <p:txBody>
          <a:bodyPr/>
          <a:lstStyle/>
          <a:p>
            <a:endParaRPr lang="it-IT"/>
          </a:p>
        </p:txBody>
      </p:sp>
      <p:sp>
        <p:nvSpPr>
          <p:cNvPr id="24" name="Shape 22"/>
          <p:cNvSpPr/>
          <p:nvPr/>
        </p:nvSpPr>
        <p:spPr>
          <a:xfrm>
            <a:off x="320040"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25" name="Text 23"/>
          <p:cNvSpPr/>
          <p:nvPr/>
        </p:nvSpPr>
        <p:spPr>
          <a:xfrm>
            <a:off x="320040"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1</a:t>
            </a:r>
            <a:endParaRPr lang="en-US" sz="1420" dirty="0"/>
          </a:p>
        </p:txBody>
      </p:sp>
      <p:sp>
        <p:nvSpPr>
          <p:cNvPr id="26" name="Text 24"/>
          <p:cNvSpPr/>
          <p:nvPr/>
        </p:nvSpPr>
        <p:spPr>
          <a:xfrm>
            <a:off x="740664" y="1389888"/>
            <a:ext cx="3200400"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CONTROPENDENZA</a:t>
            </a:r>
            <a:endParaRPr lang="en-US" sz="1110" dirty="0"/>
          </a:p>
        </p:txBody>
      </p:sp>
      <p:sp>
        <p:nvSpPr>
          <p:cNvPr id="27" name="Text 25"/>
          <p:cNvSpPr/>
          <p:nvPr/>
        </p:nvSpPr>
        <p:spPr>
          <a:xfrm>
            <a:off x="740664" y="1609344"/>
            <a:ext cx="3191256"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niente correzioni brusche</a:t>
            </a:r>
            <a:endParaRPr lang="en-US" sz="890" dirty="0"/>
          </a:p>
        </p:txBody>
      </p:sp>
      <p:pic>
        <p:nvPicPr>
          <p:cNvPr id="28" name="Image 0" descr="/mnt/data/call3_assets/slide10/pic07_Immagine 25.jpg"/>
          <p:cNvPicPr>
            <a:picLocks noChangeAspect="1"/>
          </p:cNvPicPr>
          <p:nvPr/>
        </p:nvPicPr>
        <p:blipFill>
          <a:blip r:embed="rId3"/>
          <a:srcRect t="6815" b="6815"/>
          <a:stretch/>
        </p:blipFill>
        <p:spPr>
          <a:xfrm>
            <a:off x="237744" y="1856232"/>
            <a:ext cx="3794760" cy="2176272"/>
          </a:xfrm>
          <a:prstGeom prst="rect">
            <a:avLst/>
          </a:prstGeom>
        </p:spPr>
      </p:pic>
      <p:sp>
        <p:nvSpPr>
          <p:cNvPr id="29" name="Shape 26"/>
          <p:cNvSpPr/>
          <p:nvPr/>
        </p:nvSpPr>
        <p:spPr>
          <a:xfrm>
            <a:off x="237744" y="1856232"/>
            <a:ext cx="3794760"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30" name="Shape 27"/>
          <p:cNvSpPr/>
          <p:nvPr/>
        </p:nvSpPr>
        <p:spPr>
          <a:xfrm>
            <a:off x="4187952" y="1344168"/>
            <a:ext cx="3813048" cy="502920"/>
          </a:xfrm>
          <a:prstGeom prst="rect">
            <a:avLst/>
          </a:prstGeom>
          <a:solidFill>
            <a:srgbClr val="FFFFFF"/>
          </a:solidFill>
          <a:ln w="8890">
            <a:solidFill>
              <a:srgbClr val="AFC3CF"/>
            </a:solidFill>
            <a:prstDash val="solid"/>
          </a:ln>
        </p:spPr>
        <p:txBody>
          <a:bodyPr/>
          <a:lstStyle/>
          <a:p>
            <a:endParaRPr lang="it-IT"/>
          </a:p>
        </p:txBody>
      </p:sp>
      <p:sp>
        <p:nvSpPr>
          <p:cNvPr id="31" name="Shape 28"/>
          <p:cNvSpPr/>
          <p:nvPr/>
        </p:nvSpPr>
        <p:spPr>
          <a:xfrm>
            <a:off x="4279392"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32" name="Text 29"/>
          <p:cNvSpPr/>
          <p:nvPr/>
        </p:nvSpPr>
        <p:spPr>
          <a:xfrm>
            <a:off x="4279392"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2</a:t>
            </a:r>
            <a:endParaRPr lang="en-US" sz="1420" dirty="0"/>
          </a:p>
        </p:txBody>
      </p:sp>
      <p:sp>
        <p:nvSpPr>
          <p:cNvPr id="33" name="Text 30"/>
          <p:cNvSpPr/>
          <p:nvPr/>
        </p:nvSpPr>
        <p:spPr>
          <a:xfrm>
            <a:off x="4700016" y="1389888"/>
            <a:ext cx="3200400"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SALITA</a:t>
            </a:r>
            <a:endParaRPr lang="en-US" sz="1110" dirty="0"/>
          </a:p>
        </p:txBody>
      </p:sp>
      <p:sp>
        <p:nvSpPr>
          <p:cNvPr id="34" name="Text 31"/>
          <p:cNvSpPr/>
          <p:nvPr/>
        </p:nvSpPr>
        <p:spPr>
          <a:xfrm>
            <a:off x="4700016" y="1609344"/>
            <a:ext cx="3191256"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trazione · passo o bici</a:t>
            </a:r>
            <a:endParaRPr lang="en-US" sz="890" dirty="0"/>
          </a:p>
        </p:txBody>
      </p:sp>
      <p:pic>
        <p:nvPicPr>
          <p:cNvPr id="35" name="Image 1" descr="/mnt/data/call3_assets/slide10/pic09_Immagine 27.jpg"/>
          <p:cNvPicPr>
            <a:picLocks noChangeAspect="1"/>
          </p:cNvPicPr>
          <p:nvPr/>
        </p:nvPicPr>
        <p:blipFill>
          <a:blip r:embed="rId4"/>
          <a:srcRect t="6988" b="6988"/>
          <a:stretch/>
        </p:blipFill>
        <p:spPr>
          <a:xfrm>
            <a:off x="4197096" y="1856232"/>
            <a:ext cx="3794760" cy="2176272"/>
          </a:xfrm>
          <a:prstGeom prst="rect">
            <a:avLst/>
          </a:prstGeom>
        </p:spPr>
      </p:pic>
      <p:sp>
        <p:nvSpPr>
          <p:cNvPr id="36" name="Shape 32"/>
          <p:cNvSpPr/>
          <p:nvPr/>
        </p:nvSpPr>
        <p:spPr>
          <a:xfrm>
            <a:off x="4197096" y="1856232"/>
            <a:ext cx="3794760"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37" name="Shape 33"/>
          <p:cNvSpPr/>
          <p:nvPr/>
        </p:nvSpPr>
        <p:spPr>
          <a:xfrm>
            <a:off x="8147304" y="1344168"/>
            <a:ext cx="3813048" cy="502920"/>
          </a:xfrm>
          <a:prstGeom prst="rect">
            <a:avLst/>
          </a:prstGeom>
          <a:solidFill>
            <a:srgbClr val="FFFFFF"/>
          </a:solidFill>
          <a:ln w="8890">
            <a:solidFill>
              <a:srgbClr val="AFC3CF"/>
            </a:solidFill>
            <a:prstDash val="solid"/>
          </a:ln>
        </p:spPr>
        <p:txBody>
          <a:bodyPr/>
          <a:lstStyle/>
          <a:p>
            <a:endParaRPr lang="it-IT"/>
          </a:p>
        </p:txBody>
      </p:sp>
      <p:sp>
        <p:nvSpPr>
          <p:cNvPr id="38" name="Shape 34"/>
          <p:cNvSpPr/>
          <p:nvPr/>
        </p:nvSpPr>
        <p:spPr>
          <a:xfrm>
            <a:off x="8238744"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39" name="Text 35"/>
          <p:cNvSpPr/>
          <p:nvPr/>
        </p:nvSpPr>
        <p:spPr>
          <a:xfrm>
            <a:off x="8238744"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3</a:t>
            </a:r>
            <a:endParaRPr lang="en-US" sz="1420" dirty="0"/>
          </a:p>
        </p:txBody>
      </p:sp>
      <p:sp>
        <p:nvSpPr>
          <p:cNvPr id="40" name="Text 36"/>
          <p:cNvSpPr/>
          <p:nvPr/>
        </p:nvSpPr>
        <p:spPr>
          <a:xfrm>
            <a:off x="8659368" y="1389888"/>
            <a:ext cx="3200400"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DISCESA</a:t>
            </a:r>
            <a:endParaRPr lang="en-US" sz="1110" dirty="0"/>
          </a:p>
        </p:txBody>
      </p:sp>
      <p:sp>
        <p:nvSpPr>
          <p:cNvPr id="41" name="Text 37"/>
          <p:cNvSpPr/>
          <p:nvPr/>
        </p:nvSpPr>
        <p:spPr>
          <a:xfrm>
            <a:off x="8659368" y="1609344"/>
            <a:ext cx="3191256"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freno prima · sguardo lontano</a:t>
            </a:r>
            <a:endParaRPr lang="en-US" sz="890" dirty="0"/>
          </a:p>
        </p:txBody>
      </p:sp>
      <p:pic>
        <p:nvPicPr>
          <p:cNvPr id="42" name="Image 2" descr="/mnt/data/call3_assets/slide10/pic11_Immagine 29.jpg"/>
          <p:cNvPicPr>
            <a:picLocks noChangeAspect="1"/>
          </p:cNvPicPr>
          <p:nvPr/>
        </p:nvPicPr>
        <p:blipFill>
          <a:blip r:embed="rId5"/>
          <a:srcRect t="6988" b="6988"/>
          <a:stretch/>
        </p:blipFill>
        <p:spPr>
          <a:xfrm>
            <a:off x="8156448" y="1856232"/>
            <a:ext cx="3794760" cy="2176272"/>
          </a:xfrm>
          <a:prstGeom prst="rect">
            <a:avLst/>
          </a:prstGeom>
        </p:spPr>
      </p:pic>
      <p:sp>
        <p:nvSpPr>
          <p:cNvPr id="43" name="Shape 38"/>
          <p:cNvSpPr/>
          <p:nvPr/>
        </p:nvSpPr>
        <p:spPr>
          <a:xfrm>
            <a:off x="8156448" y="1856232"/>
            <a:ext cx="3794760"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44" name="Shape 39"/>
          <p:cNvSpPr/>
          <p:nvPr/>
        </p:nvSpPr>
        <p:spPr>
          <a:xfrm>
            <a:off x="228600" y="4187952"/>
            <a:ext cx="2514600" cy="1261872"/>
          </a:xfrm>
          <a:prstGeom prst="rect">
            <a:avLst/>
          </a:prstGeom>
          <a:solidFill>
            <a:srgbClr val="FFFFFF"/>
          </a:solidFill>
          <a:ln w="8890">
            <a:solidFill>
              <a:srgbClr val="C8D6DF"/>
            </a:solidFill>
            <a:prstDash val="solid"/>
          </a:ln>
        </p:spPr>
        <p:txBody>
          <a:bodyPr/>
          <a:lstStyle/>
          <a:p>
            <a:endParaRPr lang="it-IT"/>
          </a:p>
        </p:txBody>
      </p:sp>
      <p:sp>
        <p:nvSpPr>
          <p:cNvPr id="45" name="Shape 40"/>
          <p:cNvSpPr/>
          <p:nvPr/>
        </p:nvSpPr>
        <p:spPr>
          <a:xfrm>
            <a:off x="228600" y="4187952"/>
            <a:ext cx="2514600" cy="237744"/>
          </a:xfrm>
          <a:prstGeom prst="rect">
            <a:avLst/>
          </a:prstGeom>
          <a:solidFill>
            <a:srgbClr val="00A66B"/>
          </a:solidFill>
          <a:ln w="12700">
            <a:solidFill>
              <a:srgbClr val="00A66B">
                <a:alpha val="0"/>
              </a:srgbClr>
            </a:solidFill>
            <a:prstDash val="solid"/>
          </a:ln>
        </p:spPr>
        <p:txBody>
          <a:bodyPr/>
          <a:lstStyle/>
          <a:p>
            <a:endParaRPr lang="it-IT"/>
          </a:p>
        </p:txBody>
      </p:sp>
      <p:sp>
        <p:nvSpPr>
          <p:cNvPr id="46" name="Text 41"/>
          <p:cNvSpPr/>
          <p:nvPr/>
        </p:nvSpPr>
        <p:spPr>
          <a:xfrm>
            <a:off x="301752" y="4206240"/>
            <a:ext cx="2368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PUNTI CHIAVE</a:t>
            </a:r>
            <a:endParaRPr lang="en-US" sz="1050" dirty="0"/>
          </a:p>
        </p:txBody>
      </p:sp>
      <p:sp>
        <p:nvSpPr>
          <p:cNvPr id="47" name="Shape 42"/>
          <p:cNvSpPr/>
          <p:nvPr/>
        </p:nvSpPr>
        <p:spPr>
          <a:xfrm>
            <a:off x="365760" y="4517136"/>
            <a:ext cx="164592" cy="164592"/>
          </a:xfrm>
          <a:prstGeom prst="ellipse">
            <a:avLst/>
          </a:prstGeom>
          <a:solidFill>
            <a:srgbClr val="FFFFFF"/>
          </a:solidFill>
          <a:ln w="15240">
            <a:solidFill>
              <a:srgbClr val="4E6F24"/>
            </a:solidFill>
            <a:prstDash val="solid"/>
          </a:ln>
        </p:spPr>
        <p:txBody>
          <a:bodyPr/>
          <a:lstStyle/>
          <a:p>
            <a:endParaRPr lang="it-IT"/>
          </a:p>
        </p:txBody>
      </p:sp>
      <p:sp>
        <p:nvSpPr>
          <p:cNvPr id="48" name="Text 43"/>
          <p:cNvSpPr/>
          <p:nvPr/>
        </p:nvSpPr>
        <p:spPr>
          <a:xfrm>
            <a:off x="365760" y="45079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1</a:t>
            </a:r>
            <a:endParaRPr lang="en-US" sz="800" dirty="0"/>
          </a:p>
        </p:txBody>
      </p:sp>
      <p:sp>
        <p:nvSpPr>
          <p:cNvPr id="49" name="Text 44"/>
          <p:cNvSpPr/>
          <p:nvPr/>
        </p:nvSpPr>
        <p:spPr>
          <a:xfrm>
            <a:off x="603504" y="44897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Frenata anticipata</a:t>
            </a:r>
            <a:endParaRPr lang="en-US" sz="880" dirty="0"/>
          </a:p>
        </p:txBody>
      </p:sp>
      <p:sp>
        <p:nvSpPr>
          <p:cNvPr id="50" name="Shape 45"/>
          <p:cNvSpPr/>
          <p:nvPr/>
        </p:nvSpPr>
        <p:spPr>
          <a:xfrm>
            <a:off x="365760" y="47457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1" name="Text 46"/>
          <p:cNvSpPr/>
          <p:nvPr/>
        </p:nvSpPr>
        <p:spPr>
          <a:xfrm>
            <a:off x="365760" y="47365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2</a:t>
            </a:r>
            <a:endParaRPr lang="en-US" sz="800" dirty="0"/>
          </a:p>
        </p:txBody>
      </p:sp>
      <p:sp>
        <p:nvSpPr>
          <p:cNvPr id="52" name="Text 47"/>
          <p:cNvSpPr/>
          <p:nvPr/>
        </p:nvSpPr>
        <p:spPr>
          <a:xfrm>
            <a:off x="603504" y="47183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Linea stabile</a:t>
            </a:r>
            <a:endParaRPr lang="en-US" sz="880" dirty="0"/>
          </a:p>
        </p:txBody>
      </p:sp>
      <p:sp>
        <p:nvSpPr>
          <p:cNvPr id="53" name="Shape 48"/>
          <p:cNvSpPr/>
          <p:nvPr/>
        </p:nvSpPr>
        <p:spPr>
          <a:xfrm>
            <a:off x="365760" y="49743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4" name="Text 49"/>
          <p:cNvSpPr/>
          <p:nvPr/>
        </p:nvSpPr>
        <p:spPr>
          <a:xfrm>
            <a:off x="365760" y="49651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3</a:t>
            </a:r>
            <a:endParaRPr lang="en-US" sz="800" dirty="0"/>
          </a:p>
        </p:txBody>
      </p:sp>
      <p:sp>
        <p:nvSpPr>
          <p:cNvPr id="55" name="Text 50"/>
          <p:cNvSpPr/>
          <p:nvPr/>
        </p:nvSpPr>
        <p:spPr>
          <a:xfrm>
            <a:off x="603504" y="49469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Pressione adattata</a:t>
            </a:r>
            <a:endParaRPr lang="en-US" sz="880" dirty="0"/>
          </a:p>
        </p:txBody>
      </p:sp>
      <p:sp>
        <p:nvSpPr>
          <p:cNvPr id="56" name="Shape 51"/>
          <p:cNvSpPr/>
          <p:nvPr/>
        </p:nvSpPr>
        <p:spPr>
          <a:xfrm>
            <a:off x="365760" y="52029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7" name="Text 52"/>
          <p:cNvSpPr/>
          <p:nvPr/>
        </p:nvSpPr>
        <p:spPr>
          <a:xfrm>
            <a:off x="365760" y="51937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4</a:t>
            </a:r>
            <a:endParaRPr lang="en-US" sz="800" dirty="0"/>
          </a:p>
        </p:txBody>
      </p:sp>
      <p:sp>
        <p:nvSpPr>
          <p:cNvPr id="58" name="Text 53"/>
          <p:cNvSpPr/>
          <p:nvPr/>
        </p:nvSpPr>
        <p:spPr>
          <a:xfrm>
            <a:off x="603504" y="51755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Sguardo all’uscita</a:t>
            </a:r>
            <a:endParaRPr lang="en-US" sz="880" dirty="0"/>
          </a:p>
        </p:txBody>
      </p:sp>
      <p:sp>
        <p:nvSpPr>
          <p:cNvPr id="59" name="Shape 54"/>
          <p:cNvSpPr/>
          <p:nvPr/>
        </p:nvSpPr>
        <p:spPr>
          <a:xfrm>
            <a:off x="2852928" y="4187952"/>
            <a:ext cx="3657600" cy="1261872"/>
          </a:xfrm>
          <a:prstGeom prst="rect">
            <a:avLst/>
          </a:prstGeom>
          <a:solidFill>
            <a:srgbClr val="FFFFFF"/>
          </a:solidFill>
          <a:ln w="8890">
            <a:solidFill>
              <a:srgbClr val="C8D6DF"/>
            </a:solidFill>
            <a:prstDash val="solid"/>
          </a:ln>
        </p:spPr>
        <p:txBody>
          <a:bodyPr/>
          <a:lstStyle/>
          <a:p>
            <a:endParaRPr lang="it-IT"/>
          </a:p>
        </p:txBody>
      </p:sp>
      <p:sp>
        <p:nvSpPr>
          <p:cNvPr id="60" name="Shape 55"/>
          <p:cNvSpPr/>
          <p:nvPr/>
        </p:nvSpPr>
        <p:spPr>
          <a:xfrm>
            <a:off x="2852928" y="4187952"/>
            <a:ext cx="365760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61" name="Text 56"/>
          <p:cNvSpPr/>
          <p:nvPr/>
        </p:nvSpPr>
        <p:spPr>
          <a:xfrm>
            <a:off x="2926080" y="4206240"/>
            <a:ext cx="3511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ERRORI COMUNI E CORREZIONE</a:t>
            </a:r>
            <a:endParaRPr lang="en-US" sz="1050" dirty="0"/>
          </a:p>
        </p:txBody>
      </p:sp>
      <p:sp>
        <p:nvSpPr>
          <p:cNvPr id="62" name="Shape 57"/>
          <p:cNvSpPr/>
          <p:nvPr/>
        </p:nvSpPr>
        <p:spPr>
          <a:xfrm>
            <a:off x="2953512" y="4498848"/>
            <a:ext cx="3456432" cy="420624"/>
          </a:xfrm>
          <a:prstGeom prst="rect">
            <a:avLst/>
          </a:prstGeom>
          <a:solidFill>
            <a:srgbClr val="FFF2F1"/>
          </a:solidFill>
          <a:ln w="8890">
            <a:solidFill>
              <a:srgbClr val="C94B45"/>
            </a:solidFill>
            <a:prstDash val="solid"/>
          </a:ln>
        </p:spPr>
        <p:txBody>
          <a:bodyPr/>
          <a:lstStyle/>
          <a:p>
            <a:endParaRPr lang="it-IT"/>
          </a:p>
        </p:txBody>
      </p:sp>
      <p:sp>
        <p:nvSpPr>
          <p:cNvPr id="63" name="Shape 58"/>
          <p:cNvSpPr/>
          <p:nvPr/>
        </p:nvSpPr>
        <p:spPr>
          <a:xfrm>
            <a:off x="3026664" y="4572000"/>
            <a:ext cx="182880" cy="182880"/>
          </a:xfrm>
          <a:prstGeom prst="ellipse">
            <a:avLst/>
          </a:prstGeom>
          <a:solidFill>
            <a:srgbClr val="E21B23"/>
          </a:solidFill>
          <a:ln w="12700">
            <a:solidFill>
              <a:srgbClr val="E21B23"/>
            </a:solidFill>
            <a:prstDash val="solid"/>
          </a:ln>
        </p:spPr>
        <p:txBody>
          <a:bodyPr/>
          <a:lstStyle/>
          <a:p>
            <a:endParaRPr lang="it-IT"/>
          </a:p>
        </p:txBody>
      </p:sp>
      <p:sp>
        <p:nvSpPr>
          <p:cNvPr id="64" name="Text 59"/>
          <p:cNvSpPr/>
          <p:nvPr/>
        </p:nvSpPr>
        <p:spPr>
          <a:xfrm>
            <a:off x="3026664" y="45582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65" name="Text 60"/>
          <p:cNvSpPr/>
          <p:nvPr/>
        </p:nvSpPr>
        <p:spPr>
          <a:xfrm>
            <a:off x="3300984" y="45445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FRENA DENTRO IL SETTORE</a:t>
            </a:r>
            <a:endParaRPr lang="en-US" sz="920" dirty="0"/>
          </a:p>
        </p:txBody>
      </p:sp>
      <p:sp>
        <p:nvSpPr>
          <p:cNvPr id="66" name="Text 61"/>
          <p:cNvSpPr/>
          <p:nvPr/>
        </p:nvSpPr>
        <p:spPr>
          <a:xfrm>
            <a:off x="3300984" y="47183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riduci velocità prima.</a:t>
            </a:r>
            <a:endParaRPr lang="en-US" sz="850" dirty="0"/>
          </a:p>
        </p:txBody>
      </p:sp>
      <p:sp>
        <p:nvSpPr>
          <p:cNvPr id="67" name="Shape 62"/>
          <p:cNvSpPr/>
          <p:nvPr/>
        </p:nvSpPr>
        <p:spPr>
          <a:xfrm>
            <a:off x="2953512" y="4956048"/>
            <a:ext cx="3456432" cy="420624"/>
          </a:xfrm>
          <a:prstGeom prst="rect">
            <a:avLst/>
          </a:prstGeom>
          <a:solidFill>
            <a:srgbClr val="FFF2F1"/>
          </a:solidFill>
          <a:ln w="8890">
            <a:solidFill>
              <a:srgbClr val="C94B45"/>
            </a:solidFill>
            <a:prstDash val="solid"/>
          </a:ln>
        </p:spPr>
        <p:txBody>
          <a:bodyPr/>
          <a:lstStyle/>
          <a:p>
            <a:endParaRPr lang="it-IT"/>
          </a:p>
        </p:txBody>
      </p:sp>
      <p:sp>
        <p:nvSpPr>
          <p:cNvPr id="68" name="Shape 63"/>
          <p:cNvSpPr/>
          <p:nvPr/>
        </p:nvSpPr>
        <p:spPr>
          <a:xfrm>
            <a:off x="3026664" y="5029200"/>
            <a:ext cx="182880" cy="182880"/>
          </a:xfrm>
          <a:prstGeom prst="ellipse">
            <a:avLst/>
          </a:prstGeom>
          <a:solidFill>
            <a:srgbClr val="E21B23"/>
          </a:solidFill>
          <a:ln w="12700">
            <a:solidFill>
              <a:srgbClr val="E21B23"/>
            </a:solidFill>
            <a:prstDash val="solid"/>
          </a:ln>
        </p:spPr>
        <p:txBody>
          <a:bodyPr/>
          <a:lstStyle/>
          <a:p>
            <a:endParaRPr lang="it-IT"/>
          </a:p>
        </p:txBody>
      </p:sp>
      <p:sp>
        <p:nvSpPr>
          <p:cNvPr id="69" name="Text 64"/>
          <p:cNvSpPr/>
          <p:nvPr/>
        </p:nvSpPr>
        <p:spPr>
          <a:xfrm>
            <a:off x="3026664" y="50154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70" name="Text 65"/>
          <p:cNvSpPr/>
          <p:nvPr/>
        </p:nvSpPr>
        <p:spPr>
          <a:xfrm>
            <a:off x="3300984" y="50017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CORREGGE BRUSCAMENTE</a:t>
            </a:r>
            <a:endParaRPr lang="en-US" sz="920" dirty="0"/>
          </a:p>
        </p:txBody>
      </p:sp>
      <p:sp>
        <p:nvSpPr>
          <p:cNvPr id="71" name="Text 66"/>
          <p:cNvSpPr/>
          <p:nvPr/>
        </p:nvSpPr>
        <p:spPr>
          <a:xfrm>
            <a:off x="3300984" y="51755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mantieni una linea leggibile.</a:t>
            </a:r>
            <a:endParaRPr lang="en-US" sz="850" dirty="0"/>
          </a:p>
        </p:txBody>
      </p:sp>
      <p:sp>
        <p:nvSpPr>
          <p:cNvPr id="72" name="Shape 67"/>
          <p:cNvSpPr/>
          <p:nvPr/>
        </p:nvSpPr>
        <p:spPr>
          <a:xfrm>
            <a:off x="6620256" y="4187952"/>
            <a:ext cx="1783080" cy="1261872"/>
          </a:xfrm>
          <a:prstGeom prst="rect">
            <a:avLst/>
          </a:prstGeom>
          <a:solidFill>
            <a:srgbClr val="FFFFFF"/>
          </a:solidFill>
          <a:ln w="8890">
            <a:solidFill>
              <a:srgbClr val="C8D6DF"/>
            </a:solidFill>
            <a:prstDash val="solid"/>
          </a:ln>
        </p:spPr>
        <p:txBody>
          <a:bodyPr/>
          <a:lstStyle/>
          <a:p>
            <a:endParaRPr lang="it-IT"/>
          </a:p>
        </p:txBody>
      </p:sp>
      <p:sp>
        <p:nvSpPr>
          <p:cNvPr id="73" name="Shape 68"/>
          <p:cNvSpPr/>
          <p:nvPr/>
        </p:nvSpPr>
        <p:spPr>
          <a:xfrm>
            <a:off x="6620256" y="4187952"/>
            <a:ext cx="1783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74" name="Text 69"/>
          <p:cNvSpPr/>
          <p:nvPr/>
        </p:nvSpPr>
        <p:spPr>
          <a:xfrm>
            <a:off x="6693408" y="4206240"/>
            <a:ext cx="1636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PAROLE CHIAVE</a:t>
            </a:r>
            <a:endParaRPr lang="en-US" sz="1050" dirty="0"/>
          </a:p>
        </p:txBody>
      </p:sp>
      <p:sp>
        <p:nvSpPr>
          <p:cNvPr id="75" name="Text 70"/>
          <p:cNvSpPr/>
          <p:nvPr/>
        </p:nvSpPr>
        <p:spPr>
          <a:xfrm>
            <a:off x="6739128" y="4498848"/>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6" name="Text 71"/>
          <p:cNvSpPr/>
          <p:nvPr/>
        </p:nvSpPr>
        <p:spPr>
          <a:xfrm>
            <a:off x="6940296" y="4498848"/>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Prima.</a:t>
            </a:r>
            <a:endParaRPr lang="en-US" sz="880" dirty="0"/>
          </a:p>
        </p:txBody>
      </p:sp>
      <p:sp>
        <p:nvSpPr>
          <p:cNvPr id="77" name="Text 72"/>
          <p:cNvSpPr/>
          <p:nvPr/>
        </p:nvSpPr>
        <p:spPr>
          <a:xfrm>
            <a:off x="6739128" y="4797552"/>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8" name="Text 73"/>
          <p:cNvSpPr/>
          <p:nvPr/>
        </p:nvSpPr>
        <p:spPr>
          <a:xfrm>
            <a:off x="6940296" y="4797552"/>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Stabile.</a:t>
            </a:r>
            <a:endParaRPr lang="en-US" sz="880" dirty="0"/>
          </a:p>
        </p:txBody>
      </p:sp>
      <p:sp>
        <p:nvSpPr>
          <p:cNvPr id="79" name="Text 74"/>
          <p:cNvSpPr/>
          <p:nvPr/>
        </p:nvSpPr>
        <p:spPr>
          <a:xfrm>
            <a:off x="6739128" y="5096256"/>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80" name="Text 75"/>
          <p:cNvSpPr/>
          <p:nvPr/>
        </p:nvSpPr>
        <p:spPr>
          <a:xfrm>
            <a:off x="6940296" y="5096256"/>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Lontano.</a:t>
            </a:r>
            <a:endParaRPr lang="en-US" sz="880" dirty="0"/>
          </a:p>
        </p:txBody>
      </p:sp>
      <p:sp>
        <p:nvSpPr>
          <p:cNvPr id="81" name="Shape 76"/>
          <p:cNvSpPr/>
          <p:nvPr/>
        </p:nvSpPr>
        <p:spPr>
          <a:xfrm>
            <a:off x="8513064" y="4187952"/>
            <a:ext cx="3447288" cy="1261872"/>
          </a:xfrm>
          <a:prstGeom prst="rect">
            <a:avLst/>
          </a:prstGeom>
          <a:solidFill>
            <a:srgbClr val="FFFFFF"/>
          </a:solidFill>
          <a:ln w="8890">
            <a:solidFill>
              <a:srgbClr val="C8D6DF"/>
            </a:solidFill>
            <a:prstDash val="solid"/>
          </a:ln>
        </p:spPr>
        <p:txBody>
          <a:bodyPr/>
          <a:lstStyle/>
          <a:p>
            <a:endParaRPr lang="it-IT"/>
          </a:p>
        </p:txBody>
      </p:sp>
      <p:sp>
        <p:nvSpPr>
          <p:cNvPr id="82" name="Shape 77"/>
          <p:cNvSpPr/>
          <p:nvPr/>
        </p:nvSpPr>
        <p:spPr>
          <a:xfrm>
            <a:off x="8513064" y="4187952"/>
            <a:ext cx="3447288"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83" name="Text 78"/>
          <p:cNvSpPr/>
          <p:nvPr/>
        </p:nvSpPr>
        <p:spPr>
          <a:xfrm>
            <a:off x="8586216" y="4206240"/>
            <a:ext cx="3300984"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PROGRESSIONE</a:t>
            </a:r>
            <a:endParaRPr lang="en-US" sz="1050" dirty="0"/>
          </a:p>
        </p:txBody>
      </p:sp>
      <p:sp>
        <p:nvSpPr>
          <p:cNvPr id="84" name="Shape 79"/>
          <p:cNvSpPr/>
          <p:nvPr/>
        </p:nvSpPr>
        <p:spPr>
          <a:xfrm>
            <a:off x="8631936" y="4498848"/>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5" name="Text 80"/>
          <p:cNvSpPr/>
          <p:nvPr/>
        </p:nvSpPr>
        <p:spPr>
          <a:xfrm>
            <a:off x="8631936" y="4498848"/>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L1</a:t>
            </a:r>
            <a:endParaRPr lang="en-US" sz="820" dirty="0"/>
          </a:p>
        </p:txBody>
      </p:sp>
      <p:sp>
        <p:nvSpPr>
          <p:cNvPr id="86" name="Text 81"/>
          <p:cNvSpPr/>
          <p:nvPr/>
        </p:nvSpPr>
        <p:spPr>
          <a:xfrm>
            <a:off x="9089136" y="4498848"/>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Pendenza lieve</a:t>
            </a:r>
            <a:endParaRPr lang="en-US" sz="870" dirty="0"/>
          </a:p>
        </p:txBody>
      </p:sp>
      <p:sp>
        <p:nvSpPr>
          <p:cNvPr id="87" name="Shape 82"/>
          <p:cNvSpPr/>
          <p:nvPr/>
        </p:nvSpPr>
        <p:spPr>
          <a:xfrm>
            <a:off x="8631936" y="4722876"/>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8" name="Text 83"/>
          <p:cNvSpPr/>
          <p:nvPr/>
        </p:nvSpPr>
        <p:spPr>
          <a:xfrm>
            <a:off x="8631936" y="4722876"/>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L2</a:t>
            </a:r>
            <a:endParaRPr lang="en-US" sz="820" dirty="0"/>
          </a:p>
        </p:txBody>
      </p:sp>
      <p:sp>
        <p:nvSpPr>
          <p:cNvPr id="89" name="Text 84"/>
          <p:cNvSpPr/>
          <p:nvPr/>
        </p:nvSpPr>
        <p:spPr>
          <a:xfrm>
            <a:off x="9089136" y="4722876"/>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Velocità bassa</a:t>
            </a:r>
            <a:endParaRPr lang="en-US" sz="870" dirty="0"/>
          </a:p>
        </p:txBody>
      </p:sp>
      <p:sp>
        <p:nvSpPr>
          <p:cNvPr id="90" name="Shape 85"/>
          <p:cNvSpPr/>
          <p:nvPr/>
        </p:nvSpPr>
        <p:spPr>
          <a:xfrm>
            <a:off x="8631936" y="4946904"/>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91" name="Text 86"/>
          <p:cNvSpPr/>
          <p:nvPr/>
        </p:nvSpPr>
        <p:spPr>
          <a:xfrm>
            <a:off x="8631936" y="4946904"/>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L3</a:t>
            </a:r>
            <a:endParaRPr lang="en-US" sz="820" dirty="0"/>
          </a:p>
        </p:txBody>
      </p:sp>
      <p:sp>
        <p:nvSpPr>
          <p:cNvPr id="92" name="Text 87"/>
          <p:cNvSpPr/>
          <p:nvPr/>
        </p:nvSpPr>
        <p:spPr>
          <a:xfrm>
            <a:off x="9089136" y="4946904"/>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Tre settori diversi</a:t>
            </a:r>
            <a:endParaRPr lang="en-US" sz="870" dirty="0"/>
          </a:p>
        </p:txBody>
      </p:sp>
      <p:sp>
        <p:nvSpPr>
          <p:cNvPr id="93" name="Shape 88"/>
          <p:cNvSpPr/>
          <p:nvPr/>
        </p:nvSpPr>
        <p:spPr>
          <a:xfrm>
            <a:off x="8631936" y="5170932"/>
            <a:ext cx="384048" cy="196596"/>
          </a:xfrm>
          <a:prstGeom prst="rect">
            <a:avLst/>
          </a:prstGeom>
          <a:solidFill>
            <a:srgbClr val="0A3952"/>
          </a:solidFill>
          <a:ln w="12700">
            <a:solidFill>
              <a:srgbClr val="0A3952">
                <a:alpha val="0"/>
              </a:srgbClr>
            </a:solidFill>
            <a:prstDash val="solid"/>
          </a:ln>
        </p:spPr>
        <p:txBody>
          <a:bodyPr/>
          <a:lstStyle/>
          <a:p>
            <a:endParaRPr lang="it-IT"/>
          </a:p>
        </p:txBody>
      </p:sp>
      <p:sp>
        <p:nvSpPr>
          <p:cNvPr id="94" name="Text 89"/>
          <p:cNvSpPr/>
          <p:nvPr/>
        </p:nvSpPr>
        <p:spPr>
          <a:xfrm>
            <a:off x="8631936" y="5170932"/>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L4</a:t>
            </a:r>
            <a:endParaRPr lang="en-US" sz="820" dirty="0"/>
          </a:p>
        </p:txBody>
      </p:sp>
      <p:sp>
        <p:nvSpPr>
          <p:cNvPr id="95" name="Text 90"/>
          <p:cNvSpPr/>
          <p:nvPr/>
        </p:nvSpPr>
        <p:spPr>
          <a:xfrm>
            <a:off x="9089136" y="5170932"/>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Scelta autonoma</a:t>
            </a:r>
            <a:endParaRPr lang="en-US" sz="870" dirty="0"/>
          </a:p>
        </p:txBody>
      </p:sp>
      <p:sp>
        <p:nvSpPr>
          <p:cNvPr id="96" name="Shape 91"/>
          <p:cNvSpPr/>
          <p:nvPr/>
        </p:nvSpPr>
        <p:spPr>
          <a:xfrm>
            <a:off x="228600"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97" name="Shape 92"/>
          <p:cNvSpPr/>
          <p:nvPr/>
        </p:nvSpPr>
        <p:spPr>
          <a:xfrm>
            <a:off x="228600" y="5513832"/>
            <a:ext cx="2926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98" name="Text 93"/>
          <p:cNvSpPr/>
          <p:nvPr/>
        </p:nvSpPr>
        <p:spPr>
          <a:xfrm>
            <a:off x="301752"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VERIFICA</a:t>
            </a:r>
            <a:endParaRPr lang="en-US" sz="1050" dirty="0"/>
          </a:p>
        </p:txBody>
      </p:sp>
      <p:sp>
        <p:nvSpPr>
          <p:cNvPr id="99" name="Text 94"/>
          <p:cNvSpPr/>
          <p:nvPr/>
        </p:nvSpPr>
        <p:spPr>
          <a:xfrm>
            <a:off x="365760" y="5815584"/>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0" name="Text 95"/>
          <p:cNvSpPr/>
          <p:nvPr/>
        </p:nvSpPr>
        <p:spPr>
          <a:xfrm>
            <a:off x="594360" y="5815584"/>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Aderenza continua</a:t>
            </a:r>
            <a:endParaRPr lang="en-US" sz="850" dirty="0"/>
          </a:p>
        </p:txBody>
      </p:sp>
      <p:sp>
        <p:nvSpPr>
          <p:cNvPr id="101" name="Text 96"/>
          <p:cNvSpPr/>
          <p:nvPr/>
        </p:nvSpPr>
        <p:spPr>
          <a:xfrm>
            <a:off x="365760" y="5984748"/>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2" name="Text 97"/>
          <p:cNvSpPr/>
          <p:nvPr/>
        </p:nvSpPr>
        <p:spPr>
          <a:xfrm>
            <a:off x="594360" y="5984748"/>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Mani non rigide</a:t>
            </a:r>
            <a:endParaRPr lang="en-US" sz="850" dirty="0"/>
          </a:p>
        </p:txBody>
      </p:sp>
      <p:sp>
        <p:nvSpPr>
          <p:cNvPr id="103" name="Text 98"/>
          <p:cNvSpPr/>
          <p:nvPr/>
        </p:nvSpPr>
        <p:spPr>
          <a:xfrm>
            <a:off x="365760" y="6153912"/>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4" name="Text 99"/>
          <p:cNvSpPr/>
          <p:nvPr/>
        </p:nvSpPr>
        <p:spPr>
          <a:xfrm>
            <a:off x="594360" y="6153912"/>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Linea mantenuta</a:t>
            </a:r>
            <a:endParaRPr lang="en-US" sz="850" dirty="0"/>
          </a:p>
        </p:txBody>
      </p:sp>
      <p:sp>
        <p:nvSpPr>
          <p:cNvPr id="105" name="Text 100"/>
          <p:cNvSpPr/>
          <p:nvPr/>
        </p:nvSpPr>
        <p:spPr>
          <a:xfrm>
            <a:off x="365760" y="6323076"/>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6" name="Text 101"/>
          <p:cNvSpPr/>
          <p:nvPr/>
        </p:nvSpPr>
        <p:spPr>
          <a:xfrm>
            <a:off x="594360" y="6323076"/>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Uscita controllata</a:t>
            </a:r>
            <a:endParaRPr lang="en-US" sz="850" dirty="0"/>
          </a:p>
        </p:txBody>
      </p:sp>
      <p:sp>
        <p:nvSpPr>
          <p:cNvPr id="107" name="Shape 102"/>
          <p:cNvSpPr/>
          <p:nvPr/>
        </p:nvSpPr>
        <p:spPr>
          <a:xfrm>
            <a:off x="3273552"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108" name="Shape 103"/>
          <p:cNvSpPr/>
          <p:nvPr/>
        </p:nvSpPr>
        <p:spPr>
          <a:xfrm>
            <a:off x="3273552" y="5513832"/>
            <a:ext cx="292608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109" name="Text 104"/>
          <p:cNvSpPr/>
          <p:nvPr/>
        </p:nvSpPr>
        <p:spPr>
          <a:xfrm>
            <a:off x="3346704"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STOP DI SICUREZZA</a:t>
            </a:r>
            <a:endParaRPr lang="en-US" sz="1050" dirty="0"/>
          </a:p>
        </p:txBody>
      </p:sp>
      <p:sp>
        <p:nvSpPr>
          <p:cNvPr id="110" name="Text 105"/>
          <p:cNvSpPr/>
          <p:nvPr/>
        </p:nvSpPr>
        <p:spPr>
          <a:xfrm>
            <a:off x="3438144" y="5843016"/>
            <a:ext cx="2596896"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Stop se pendenza, fondo o traffico non consentono una linea sicura.</a:t>
            </a:r>
            <a:endParaRPr lang="en-US" sz="860" dirty="0"/>
          </a:p>
        </p:txBody>
      </p:sp>
      <p:sp>
        <p:nvSpPr>
          <p:cNvPr id="111" name="Shape 106"/>
          <p:cNvSpPr/>
          <p:nvPr/>
        </p:nvSpPr>
        <p:spPr>
          <a:xfrm>
            <a:off x="6318504" y="5513832"/>
            <a:ext cx="2880360" cy="1024128"/>
          </a:xfrm>
          <a:prstGeom prst="rect">
            <a:avLst/>
          </a:prstGeom>
          <a:solidFill>
            <a:srgbClr val="FFFFFF"/>
          </a:solidFill>
          <a:ln w="8890">
            <a:solidFill>
              <a:srgbClr val="C8D6DF"/>
            </a:solidFill>
            <a:prstDash val="solid"/>
          </a:ln>
        </p:spPr>
        <p:txBody>
          <a:bodyPr/>
          <a:lstStyle/>
          <a:p>
            <a:endParaRPr lang="it-IT"/>
          </a:p>
        </p:txBody>
      </p:sp>
      <p:sp>
        <p:nvSpPr>
          <p:cNvPr id="112" name="Shape 107"/>
          <p:cNvSpPr/>
          <p:nvPr/>
        </p:nvSpPr>
        <p:spPr>
          <a:xfrm>
            <a:off x="6318504" y="5513832"/>
            <a:ext cx="288036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13" name="Text 108"/>
          <p:cNvSpPr/>
          <p:nvPr/>
        </p:nvSpPr>
        <p:spPr>
          <a:xfrm>
            <a:off x="6391656" y="5532120"/>
            <a:ext cx="273405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ESERCIZIO</a:t>
            </a:r>
            <a:endParaRPr lang="en-US" sz="1050" dirty="0"/>
          </a:p>
        </p:txBody>
      </p:sp>
      <p:sp>
        <p:nvSpPr>
          <p:cNvPr id="114" name="Text 109"/>
          <p:cNvSpPr/>
          <p:nvPr/>
        </p:nvSpPr>
        <p:spPr>
          <a:xfrm>
            <a:off x="6473952" y="5843016"/>
            <a:ext cx="2569464"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Stesso settore: una prova lenta, una fluida, una con scelta motivata.</a:t>
            </a:r>
            <a:endParaRPr lang="en-US" sz="860" dirty="0"/>
          </a:p>
        </p:txBody>
      </p:sp>
      <p:sp>
        <p:nvSpPr>
          <p:cNvPr id="115" name="Shape 110"/>
          <p:cNvSpPr/>
          <p:nvPr/>
        </p:nvSpPr>
        <p:spPr>
          <a:xfrm>
            <a:off x="9317736" y="5513832"/>
            <a:ext cx="2642616" cy="1024128"/>
          </a:xfrm>
          <a:prstGeom prst="rect">
            <a:avLst/>
          </a:prstGeom>
          <a:solidFill>
            <a:srgbClr val="FFFFFF"/>
          </a:solidFill>
          <a:ln w="8890">
            <a:solidFill>
              <a:srgbClr val="C8D6DF"/>
            </a:solidFill>
            <a:prstDash val="solid"/>
          </a:ln>
        </p:spPr>
        <p:txBody>
          <a:bodyPr/>
          <a:lstStyle/>
          <a:p>
            <a:endParaRPr lang="it-IT"/>
          </a:p>
        </p:txBody>
      </p:sp>
      <p:sp>
        <p:nvSpPr>
          <p:cNvPr id="116" name="Shape 111"/>
          <p:cNvSpPr/>
          <p:nvPr/>
        </p:nvSpPr>
        <p:spPr>
          <a:xfrm>
            <a:off x="9317736" y="5513832"/>
            <a:ext cx="2642616"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17" name="Text 112"/>
          <p:cNvSpPr/>
          <p:nvPr/>
        </p:nvSpPr>
        <p:spPr>
          <a:xfrm>
            <a:off x="9390888" y="5532120"/>
            <a:ext cx="2496312"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COLLEGATO A</a:t>
            </a:r>
            <a:endParaRPr lang="en-US" sz="1050" dirty="0"/>
          </a:p>
        </p:txBody>
      </p:sp>
      <p:sp>
        <p:nvSpPr>
          <p:cNvPr id="118" name="Text 113"/>
          <p:cNvSpPr/>
          <p:nvPr/>
        </p:nvSpPr>
        <p:spPr>
          <a:xfrm>
            <a:off x="9473184" y="5843016"/>
            <a:ext cx="2331720" cy="630936"/>
          </a:xfrm>
          <a:prstGeom prst="rect">
            <a:avLst/>
          </a:prstGeom>
          <a:noFill/>
          <a:ln/>
        </p:spPr>
        <p:txBody>
          <a:bodyPr wrap="square" lIns="0" tIns="0" rIns="0" bIns="0" rtlCol="0" anchor="t">
            <a:normAutofit/>
          </a:bodyPr>
          <a:lstStyle/>
          <a:p>
            <a:pPr marL="0" indent="0" algn="l">
              <a:buNone/>
            </a:pPr>
            <a:r>
              <a:rPr lang="en-US" sz="920" b="1" dirty="0">
                <a:solidFill>
                  <a:srgbClr val="0A3952"/>
                </a:solidFill>
                <a:latin typeface="Calibri" pitchFamily="34" charset="0"/>
                <a:ea typeface="Calibri" pitchFamily="34" charset="-122"/>
                <a:cs typeface="Calibri" pitchFamily="34" charset="-120"/>
              </a:rPr>
              <a:t>ST-19  TRAIETTORIE</a:t>
            </a:r>
            <a:endParaRPr lang="en-US" sz="920" dirty="0"/>
          </a:p>
          <a:p>
            <a:pPr marL="0" indent="0" algn="l">
              <a:buNone/>
            </a:pPr>
            <a:r>
              <a:rPr lang="en-US" sz="920" b="1" dirty="0">
                <a:solidFill>
                  <a:srgbClr val="0A3952"/>
                </a:solidFill>
                <a:latin typeface="Calibri" pitchFamily="34" charset="0"/>
                <a:ea typeface="Calibri" pitchFamily="34" charset="-122"/>
                <a:cs typeface="Calibri" pitchFamily="34" charset="-120"/>
              </a:rPr>
              <a:t>ST-24  RITMO</a:t>
            </a:r>
            <a:endParaRPr lang="en-US" sz="92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1695" cy="283464"/>
          </a:xfrm>
          <a:prstGeom prst="rect">
            <a:avLst/>
          </a:prstGeom>
          <a:solidFill>
            <a:srgbClr val="061A2B"/>
          </a:solidFill>
          <a:ln w="12700">
            <a:solidFill>
              <a:srgbClr val="061A2B">
                <a:alpha val="0"/>
              </a:srgbClr>
            </a:solidFill>
            <a:prstDash val="solid"/>
          </a:ln>
        </p:spPr>
        <p:txBody>
          <a:bodyPr/>
          <a:lstStyle/>
          <a:p>
            <a:endParaRPr lang="it-IT"/>
          </a:p>
        </p:txBody>
      </p:sp>
      <p:sp>
        <p:nvSpPr>
          <p:cNvPr id="3" name="Text 1"/>
          <p:cNvSpPr/>
          <p:nvPr/>
        </p:nvSpPr>
        <p:spPr>
          <a:xfrm>
            <a:off x="228600" y="27432"/>
            <a:ext cx="3017520" cy="219456"/>
          </a:xfrm>
          <a:prstGeom prst="rect">
            <a:avLst/>
          </a:prstGeom>
          <a:noFill/>
          <a:ln/>
        </p:spPr>
        <p:txBody>
          <a:bodyPr wrap="square" lIns="0" tIns="0" rIns="0" bIns="0" rtlCol="0" anchor="ctr">
            <a:normAutofit/>
          </a:bodyPr>
          <a:lstStyle/>
          <a:p>
            <a:pPr marL="0" indent="0" algn="l">
              <a:buNone/>
            </a:pPr>
            <a:r>
              <a:rPr lang="en-US" sz="1120" b="1" dirty="0">
                <a:solidFill>
                  <a:srgbClr val="FFFFFF"/>
                </a:solidFill>
                <a:latin typeface="Calibri" pitchFamily="34" charset="0"/>
                <a:ea typeface="Calibri" pitchFamily="34" charset="-122"/>
                <a:cs typeface="Calibri" pitchFamily="34" charset="-120"/>
              </a:rPr>
              <a:t>CALL 3  •  GARA E TESTA</a:t>
            </a:r>
            <a:endParaRPr lang="en-US" sz="1120" dirty="0"/>
          </a:p>
        </p:txBody>
      </p:sp>
      <p:sp>
        <p:nvSpPr>
          <p:cNvPr id="4" name="Text 2"/>
          <p:cNvSpPr/>
          <p:nvPr/>
        </p:nvSpPr>
        <p:spPr>
          <a:xfrm>
            <a:off x="3218688" y="27432"/>
            <a:ext cx="5532120" cy="219456"/>
          </a:xfrm>
          <a:prstGeom prst="rect">
            <a:avLst/>
          </a:prstGeom>
          <a:noFill/>
          <a:ln/>
        </p:spPr>
        <p:txBody>
          <a:bodyPr wrap="square" lIns="0" tIns="0" rIns="0" bIns="0" rtlCol="0" anchor="ctr">
            <a:normAutofit/>
          </a:bodyPr>
          <a:lstStyle/>
          <a:p>
            <a:pPr marL="0" indent="0" algn="ctr">
              <a:buNone/>
            </a:pPr>
            <a:r>
              <a:rPr lang="en-US" sz="1120" b="1" dirty="0">
                <a:solidFill>
                  <a:srgbClr val="FFFFFF"/>
                </a:solidFill>
                <a:latin typeface="Calibri" pitchFamily="34" charset="0"/>
                <a:ea typeface="Calibri" pitchFamily="34" charset="-122"/>
                <a:cs typeface="Calibri" pitchFamily="34" charset="-120"/>
              </a:rPr>
              <a:t>MANUALE TECNICO CICLOCROSS GIOVANILE 2026</a:t>
            </a:r>
            <a:endParaRPr lang="en-US" sz="1120" dirty="0"/>
          </a:p>
        </p:txBody>
      </p:sp>
      <p:sp>
        <p:nvSpPr>
          <p:cNvPr id="5" name="Text 3"/>
          <p:cNvSpPr/>
          <p:nvPr/>
        </p:nvSpPr>
        <p:spPr>
          <a:xfrm>
            <a:off x="8915400" y="27432"/>
            <a:ext cx="3017520" cy="219456"/>
          </a:xfrm>
          <a:prstGeom prst="rect">
            <a:avLst/>
          </a:prstGeom>
          <a:noFill/>
          <a:ln/>
        </p:spPr>
        <p:txBody>
          <a:bodyPr wrap="square" lIns="0" tIns="0" rIns="0" bIns="0" rtlCol="0" anchor="ctr">
            <a:normAutofit/>
          </a:bodyPr>
          <a:lstStyle/>
          <a:p>
            <a:pPr marL="0" indent="0" algn="r">
              <a:buNone/>
            </a:pPr>
            <a:r>
              <a:rPr lang="en-US" sz="1120" b="1" dirty="0">
                <a:solidFill>
                  <a:srgbClr val="FFFFFF"/>
                </a:solidFill>
                <a:latin typeface="Calibri" pitchFamily="34" charset="0"/>
                <a:ea typeface="Calibri" pitchFamily="34" charset="-122"/>
                <a:cs typeface="Calibri" pitchFamily="34" charset="-120"/>
              </a:rPr>
              <a:t>LIVELLO 3  •  DECISIONE E GARA</a:t>
            </a:r>
            <a:endParaRPr lang="en-US" sz="1120" dirty="0"/>
          </a:p>
        </p:txBody>
      </p:sp>
      <p:sp>
        <p:nvSpPr>
          <p:cNvPr id="6" name="Shape 4"/>
          <p:cNvSpPr/>
          <p:nvPr/>
        </p:nvSpPr>
        <p:spPr>
          <a:xfrm>
            <a:off x="228600" y="411480"/>
            <a:ext cx="1161288" cy="411480"/>
          </a:xfrm>
          <a:prstGeom prst="roundRect">
            <a:avLst>
              <a:gd name="adj" fmla="val 13333"/>
            </a:avLst>
          </a:prstGeom>
          <a:solidFill>
            <a:srgbClr val="00A66B"/>
          </a:solidFill>
          <a:ln w="12700">
            <a:solidFill>
              <a:srgbClr val="00A66B">
                <a:alpha val="0"/>
              </a:srgbClr>
            </a:solidFill>
            <a:prstDash val="solid"/>
          </a:ln>
        </p:spPr>
        <p:txBody>
          <a:bodyPr/>
          <a:lstStyle/>
          <a:p>
            <a:endParaRPr lang="it-IT"/>
          </a:p>
        </p:txBody>
      </p:sp>
      <p:sp>
        <p:nvSpPr>
          <p:cNvPr id="7" name="Text 5"/>
          <p:cNvSpPr/>
          <p:nvPr/>
        </p:nvSpPr>
        <p:spPr>
          <a:xfrm>
            <a:off x="228600" y="429768"/>
            <a:ext cx="1161288" cy="374904"/>
          </a:xfrm>
          <a:prstGeom prst="rect">
            <a:avLst/>
          </a:prstGeom>
          <a:noFill/>
          <a:ln/>
        </p:spPr>
        <p:txBody>
          <a:bodyPr wrap="square" lIns="0" tIns="0" rIns="0" bIns="0" rtlCol="0" anchor="ctr">
            <a:normAutofit/>
          </a:bodyPr>
          <a:lstStyle/>
          <a:p>
            <a:pPr marL="0" indent="0" algn="ctr">
              <a:buNone/>
            </a:pPr>
            <a:r>
              <a:rPr lang="en-US" sz="1850" b="1" dirty="0">
                <a:solidFill>
                  <a:srgbClr val="FFFFFF"/>
                </a:solidFill>
                <a:latin typeface="Calibri" pitchFamily="34" charset="0"/>
                <a:ea typeface="Calibri" pitchFamily="34" charset="-122"/>
                <a:cs typeface="Calibri" pitchFamily="34" charset="-120"/>
              </a:rPr>
              <a:t>N° 21</a:t>
            </a:r>
            <a:endParaRPr lang="en-US" sz="1850" dirty="0"/>
          </a:p>
        </p:txBody>
      </p:sp>
      <p:sp>
        <p:nvSpPr>
          <p:cNvPr id="8" name="Text 6"/>
          <p:cNvSpPr/>
          <p:nvPr/>
        </p:nvSpPr>
        <p:spPr>
          <a:xfrm>
            <a:off x="1527048" y="365760"/>
            <a:ext cx="5623560" cy="502920"/>
          </a:xfrm>
          <a:prstGeom prst="rect">
            <a:avLst/>
          </a:prstGeom>
          <a:noFill/>
          <a:ln/>
        </p:spPr>
        <p:txBody>
          <a:bodyPr wrap="square" lIns="0" tIns="0" rIns="0" bIns="0" rtlCol="0" anchor="ctr">
            <a:normAutofit/>
          </a:bodyPr>
          <a:lstStyle/>
          <a:p>
            <a:pPr marL="0" indent="0" algn="l">
              <a:buNone/>
            </a:pPr>
            <a:r>
              <a:rPr lang="en-US" sz="2450" b="1" dirty="0">
                <a:solidFill>
                  <a:srgbClr val="07172A"/>
                </a:solidFill>
                <a:latin typeface="Calibri" pitchFamily="34" charset="0"/>
                <a:ea typeface="Calibri" pitchFamily="34" charset="-122"/>
                <a:cs typeface="Calibri" pitchFamily="34" charset="-120"/>
              </a:rPr>
              <a:t>RISCALDAMENTO</a:t>
            </a:r>
            <a:endParaRPr lang="en-US" sz="2450" dirty="0"/>
          </a:p>
        </p:txBody>
      </p:sp>
      <p:sp>
        <p:nvSpPr>
          <p:cNvPr id="9" name="Text 7"/>
          <p:cNvSpPr/>
          <p:nvPr/>
        </p:nvSpPr>
        <p:spPr>
          <a:xfrm>
            <a:off x="228600" y="850392"/>
            <a:ext cx="6903720" cy="201168"/>
          </a:xfrm>
          <a:prstGeom prst="rect">
            <a:avLst/>
          </a:prstGeom>
          <a:noFill/>
          <a:ln/>
        </p:spPr>
        <p:txBody>
          <a:bodyPr wrap="square" lIns="0" tIns="0" rIns="0" bIns="0" rtlCol="0" anchor="ctr">
            <a:normAutofit/>
          </a:bodyPr>
          <a:lstStyle/>
          <a:p>
            <a:pPr marL="0" indent="0" algn="l">
              <a:buNone/>
            </a:pPr>
            <a:r>
              <a:rPr lang="en-US" sz="1260" b="1" dirty="0">
                <a:solidFill>
                  <a:srgbClr val="C94B45"/>
                </a:solidFill>
                <a:latin typeface="Calibri" pitchFamily="34" charset="0"/>
                <a:ea typeface="Calibri" pitchFamily="34" charset="-122"/>
                <a:cs typeface="Calibri" pitchFamily="34" charset="-120"/>
              </a:rPr>
              <a:t>ARRIVARE AL VIA GIÀ PRONTI</a:t>
            </a:r>
            <a:endParaRPr lang="en-US" sz="1260" dirty="0"/>
          </a:p>
        </p:txBody>
      </p:sp>
      <p:sp>
        <p:nvSpPr>
          <p:cNvPr id="10" name="Text 8"/>
          <p:cNvSpPr/>
          <p:nvPr/>
        </p:nvSpPr>
        <p:spPr>
          <a:xfrm>
            <a:off x="228600" y="1078992"/>
            <a:ext cx="1024128" cy="182880"/>
          </a:xfrm>
          <a:prstGeom prst="rect">
            <a:avLst/>
          </a:prstGeom>
          <a:noFill/>
          <a:ln/>
        </p:spPr>
        <p:txBody>
          <a:bodyPr wrap="square" lIns="0" tIns="0" rIns="0" bIns="0" rtlCol="0" anchor="ctr">
            <a:normAutofit/>
          </a:bodyPr>
          <a:lstStyle/>
          <a:p>
            <a:pPr marL="0" indent="0" algn="l">
              <a:buNone/>
            </a:pPr>
            <a:r>
              <a:rPr lang="en-US" sz="1060" b="1" dirty="0">
                <a:solidFill>
                  <a:srgbClr val="0A3952"/>
                </a:solidFill>
                <a:latin typeface="Calibri" pitchFamily="34" charset="0"/>
                <a:ea typeface="Calibri" pitchFamily="34" charset="-122"/>
                <a:cs typeface="Calibri" pitchFamily="34" charset="-120"/>
              </a:rPr>
              <a:t>OBIETTIVO</a:t>
            </a:r>
            <a:endParaRPr lang="en-US" sz="1060" dirty="0"/>
          </a:p>
        </p:txBody>
      </p:sp>
      <p:sp>
        <p:nvSpPr>
          <p:cNvPr id="11" name="Text 9"/>
          <p:cNvSpPr/>
          <p:nvPr/>
        </p:nvSpPr>
        <p:spPr>
          <a:xfrm>
            <a:off x="1298448" y="1060704"/>
            <a:ext cx="5879592" cy="228600"/>
          </a:xfrm>
          <a:prstGeom prst="rect">
            <a:avLst/>
          </a:prstGeom>
          <a:noFill/>
          <a:ln/>
        </p:spPr>
        <p:txBody>
          <a:bodyPr wrap="square" lIns="0" tIns="0" rIns="0" bIns="0" rtlCol="0" anchor="ctr">
            <a:normAutofit/>
          </a:bodyPr>
          <a:lstStyle/>
          <a:p>
            <a:pPr marL="0" indent="0" algn="l">
              <a:buNone/>
            </a:pPr>
            <a:r>
              <a:rPr lang="en-US" sz="1050" dirty="0">
                <a:solidFill>
                  <a:srgbClr val="1D2932"/>
                </a:solidFill>
                <a:latin typeface="Calibri" pitchFamily="34" charset="0"/>
                <a:ea typeface="Calibri" pitchFamily="34" charset="-122"/>
                <a:cs typeface="Calibri" pitchFamily="34" charset="-120"/>
              </a:rPr>
              <a:t>Preparare corpo e gesto senza lasciare fatica residua.</a:t>
            </a:r>
            <a:endParaRPr lang="en-US" sz="1050" dirty="0"/>
          </a:p>
        </p:txBody>
      </p:sp>
      <p:sp>
        <p:nvSpPr>
          <p:cNvPr id="12" name="Text 10"/>
          <p:cNvSpPr/>
          <p:nvPr/>
        </p:nvSpPr>
        <p:spPr>
          <a:xfrm>
            <a:off x="7498080" y="402336"/>
            <a:ext cx="2606040" cy="182880"/>
          </a:xfrm>
          <a:prstGeom prst="rect">
            <a:avLst/>
          </a:prstGeom>
          <a:noFill/>
          <a:ln/>
        </p:spPr>
        <p:txBody>
          <a:bodyPr wrap="square" lIns="0" tIns="0" rIns="0" bIns="0" rtlCol="0" anchor="ctr">
            <a:normAutofit/>
          </a:bodyPr>
          <a:lstStyle/>
          <a:p>
            <a:pPr marL="0" indent="0" algn="l">
              <a:buNone/>
            </a:pPr>
            <a:r>
              <a:rPr lang="en-US" sz="1160" b="1" dirty="0">
                <a:solidFill>
                  <a:srgbClr val="0A3952"/>
                </a:solidFill>
                <a:latin typeface="Calibri" pitchFamily="34" charset="0"/>
                <a:ea typeface="Calibri" pitchFamily="34" charset="-122"/>
                <a:cs typeface="Calibri" pitchFamily="34" charset="-120"/>
              </a:rPr>
              <a:t>SEQUENZA CHIAVE</a:t>
            </a:r>
            <a:endParaRPr lang="en-US" sz="1160" dirty="0"/>
          </a:p>
        </p:txBody>
      </p:sp>
      <p:sp>
        <p:nvSpPr>
          <p:cNvPr id="13" name="Text 11"/>
          <p:cNvSpPr/>
          <p:nvPr/>
        </p:nvSpPr>
        <p:spPr>
          <a:xfrm>
            <a:off x="7498080" y="621792"/>
            <a:ext cx="2651760" cy="603504"/>
          </a:xfrm>
          <a:prstGeom prst="rect">
            <a:avLst/>
          </a:prstGeom>
          <a:noFill/>
          <a:ln/>
        </p:spPr>
        <p:txBody>
          <a:bodyPr wrap="square" lIns="0" tIns="0" rIns="0" bIns="0" rtlCol="0" anchor="t">
            <a:normAutofit/>
          </a:bodyPr>
          <a:lstStyle/>
          <a:p>
            <a:pPr marL="0" indent="0" algn="l">
              <a:buNone/>
            </a:pPr>
            <a:r>
              <a:rPr lang="en-US" sz="1020" dirty="0">
                <a:solidFill>
                  <a:srgbClr val="07172A"/>
                </a:solidFill>
                <a:latin typeface="Calibri" pitchFamily="34" charset="0"/>
                <a:ea typeface="Calibri" pitchFamily="34" charset="-122"/>
                <a:cs typeface="Calibri" pitchFamily="34" charset="-120"/>
              </a:rPr>
              <a:t>Attivo → progressivo → specifico → ultimi allunghi vicino al via → pronto, non stanco.</a:t>
            </a:r>
            <a:endParaRPr lang="en-US" sz="1020" dirty="0"/>
          </a:p>
        </p:txBody>
      </p:sp>
      <p:sp>
        <p:nvSpPr>
          <p:cNvPr id="14" name="Shape 12"/>
          <p:cNvSpPr/>
          <p:nvPr/>
        </p:nvSpPr>
        <p:spPr>
          <a:xfrm>
            <a:off x="10351008" y="402336"/>
            <a:ext cx="1600200" cy="868680"/>
          </a:xfrm>
          <a:prstGeom prst="rect">
            <a:avLst/>
          </a:prstGeom>
          <a:solidFill>
            <a:srgbClr val="FFFFFF"/>
          </a:solidFill>
          <a:ln w="8890">
            <a:solidFill>
              <a:srgbClr val="AFC3CF"/>
            </a:solidFill>
            <a:prstDash val="solid"/>
          </a:ln>
        </p:spPr>
        <p:txBody>
          <a:bodyPr/>
          <a:lstStyle/>
          <a:p>
            <a:endParaRPr lang="it-IT"/>
          </a:p>
        </p:txBody>
      </p:sp>
      <p:sp>
        <p:nvSpPr>
          <p:cNvPr id="15" name="Text 13"/>
          <p:cNvSpPr/>
          <p:nvPr/>
        </p:nvSpPr>
        <p:spPr>
          <a:xfrm>
            <a:off x="10469880" y="438912"/>
            <a:ext cx="1325880" cy="164592"/>
          </a:xfrm>
          <a:prstGeom prst="rect">
            <a:avLst/>
          </a:prstGeom>
          <a:noFill/>
          <a:ln/>
        </p:spPr>
        <p:txBody>
          <a:bodyPr wrap="square" lIns="0" tIns="0" rIns="0" bIns="0" rtlCol="0" anchor="ctr">
            <a:normAutofit/>
          </a:bodyPr>
          <a:lstStyle/>
          <a:p>
            <a:pPr marL="0" indent="0" algn="ctr">
              <a:buNone/>
            </a:pPr>
            <a:r>
              <a:rPr lang="en-US" sz="1060" b="1" dirty="0">
                <a:solidFill>
                  <a:srgbClr val="0A3952"/>
                </a:solidFill>
                <a:latin typeface="Calibri" pitchFamily="34" charset="0"/>
                <a:ea typeface="Calibri" pitchFamily="34" charset="-122"/>
                <a:cs typeface="Calibri" pitchFamily="34" charset="-120"/>
              </a:rPr>
              <a:t>LEGENDA</a:t>
            </a:r>
            <a:endParaRPr lang="en-US" sz="1060" dirty="0"/>
          </a:p>
        </p:txBody>
      </p:sp>
      <p:sp>
        <p:nvSpPr>
          <p:cNvPr id="16" name="Shape 14"/>
          <p:cNvSpPr/>
          <p:nvPr/>
        </p:nvSpPr>
        <p:spPr>
          <a:xfrm>
            <a:off x="10497312" y="658368"/>
            <a:ext cx="109728" cy="109728"/>
          </a:xfrm>
          <a:prstGeom prst="ellipse">
            <a:avLst/>
          </a:prstGeom>
          <a:solidFill>
            <a:srgbClr val="FFFFFF"/>
          </a:solidFill>
          <a:ln w="17780">
            <a:solidFill>
              <a:srgbClr val="00A66B"/>
            </a:solidFill>
            <a:prstDash val="solid"/>
          </a:ln>
        </p:spPr>
        <p:txBody>
          <a:bodyPr/>
          <a:lstStyle/>
          <a:p>
            <a:endParaRPr lang="it-IT"/>
          </a:p>
        </p:txBody>
      </p:sp>
      <p:sp>
        <p:nvSpPr>
          <p:cNvPr id="17" name="Text 15"/>
          <p:cNvSpPr/>
          <p:nvPr/>
        </p:nvSpPr>
        <p:spPr>
          <a:xfrm>
            <a:off x="10680192" y="630936"/>
            <a:ext cx="1060704" cy="164592"/>
          </a:xfrm>
          <a:prstGeom prst="rect">
            <a:avLst/>
          </a:prstGeom>
          <a:noFill/>
          <a:ln/>
        </p:spPr>
        <p:txBody>
          <a:bodyPr wrap="square" lIns="0" tIns="0" rIns="0" bIns="0" rtlCol="0" anchor="ctr">
            <a:normAutofit/>
          </a:bodyPr>
          <a:lstStyle/>
          <a:p>
            <a:pPr marL="0" indent="0" algn="l">
              <a:buNone/>
            </a:pPr>
            <a:r>
              <a:rPr lang="en-US" sz="930" b="1" dirty="0">
                <a:solidFill>
                  <a:srgbClr val="07172A"/>
                </a:solidFill>
                <a:latin typeface="Calibri" pitchFamily="34" charset="0"/>
                <a:ea typeface="Calibri" pitchFamily="34" charset="-122"/>
                <a:cs typeface="Calibri" pitchFamily="34" charset="-120"/>
              </a:rPr>
              <a:t>CORRETTO</a:t>
            </a:r>
            <a:endParaRPr lang="en-US" sz="930" dirty="0"/>
          </a:p>
        </p:txBody>
      </p:sp>
      <p:sp>
        <p:nvSpPr>
          <p:cNvPr id="18" name="Shape 16"/>
          <p:cNvSpPr/>
          <p:nvPr/>
        </p:nvSpPr>
        <p:spPr>
          <a:xfrm>
            <a:off x="10497312" y="859536"/>
            <a:ext cx="109728" cy="109728"/>
          </a:xfrm>
          <a:prstGeom prst="ellipse">
            <a:avLst/>
          </a:prstGeom>
          <a:solidFill>
            <a:srgbClr val="FFFFFF"/>
          </a:solidFill>
          <a:ln w="17780">
            <a:solidFill>
              <a:srgbClr val="E21B23"/>
            </a:solidFill>
            <a:prstDash val="solid"/>
          </a:ln>
        </p:spPr>
        <p:txBody>
          <a:bodyPr/>
          <a:lstStyle/>
          <a:p>
            <a:endParaRPr lang="it-IT"/>
          </a:p>
        </p:txBody>
      </p:sp>
      <p:sp>
        <p:nvSpPr>
          <p:cNvPr id="19" name="Text 17"/>
          <p:cNvSpPr/>
          <p:nvPr/>
        </p:nvSpPr>
        <p:spPr>
          <a:xfrm>
            <a:off x="10680192" y="832104"/>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ERRORE</a:t>
            </a:r>
            <a:endParaRPr lang="en-US" sz="930" dirty="0"/>
          </a:p>
        </p:txBody>
      </p:sp>
      <p:sp>
        <p:nvSpPr>
          <p:cNvPr id="20" name="Shape 18"/>
          <p:cNvSpPr/>
          <p:nvPr/>
        </p:nvSpPr>
        <p:spPr>
          <a:xfrm>
            <a:off x="10497312" y="1060704"/>
            <a:ext cx="109728" cy="109728"/>
          </a:xfrm>
          <a:prstGeom prst="ellipse">
            <a:avLst/>
          </a:prstGeom>
          <a:solidFill>
            <a:srgbClr val="FFFFFF"/>
          </a:solidFill>
          <a:ln w="17780">
            <a:solidFill>
              <a:srgbClr val="0A3952"/>
            </a:solidFill>
            <a:prstDash val="solid"/>
          </a:ln>
        </p:spPr>
        <p:txBody>
          <a:bodyPr/>
          <a:lstStyle/>
          <a:p>
            <a:endParaRPr lang="it-IT"/>
          </a:p>
        </p:txBody>
      </p:sp>
      <p:sp>
        <p:nvSpPr>
          <p:cNvPr id="21" name="Text 19"/>
          <p:cNvSpPr/>
          <p:nvPr/>
        </p:nvSpPr>
        <p:spPr>
          <a:xfrm>
            <a:off x="10680192" y="1033272"/>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PAROLA</a:t>
            </a:r>
            <a:endParaRPr lang="en-US" sz="930" dirty="0"/>
          </a:p>
        </p:txBody>
      </p:sp>
      <p:sp>
        <p:nvSpPr>
          <p:cNvPr id="22" name="Text 20"/>
          <p:cNvSpPr/>
          <p:nvPr/>
        </p:nvSpPr>
        <p:spPr>
          <a:xfrm>
            <a:off x="11475720" y="6565392"/>
            <a:ext cx="411480" cy="137160"/>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11</a:t>
            </a:r>
            <a:endParaRPr lang="en-US" sz="850" dirty="0"/>
          </a:p>
        </p:txBody>
      </p:sp>
      <p:pic>
        <p:nvPicPr>
          <p:cNvPr id="23" name="Image 0" descr="/mnt/data/call3_assets/slide11/pic07_Immagine 19.png"/>
          <p:cNvPicPr>
            <a:picLocks noChangeAspect="1"/>
          </p:cNvPicPr>
          <p:nvPr/>
        </p:nvPicPr>
        <p:blipFill>
          <a:blip r:embed="rId3"/>
          <a:srcRect t="15440" b="15440"/>
          <a:stretch/>
        </p:blipFill>
        <p:spPr>
          <a:xfrm>
            <a:off x="228600" y="1344168"/>
            <a:ext cx="5852160" cy="2697480"/>
          </a:xfrm>
          <a:prstGeom prst="rect">
            <a:avLst/>
          </a:prstGeom>
        </p:spPr>
      </p:pic>
      <p:sp>
        <p:nvSpPr>
          <p:cNvPr id="24" name="Shape 21"/>
          <p:cNvSpPr/>
          <p:nvPr/>
        </p:nvSpPr>
        <p:spPr>
          <a:xfrm>
            <a:off x="228600" y="1344168"/>
            <a:ext cx="5852160" cy="2697480"/>
          </a:xfrm>
          <a:prstGeom prst="rect">
            <a:avLst/>
          </a:prstGeom>
          <a:solidFill>
            <a:srgbClr val="FFFFFF">
              <a:alpha val="0"/>
            </a:srgbClr>
          </a:solidFill>
          <a:ln w="8890">
            <a:solidFill>
              <a:srgbClr val="AFC3CF"/>
            </a:solidFill>
            <a:prstDash val="solid"/>
          </a:ln>
        </p:spPr>
        <p:txBody>
          <a:bodyPr/>
          <a:lstStyle/>
          <a:p>
            <a:endParaRPr lang="it-IT"/>
          </a:p>
        </p:txBody>
      </p:sp>
      <p:sp>
        <p:nvSpPr>
          <p:cNvPr id="25" name="Shape 22"/>
          <p:cNvSpPr/>
          <p:nvPr/>
        </p:nvSpPr>
        <p:spPr>
          <a:xfrm>
            <a:off x="6236208" y="1344168"/>
            <a:ext cx="5724144" cy="2697480"/>
          </a:xfrm>
          <a:prstGeom prst="rect">
            <a:avLst/>
          </a:prstGeom>
          <a:solidFill>
            <a:srgbClr val="FFFFFF"/>
          </a:solidFill>
          <a:ln w="8890">
            <a:solidFill>
              <a:srgbClr val="C8D6DF"/>
            </a:solidFill>
            <a:prstDash val="solid"/>
          </a:ln>
        </p:spPr>
        <p:txBody>
          <a:bodyPr/>
          <a:lstStyle/>
          <a:p>
            <a:endParaRPr lang="it-IT"/>
          </a:p>
        </p:txBody>
      </p:sp>
      <p:sp>
        <p:nvSpPr>
          <p:cNvPr id="26" name="Shape 23"/>
          <p:cNvSpPr/>
          <p:nvPr/>
        </p:nvSpPr>
        <p:spPr>
          <a:xfrm>
            <a:off x="6236208" y="1344168"/>
            <a:ext cx="5724144" cy="237744"/>
          </a:xfrm>
          <a:prstGeom prst="rect">
            <a:avLst/>
          </a:prstGeom>
          <a:solidFill>
            <a:srgbClr val="00A66B"/>
          </a:solidFill>
          <a:ln w="12700">
            <a:solidFill>
              <a:srgbClr val="00A66B">
                <a:alpha val="0"/>
              </a:srgbClr>
            </a:solidFill>
            <a:prstDash val="solid"/>
          </a:ln>
        </p:spPr>
        <p:txBody>
          <a:bodyPr/>
          <a:lstStyle/>
          <a:p>
            <a:endParaRPr lang="it-IT"/>
          </a:p>
        </p:txBody>
      </p:sp>
      <p:sp>
        <p:nvSpPr>
          <p:cNvPr id="27" name="Text 24"/>
          <p:cNvSpPr/>
          <p:nvPr/>
        </p:nvSpPr>
        <p:spPr>
          <a:xfrm>
            <a:off x="6309360" y="1362456"/>
            <a:ext cx="5577840"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QUATTRO FASI</a:t>
            </a:r>
            <a:endParaRPr lang="en-US" sz="1050" dirty="0"/>
          </a:p>
        </p:txBody>
      </p:sp>
      <p:sp>
        <p:nvSpPr>
          <p:cNvPr id="28" name="Shape 25"/>
          <p:cNvSpPr/>
          <p:nvPr/>
        </p:nvSpPr>
        <p:spPr>
          <a:xfrm>
            <a:off x="6419088" y="1709928"/>
            <a:ext cx="384048" cy="329184"/>
          </a:xfrm>
          <a:prstGeom prst="roundRect">
            <a:avLst>
              <a:gd name="adj" fmla="val 16667"/>
            </a:avLst>
          </a:prstGeom>
          <a:solidFill>
            <a:srgbClr val="00A66B"/>
          </a:solidFill>
          <a:ln w="12700">
            <a:solidFill>
              <a:srgbClr val="00A66B">
                <a:alpha val="0"/>
              </a:srgbClr>
            </a:solidFill>
            <a:prstDash val="solid"/>
          </a:ln>
        </p:spPr>
        <p:txBody>
          <a:bodyPr/>
          <a:lstStyle/>
          <a:p>
            <a:endParaRPr lang="it-IT"/>
          </a:p>
        </p:txBody>
      </p:sp>
      <p:sp>
        <p:nvSpPr>
          <p:cNvPr id="29" name="Text 26"/>
          <p:cNvSpPr/>
          <p:nvPr/>
        </p:nvSpPr>
        <p:spPr>
          <a:xfrm>
            <a:off x="6419088" y="1709928"/>
            <a:ext cx="384048" cy="310896"/>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30" name="Text 27"/>
          <p:cNvSpPr/>
          <p:nvPr/>
        </p:nvSpPr>
        <p:spPr>
          <a:xfrm>
            <a:off x="6931152" y="1700784"/>
            <a:ext cx="1965960" cy="182880"/>
          </a:xfrm>
          <a:prstGeom prst="rect">
            <a:avLst/>
          </a:prstGeom>
          <a:noFill/>
          <a:ln/>
        </p:spPr>
        <p:txBody>
          <a:bodyPr wrap="square" lIns="0" tIns="0" rIns="0" bIns="0" rtlCol="0" anchor="ctr">
            <a:normAutofit/>
          </a:bodyPr>
          <a:lstStyle/>
          <a:p>
            <a:pPr marL="0" indent="0" algn="l">
              <a:buNone/>
            </a:pPr>
            <a:r>
              <a:rPr lang="en-US" sz="1010" b="1" dirty="0">
                <a:solidFill>
                  <a:srgbClr val="07172A"/>
                </a:solidFill>
                <a:latin typeface="Calibri" pitchFamily="34" charset="0"/>
                <a:ea typeface="Calibri" pitchFamily="34" charset="-122"/>
                <a:cs typeface="Calibri" pitchFamily="34" charset="-120"/>
              </a:rPr>
              <a:t>ATTIVO</a:t>
            </a:r>
            <a:endParaRPr lang="en-US" sz="1010" dirty="0"/>
          </a:p>
        </p:txBody>
      </p:sp>
      <p:sp>
        <p:nvSpPr>
          <p:cNvPr id="31" name="Text 28"/>
          <p:cNvSpPr/>
          <p:nvPr/>
        </p:nvSpPr>
        <p:spPr>
          <a:xfrm>
            <a:off x="8778240" y="1700784"/>
            <a:ext cx="2889504" cy="201168"/>
          </a:xfrm>
          <a:prstGeom prst="rect">
            <a:avLst/>
          </a:prstGeom>
          <a:noFill/>
          <a:ln/>
        </p:spPr>
        <p:txBody>
          <a:bodyPr wrap="square" lIns="0" tIns="0" rIns="0" bIns="0" rtlCol="0" anchor="ctr">
            <a:normAutofit/>
          </a:bodyPr>
          <a:lstStyle/>
          <a:p>
            <a:pPr marL="0" indent="0" algn="l">
              <a:buNone/>
            </a:pPr>
            <a:r>
              <a:rPr lang="en-US" sz="920" dirty="0">
                <a:solidFill>
                  <a:srgbClr val="1D2932"/>
                </a:solidFill>
                <a:latin typeface="Calibri" pitchFamily="34" charset="0"/>
                <a:ea typeface="Calibri" pitchFamily="34" charset="-122"/>
                <a:cs typeface="Calibri" pitchFamily="34" charset="-120"/>
              </a:rPr>
              <a:t>muovo il corpo</a:t>
            </a:r>
            <a:endParaRPr lang="en-US" sz="920" dirty="0"/>
          </a:p>
        </p:txBody>
      </p:sp>
      <p:sp>
        <p:nvSpPr>
          <p:cNvPr id="32" name="Shape 29"/>
          <p:cNvSpPr/>
          <p:nvPr/>
        </p:nvSpPr>
        <p:spPr>
          <a:xfrm>
            <a:off x="6419088" y="2221992"/>
            <a:ext cx="384048" cy="329184"/>
          </a:xfrm>
          <a:prstGeom prst="roundRect">
            <a:avLst>
              <a:gd name="adj" fmla="val 16667"/>
            </a:avLst>
          </a:prstGeom>
          <a:solidFill>
            <a:srgbClr val="00A66B"/>
          </a:solidFill>
          <a:ln w="12700">
            <a:solidFill>
              <a:srgbClr val="00A66B">
                <a:alpha val="0"/>
              </a:srgbClr>
            </a:solidFill>
            <a:prstDash val="solid"/>
          </a:ln>
        </p:spPr>
        <p:txBody>
          <a:bodyPr/>
          <a:lstStyle/>
          <a:p>
            <a:endParaRPr lang="it-IT"/>
          </a:p>
        </p:txBody>
      </p:sp>
      <p:sp>
        <p:nvSpPr>
          <p:cNvPr id="33" name="Text 30"/>
          <p:cNvSpPr/>
          <p:nvPr/>
        </p:nvSpPr>
        <p:spPr>
          <a:xfrm>
            <a:off x="6419088" y="2221992"/>
            <a:ext cx="384048" cy="310896"/>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34" name="Text 31"/>
          <p:cNvSpPr/>
          <p:nvPr/>
        </p:nvSpPr>
        <p:spPr>
          <a:xfrm>
            <a:off x="6931152" y="2212848"/>
            <a:ext cx="1965960" cy="182880"/>
          </a:xfrm>
          <a:prstGeom prst="rect">
            <a:avLst/>
          </a:prstGeom>
          <a:noFill/>
          <a:ln/>
        </p:spPr>
        <p:txBody>
          <a:bodyPr wrap="square" lIns="0" tIns="0" rIns="0" bIns="0" rtlCol="0" anchor="ctr">
            <a:normAutofit/>
          </a:bodyPr>
          <a:lstStyle/>
          <a:p>
            <a:pPr marL="0" indent="0" algn="l">
              <a:buNone/>
            </a:pPr>
            <a:r>
              <a:rPr lang="en-US" sz="1010" b="1" dirty="0">
                <a:solidFill>
                  <a:srgbClr val="07172A"/>
                </a:solidFill>
                <a:latin typeface="Calibri" pitchFamily="34" charset="0"/>
                <a:ea typeface="Calibri" pitchFamily="34" charset="-122"/>
                <a:cs typeface="Calibri" pitchFamily="34" charset="-120"/>
              </a:rPr>
              <a:t>PROGRESSIVO</a:t>
            </a:r>
            <a:endParaRPr lang="en-US" sz="1010" dirty="0"/>
          </a:p>
        </p:txBody>
      </p:sp>
      <p:sp>
        <p:nvSpPr>
          <p:cNvPr id="35" name="Text 32"/>
          <p:cNvSpPr/>
          <p:nvPr/>
        </p:nvSpPr>
        <p:spPr>
          <a:xfrm>
            <a:off x="8778240" y="2212848"/>
            <a:ext cx="2889504" cy="201168"/>
          </a:xfrm>
          <a:prstGeom prst="rect">
            <a:avLst/>
          </a:prstGeom>
          <a:noFill/>
          <a:ln/>
        </p:spPr>
        <p:txBody>
          <a:bodyPr wrap="square" lIns="0" tIns="0" rIns="0" bIns="0" rtlCol="0" anchor="ctr">
            <a:normAutofit/>
          </a:bodyPr>
          <a:lstStyle/>
          <a:p>
            <a:pPr marL="0" indent="0" algn="l">
              <a:buNone/>
            </a:pPr>
            <a:r>
              <a:rPr lang="en-US" sz="920" dirty="0">
                <a:solidFill>
                  <a:srgbClr val="1D2932"/>
                </a:solidFill>
                <a:latin typeface="Calibri" pitchFamily="34" charset="0"/>
                <a:ea typeface="Calibri" pitchFamily="34" charset="-122"/>
                <a:cs typeface="Calibri" pitchFamily="34" charset="-120"/>
              </a:rPr>
              <a:t>aumento gradualmente</a:t>
            </a:r>
            <a:endParaRPr lang="en-US" sz="920" dirty="0"/>
          </a:p>
        </p:txBody>
      </p:sp>
      <p:sp>
        <p:nvSpPr>
          <p:cNvPr id="36" name="Shape 33"/>
          <p:cNvSpPr/>
          <p:nvPr/>
        </p:nvSpPr>
        <p:spPr>
          <a:xfrm>
            <a:off x="6419088" y="2734056"/>
            <a:ext cx="384048" cy="329184"/>
          </a:xfrm>
          <a:prstGeom prst="roundRect">
            <a:avLst>
              <a:gd name="adj" fmla="val 16667"/>
            </a:avLst>
          </a:prstGeom>
          <a:solidFill>
            <a:srgbClr val="00A66B"/>
          </a:solidFill>
          <a:ln w="12700">
            <a:solidFill>
              <a:srgbClr val="00A66B">
                <a:alpha val="0"/>
              </a:srgbClr>
            </a:solidFill>
            <a:prstDash val="solid"/>
          </a:ln>
        </p:spPr>
        <p:txBody>
          <a:bodyPr/>
          <a:lstStyle/>
          <a:p>
            <a:endParaRPr lang="it-IT"/>
          </a:p>
        </p:txBody>
      </p:sp>
      <p:sp>
        <p:nvSpPr>
          <p:cNvPr id="37" name="Text 34"/>
          <p:cNvSpPr/>
          <p:nvPr/>
        </p:nvSpPr>
        <p:spPr>
          <a:xfrm>
            <a:off x="6419088" y="2734056"/>
            <a:ext cx="384048" cy="310896"/>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8" name="Text 35"/>
          <p:cNvSpPr/>
          <p:nvPr/>
        </p:nvSpPr>
        <p:spPr>
          <a:xfrm>
            <a:off x="6931152" y="2724912"/>
            <a:ext cx="1965960" cy="182880"/>
          </a:xfrm>
          <a:prstGeom prst="rect">
            <a:avLst/>
          </a:prstGeom>
          <a:noFill/>
          <a:ln/>
        </p:spPr>
        <p:txBody>
          <a:bodyPr wrap="square" lIns="0" tIns="0" rIns="0" bIns="0" rtlCol="0" anchor="ctr">
            <a:normAutofit/>
          </a:bodyPr>
          <a:lstStyle/>
          <a:p>
            <a:pPr marL="0" indent="0" algn="l">
              <a:buNone/>
            </a:pPr>
            <a:r>
              <a:rPr lang="en-US" sz="1010" b="1" dirty="0">
                <a:solidFill>
                  <a:srgbClr val="07172A"/>
                </a:solidFill>
                <a:latin typeface="Calibri" pitchFamily="34" charset="0"/>
                <a:ea typeface="Calibri" pitchFamily="34" charset="-122"/>
                <a:cs typeface="Calibri" pitchFamily="34" charset="-120"/>
              </a:rPr>
              <a:t>SPECIFICO</a:t>
            </a:r>
            <a:endParaRPr lang="en-US" sz="1010" dirty="0"/>
          </a:p>
        </p:txBody>
      </p:sp>
      <p:sp>
        <p:nvSpPr>
          <p:cNvPr id="39" name="Text 36"/>
          <p:cNvSpPr/>
          <p:nvPr/>
        </p:nvSpPr>
        <p:spPr>
          <a:xfrm>
            <a:off x="8778240" y="2724912"/>
            <a:ext cx="2889504" cy="201168"/>
          </a:xfrm>
          <a:prstGeom prst="rect">
            <a:avLst/>
          </a:prstGeom>
          <a:noFill/>
          <a:ln/>
        </p:spPr>
        <p:txBody>
          <a:bodyPr wrap="square" lIns="0" tIns="0" rIns="0" bIns="0" rtlCol="0" anchor="ctr">
            <a:normAutofit/>
          </a:bodyPr>
          <a:lstStyle/>
          <a:p>
            <a:pPr marL="0" indent="0" algn="l">
              <a:buNone/>
            </a:pPr>
            <a:r>
              <a:rPr lang="en-US" sz="920" dirty="0">
                <a:solidFill>
                  <a:srgbClr val="1D2932"/>
                </a:solidFill>
                <a:latin typeface="Calibri" pitchFamily="34" charset="0"/>
                <a:ea typeface="Calibri" pitchFamily="34" charset="-122"/>
                <a:cs typeface="Calibri" pitchFamily="34" charset="-120"/>
              </a:rPr>
              <a:t>richiamo gesti e ritmo</a:t>
            </a:r>
            <a:endParaRPr lang="en-US" sz="920" dirty="0"/>
          </a:p>
        </p:txBody>
      </p:sp>
      <p:sp>
        <p:nvSpPr>
          <p:cNvPr id="40" name="Shape 37"/>
          <p:cNvSpPr/>
          <p:nvPr/>
        </p:nvSpPr>
        <p:spPr>
          <a:xfrm>
            <a:off x="6419088" y="3246120"/>
            <a:ext cx="384048" cy="329184"/>
          </a:xfrm>
          <a:prstGeom prst="roundRect">
            <a:avLst>
              <a:gd name="adj" fmla="val 16667"/>
            </a:avLst>
          </a:prstGeom>
          <a:solidFill>
            <a:srgbClr val="0A3952"/>
          </a:solidFill>
          <a:ln w="12700">
            <a:solidFill>
              <a:srgbClr val="0A3952">
                <a:alpha val="0"/>
              </a:srgbClr>
            </a:solidFill>
            <a:prstDash val="solid"/>
          </a:ln>
        </p:spPr>
        <p:txBody>
          <a:bodyPr/>
          <a:lstStyle/>
          <a:p>
            <a:endParaRPr lang="it-IT"/>
          </a:p>
        </p:txBody>
      </p:sp>
      <p:sp>
        <p:nvSpPr>
          <p:cNvPr id="41" name="Text 38"/>
          <p:cNvSpPr/>
          <p:nvPr/>
        </p:nvSpPr>
        <p:spPr>
          <a:xfrm>
            <a:off x="6419088" y="3246120"/>
            <a:ext cx="384048" cy="310896"/>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42" name="Text 39"/>
          <p:cNvSpPr/>
          <p:nvPr/>
        </p:nvSpPr>
        <p:spPr>
          <a:xfrm>
            <a:off x="6931152" y="3236976"/>
            <a:ext cx="1965960" cy="182880"/>
          </a:xfrm>
          <a:prstGeom prst="rect">
            <a:avLst/>
          </a:prstGeom>
          <a:noFill/>
          <a:ln/>
        </p:spPr>
        <p:txBody>
          <a:bodyPr wrap="square" lIns="0" tIns="0" rIns="0" bIns="0" rtlCol="0" anchor="ctr">
            <a:normAutofit/>
          </a:bodyPr>
          <a:lstStyle/>
          <a:p>
            <a:pPr marL="0" indent="0" algn="l">
              <a:buNone/>
            </a:pPr>
            <a:r>
              <a:rPr lang="en-US" sz="1010" b="1" dirty="0">
                <a:solidFill>
                  <a:srgbClr val="07172A"/>
                </a:solidFill>
                <a:latin typeface="Calibri" pitchFamily="34" charset="0"/>
                <a:ea typeface="Calibri" pitchFamily="34" charset="-122"/>
                <a:cs typeface="Calibri" pitchFamily="34" charset="-120"/>
              </a:rPr>
              <a:t>NON ESAUSTIVO</a:t>
            </a:r>
            <a:endParaRPr lang="en-US" sz="1010" dirty="0"/>
          </a:p>
        </p:txBody>
      </p:sp>
      <p:sp>
        <p:nvSpPr>
          <p:cNvPr id="43" name="Text 40"/>
          <p:cNvSpPr/>
          <p:nvPr/>
        </p:nvSpPr>
        <p:spPr>
          <a:xfrm>
            <a:off x="8778240" y="3236976"/>
            <a:ext cx="2889504" cy="201168"/>
          </a:xfrm>
          <a:prstGeom prst="rect">
            <a:avLst/>
          </a:prstGeom>
          <a:noFill/>
          <a:ln/>
        </p:spPr>
        <p:txBody>
          <a:bodyPr wrap="square" lIns="0" tIns="0" rIns="0" bIns="0" rtlCol="0" anchor="ctr">
            <a:normAutofit/>
          </a:bodyPr>
          <a:lstStyle/>
          <a:p>
            <a:pPr marL="0" indent="0" algn="l">
              <a:buNone/>
            </a:pPr>
            <a:r>
              <a:rPr lang="en-US" sz="920" dirty="0">
                <a:solidFill>
                  <a:srgbClr val="1D2932"/>
                </a:solidFill>
                <a:latin typeface="Calibri" pitchFamily="34" charset="0"/>
                <a:ea typeface="Calibri" pitchFamily="34" charset="-122"/>
                <a:cs typeface="Calibri" pitchFamily="34" charset="-120"/>
              </a:rPr>
              <a:t>finisco vicino al via</a:t>
            </a:r>
            <a:endParaRPr lang="en-US" sz="920" dirty="0"/>
          </a:p>
        </p:txBody>
      </p:sp>
      <p:sp>
        <p:nvSpPr>
          <p:cNvPr id="44" name="Shape 41"/>
          <p:cNvSpPr/>
          <p:nvPr/>
        </p:nvSpPr>
        <p:spPr>
          <a:xfrm>
            <a:off x="228600" y="4187952"/>
            <a:ext cx="2514600" cy="1261872"/>
          </a:xfrm>
          <a:prstGeom prst="rect">
            <a:avLst/>
          </a:prstGeom>
          <a:solidFill>
            <a:srgbClr val="FFFFFF"/>
          </a:solidFill>
          <a:ln w="8890">
            <a:solidFill>
              <a:srgbClr val="C8D6DF"/>
            </a:solidFill>
            <a:prstDash val="solid"/>
          </a:ln>
        </p:spPr>
        <p:txBody>
          <a:bodyPr/>
          <a:lstStyle/>
          <a:p>
            <a:endParaRPr lang="it-IT"/>
          </a:p>
        </p:txBody>
      </p:sp>
      <p:sp>
        <p:nvSpPr>
          <p:cNvPr id="45" name="Shape 42"/>
          <p:cNvSpPr/>
          <p:nvPr/>
        </p:nvSpPr>
        <p:spPr>
          <a:xfrm>
            <a:off x="228600" y="4187952"/>
            <a:ext cx="2514600" cy="237744"/>
          </a:xfrm>
          <a:prstGeom prst="rect">
            <a:avLst/>
          </a:prstGeom>
          <a:solidFill>
            <a:srgbClr val="00A66B"/>
          </a:solidFill>
          <a:ln w="12700">
            <a:solidFill>
              <a:srgbClr val="00A66B">
                <a:alpha val="0"/>
              </a:srgbClr>
            </a:solidFill>
            <a:prstDash val="solid"/>
          </a:ln>
        </p:spPr>
        <p:txBody>
          <a:bodyPr/>
          <a:lstStyle/>
          <a:p>
            <a:endParaRPr lang="it-IT"/>
          </a:p>
        </p:txBody>
      </p:sp>
      <p:sp>
        <p:nvSpPr>
          <p:cNvPr id="46" name="Text 43"/>
          <p:cNvSpPr/>
          <p:nvPr/>
        </p:nvSpPr>
        <p:spPr>
          <a:xfrm>
            <a:off x="301752" y="4206240"/>
            <a:ext cx="2368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PUNTI CHIAVE</a:t>
            </a:r>
            <a:endParaRPr lang="en-US" sz="1050" dirty="0"/>
          </a:p>
        </p:txBody>
      </p:sp>
      <p:sp>
        <p:nvSpPr>
          <p:cNvPr id="47" name="Shape 44"/>
          <p:cNvSpPr/>
          <p:nvPr/>
        </p:nvSpPr>
        <p:spPr>
          <a:xfrm>
            <a:off x="365760" y="4517136"/>
            <a:ext cx="164592" cy="164592"/>
          </a:xfrm>
          <a:prstGeom prst="ellipse">
            <a:avLst/>
          </a:prstGeom>
          <a:solidFill>
            <a:srgbClr val="FFFFFF"/>
          </a:solidFill>
          <a:ln w="15240">
            <a:solidFill>
              <a:srgbClr val="4E6F24"/>
            </a:solidFill>
            <a:prstDash val="solid"/>
          </a:ln>
        </p:spPr>
        <p:txBody>
          <a:bodyPr/>
          <a:lstStyle/>
          <a:p>
            <a:endParaRPr lang="it-IT"/>
          </a:p>
        </p:txBody>
      </p:sp>
      <p:sp>
        <p:nvSpPr>
          <p:cNvPr id="48" name="Text 45"/>
          <p:cNvSpPr/>
          <p:nvPr/>
        </p:nvSpPr>
        <p:spPr>
          <a:xfrm>
            <a:off x="365760" y="45079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1</a:t>
            </a:r>
            <a:endParaRPr lang="en-US" sz="800" dirty="0"/>
          </a:p>
        </p:txBody>
      </p:sp>
      <p:sp>
        <p:nvSpPr>
          <p:cNvPr id="49" name="Text 46"/>
          <p:cNvSpPr/>
          <p:nvPr/>
        </p:nvSpPr>
        <p:spPr>
          <a:xfrm>
            <a:off x="603504" y="44897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Progressivo</a:t>
            </a:r>
            <a:endParaRPr lang="en-US" sz="880" dirty="0"/>
          </a:p>
        </p:txBody>
      </p:sp>
      <p:sp>
        <p:nvSpPr>
          <p:cNvPr id="50" name="Shape 47"/>
          <p:cNvSpPr/>
          <p:nvPr/>
        </p:nvSpPr>
        <p:spPr>
          <a:xfrm>
            <a:off x="365760" y="47457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1" name="Text 48"/>
          <p:cNvSpPr/>
          <p:nvPr/>
        </p:nvSpPr>
        <p:spPr>
          <a:xfrm>
            <a:off x="365760" y="47365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2</a:t>
            </a:r>
            <a:endParaRPr lang="en-US" sz="800" dirty="0"/>
          </a:p>
        </p:txBody>
      </p:sp>
      <p:sp>
        <p:nvSpPr>
          <p:cNvPr id="52" name="Text 49"/>
          <p:cNvSpPr/>
          <p:nvPr/>
        </p:nvSpPr>
        <p:spPr>
          <a:xfrm>
            <a:off x="603504" y="47183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Specifico</a:t>
            </a:r>
            <a:endParaRPr lang="en-US" sz="880" dirty="0"/>
          </a:p>
        </p:txBody>
      </p:sp>
      <p:sp>
        <p:nvSpPr>
          <p:cNvPr id="53" name="Shape 50"/>
          <p:cNvSpPr/>
          <p:nvPr/>
        </p:nvSpPr>
        <p:spPr>
          <a:xfrm>
            <a:off x="365760" y="49743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4" name="Text 51"/>
          <p:cNvSpPr/>
          <p:nvPr/>
        </p:nvSpPr>
        <p:spPr>
          <a:xfrm>
            <a:off x="365760" y="49651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3</a:t>
            </a:r>
            <a:endParaRPr lang="en-US" sz="800" dirty="0"/>
          </a:p>
        </p:txBody>
      </p:sp>
      <p:sp>
        <p:nvSpPr>
          <p:cNvPr id="55" name="Text 52"/>
          <p:cNvSpPr/>
          <p:nvPr/>
        </p:nvSpPr>
        <p:spPr>
          <a:xfrm>
            <a:off x="603504" y="49469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Vicino al via</a:t>
            </a:r>
            <a:endParaRPr lang="en-US" sz="880" dirty="0"/>
          </a:p>
        </p:txBody>
      </p:sp>
      <p:sp>
        <p:nvSpPr>
          <p:cNvPr id="56" name="Shape 53"/>
          <p:cNvSpPr/>
          <p:nvPr/>
        </p:nvSpPr>
        <p:spPr>
          <a:xfrm>
            <a:off x="365760" y="52029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7" name="Text 54"/>
          <p:cNvSpPr/>
          <p:nvPr/>
        </p:nvSpPr>
        <p:spPr>
          <a:xfrm>
            <a:off x="365760" y="51937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4</a:t>
            </a:r>
            <a:endParaRPr lang="en-US" sz="800" dirty="0"/>
          </a:p>
        </p:txBody>
      </p:sp>
      <p:sp>
        <p:nvSpPr>
          <p:cNvPr id="58" name="Text 55"/>
          <p:cNvSpPr/>
          <p:nvPr/>
        </p:nvSpPr>
        <p:spPr>
          <a:xfrm>
            <a:off x="603504" y="51755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Nessuna fatica residua</a:t>
            </a:r>
            <a:endParaRPr lang="en-US" sz="880" dirty="0"/>
          </a:p>
        </p:txBody>
      </p:sp>
      <p:sp>
        <p:nvSpPr>
          <p:cNvPr id="59" name="Shape 56"/>
          <p:cNvSpPr/>
          <p:nvPr/>
        </p:nvSpPr>
        <p:spPr>
          <a:xfrm>
            <a:off x="2852928" y="4187952"/>
            <a:ext cx="3657600" cy="1261872"/>
          </a:xfrm>
          <a:prstGeom prst="rect">
            <a:avLst/>
          </a:prstGeom>
          <a:solidFill>
            <a:srgbClr val="FFFFFF"/>
          </a:solidFill>
          <a:ln w="8890">
            <a:solidFill>
              <a:srgbClr val="C8D6DF"/>
            </a:solidFill>
            <a:prstDash val="solid"/>
          </a:ln>
        </p:spPr>
        <p:txBody>
          <a:bodyPr/>
          <a:lstStyle/>
          <a:p>
            <a:endParaRPr lang="it-IT"/>
          </a:p>
        </p:txBody>
      </p:sp>
      <p:sp>
        <p:nvSpPr>
          <p:cNvPr id="60" name="Shape 57"/>
          <p:cNvSpPr/>
          <p:nvPr/>
        </p:nvSpPr>
        <p:spPr>
          <a:xfrm>
            <a:off x="2852928" y="4187952"/>
            <a:ext cx="365760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61" name="Text 58"/>
          <p:cNvSpPr/>
          <p:nvPr/>
        </p:nvSpPr>
        <p:spPr>
          <a:xfrm>
            <a:off x="2926080" y="4206240"/>
            <a:ext cx="3511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ERRORI COMUNI E CORREZIONE</a:t>
            </a:r>
            <a:endParaRPr lang="en-US" sz="1050" dirty="0"/>
          </a:p>
        </p:txBody>
      </p:sp>
      <p:sp>
        <p:nvSpPr>
          <p:cNvPr id="62" name="Shape 59"/>
          <p:cNvSpPr/>
          <p:nvPr/>
        </p:nvSpPr>
        <p:spPr>
          <a:xfrm>
            <a:off x="2953512" y="4498848"/>
            <a:ext cx="3456432" cy="420624"/>
          </a:xfrm>
          <a:prstGeom prst="rect">
            <a:avLst/>
          </a:prstGeom>
          <a:solidFill>
            <a:srgbClr val="FFF2F1"/>
          </a:solidFill>
          <a:ln w="8890">
            <a:solidFill>
              <a:srgbClr val="C94B45"/>
            </a:solidFill>
            <a:prstDash val="solid"/>
          </a:ln>
        </p:spPr>
        <p:txBody>
          <a:bodyPr/>
          <a:lstStyle/>
          <a:p>
            <a:endParaRPr lang="it-IT"/>
          </a:p>
        </p:txBody>
      </p:sp>
      <p:sp>
        <p:nvSpPr>
          <p:cNvPr id="63" name="Shape 60"/>
          <p:cNvSpPr/>
          <p:nvPr/>
        </p:nvSpPr>
        <p:spPr>
          <a:xfrm>
            <a:off x="3026664" y="4572000"/>
            <a:ext cx="182880" cy="182880"/>
          </a:xfrm>
          <a:prstGeom prst="ellipse">
            <a:avLst/>
          </a:prstGeom>
          <a:solidFill>
            <a:srgbClr val="E21B23"/>
          </a:solidFill>
          <a:ln w="12700">
            <a:solidFill>
              <a:srgbClr val="E21B23"/>
            </a:solidFill>
            <a:prstDash val="solid"/>
          </a:ln>
        </p:spPr>
        <p:txBody>
          <a:bodyPr/>
          <a:lstStyle/>
          <a:p>
            <a:endParaRPr lang="it-IT"/>
          </a:p>
        </p:txBody>
      </p:sp>
      <p:sp>
        <p:nvSpPr>
          <p:cNvPr id="64" name="Text 61"/>
          <p:cNvSpPr/>
          <p:nvPr/>
        </p:nvSpPr>
        <p:spPr>
          <a:xfrm>
            <a:off x="3026664" y="45582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65" name="Text 62"/>
          <p:cNvSpPr/>
          <p:nvPr/>
        </p:nvSpPr>
        <p:spPr>
          <a:xfrm>
            <a:off x="3300984" y="45445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PARTE TROPPO FORTE</a:t>
            </a:r>
            <a:endParaRPr lang="en-US" sz="920" dirty="0"/>
          </a:p>
        </p:txBody>
      </p:sp>
      <p:sp>
        <p:nvSpPr>
          <p:cNvPr id="66" name="Text 63"/>
          <p:cNvSpPr/>
          <p:nvPr/>
        </p:nvSpPr>
        <p:spPr>
          <a:xfrm>
            <a:off x="3300984" y="47183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costruisci intensità gradualmente.</a:t>
            </a:r>
            <a:endParaRPr lang="en-US" sz="850" dirty="0"/>
          </a:p>
        </p:txBody>
      </p:sp>
      <p:sp>
        <p:nvSpPr>
          <p:cNvPr id="67" name="Shape 64"/>
          <p:cNvSpPr/>
          <p:nvPr/>
        </p:nvSpPr>
        <p:spPr>
          <a:xfrm>
            <a:off x="2953512" y="4956048"/>
            <a:ext cx="3456432" cy="420624"/>
          </a:xfrm>
          <a:prstGeom prst="rect">
            <a:avLst/>
          </a:prstGeom>
          <a:solidFill>
            <a:srgbClr val="FFF2F1"/>
          </a:solidFill>
          <a:ln w="8890">
            <a:solidFill>
              <a:srgbClr val="C94B45"/>
            </a:solidFill>
            <a:prstDash val="solid"/>
          </a:ln>
        </p:spPr>
        <p:txBody>
          <a:bodyPr/>
          <a:lstStyle/>
          <a:p>
            <a:endParaRPr lang="it-IT"/>
          </a:p>
        </p:txBody>
      </p:sp>
      <p:sp>
        <p:nvSpPr>
          <p:cNvPr id="68" name="Shape 65"/>
          <p:cNvSpPr/>
          <p:nvPr/>
        </p:nvSpPr>
        <p:spPr>
          <a:xfrm>
            <a:off x="3026664" y="5029200"/>
            <a:ext cx="182880" cy="182880"/>
          </a:xfrm>
          <a:prstGeom prst="ellipse">
            <a:avLst/>
          </a:prstGeom>
          <a:solidFill>
            <a:srgbClr val="E21B23"/>
          </a:solidFill>
          <a:ln w="12700">
            <a:solidFill>
              <a:srgbClr val="E21B23"/>
            </a:solidFill>
            <a:prstDash val="solid"/>
          </a:ln>
        </p:spPr>
        <p:txBody>
          <a:bodyPr/>
          <a:lstStyle/>
          <a:p>
            <a:endParaRPr lang="it-IT"/>
          </a:p>
        </p:txBody>
      </p:sp>
      <p:sp>
        <p:nvSpPr>
          <p:cNvPr id="69" name="Text 66"/>
          <p:cNvSpPr/>
          <p:nvPr/>
        </p:nvSpPr>
        <p:spPr>
          <a:xfrm>
            <a:off x="3026664" y="50154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70" name="Text 67"/>
          <p:cNvSpPr/>
          <p:nvPr/>
        </p:nvSpPr>
        <p:spPr>
          <a:xfrm>
            <a:off x="3300984" y="50017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FINISCE TROPPO PRESTO O STANCO</a:t>
            </a:r>
            <a:endParaRPr lang="en-US" sz="920" dirty="0"/>
          </a:p>
        </p:txBody>
      </p:sp>
      <p:sp>
        <p:nvSpPr>
          <p:cNvPr id="71" name="Text 68"/>
          <p:cNvSpPr/>
          <p:nvPr/>
        </p:nvSpPr>
        <p:spPr>
          <a:xfrm>
            <a:off x="3300984" y="51755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avvicina gli ultimi allunghi al via.</a:t>
            </a:r>
            <a:endParaRPr lang="en-US" sz="850" dirty="0"/>
          </a:p>
        </p:txBody>
      </p:sp>
      <p:sp>
        <p:nvSpPr>
          <p:cNvPr id="72" name="Shape 69"/>
          <p:cNvSpPr/>
          <p:nvPr/>
        </p:nvSpPr>
        <p:spPr>
          <a:xfrm>
            <a:off x="6620256" y="4187952"/>
            <a:ext cx="1783080" cy="1261872"/>
          </a:xfrm>
          <a:prstGeom prst="rect">
            <a:avLst/>
          </a:prstGeom>
          <a:solidFill>
            <a:srgbClr val="FFFFFF"/>
          </a:solidFill>
          <a:ln w="8890">
            <a:solidFill>
              <a:srgbClr val="C8D6DF"/>
            </a:solidFill>
            <a:prstDash val="solid"/>
          </a:ln>
        </p:spPr>
        <p:txBody>
          <a:bodyPr/>
          <a:lstStyle/>
          <a:p>
            <a:endParaRPr lang="it-IT"/>
          </a:p>
        </p:txBody>
      </p:sp>
      <p:sp>
        <p:nvSpPr>
          <p:cNvPr id="73" name="Shape 70"/>
          <p:cNvSpPr/>
          <p:nvPr/>
        </p:nvSpPr>
        <p:spPr>
          <a:xfrm>
            <a:off x="6620256" y="4187952"/>
            <a:ext cx="1783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74" name="Text 71"/>
          <p:cNvSpPr/>
          <p:nvPr/>
        </p:nvSpPr>
        <p:spPr>
          <a:xfrm>
            <a:off x="6693408" y="4206240"/>
            <a:ext cx="1636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PAROLE CHIAVE</a:t>
            </a:r>
            <a:endParaRPr lang="en-US" sz="1050" dirty="0"/>
          </a:p>
        </p:txBody>
      </p:sp>
      <p:sp>
        <p:nvSpPr>
          <p:cNvPr id="75" name="Text 72"/>
          <p:cNvSpPr/>
          <p:nvPr/>
        </p:nvSpPr>
        <p:spPr>
          <a:xfrm>
            <a:off x="6739128" y="4498848"/>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6" name="Text 73"/>
          <p:cNvSpPr/>
          <p:nvPr/>
        </p:nvSpPr>
        <p:spPr>
          <a:xfrm>
            <a:off x="6940296" y="4498848"/>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Attivo.</a:t>
            </a:r>
            <a:endParaRPr lang="en-US" sz="880" dirty="0"/>
          </a:p>
        </p:txBody>
      </p:sp>
      <p:sp>
        <p:nvSpPr>
          <p:cNvPr id="77" name="Text 74"/>
          <p:cNvSpPr/>
          <p:nvPr/>
        </p:nvSpPr>
        <p:spPr>
          <a:xfrm>
            <a:off x="6739128" y="4797552"/>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8" name="Text 75"/>
          <p:cNvSpPr/>
          <p:nvPr/>
        </p:nvSpPr>
        <p:spPr>
          <a:xfrm>
            <a:off x="6940296" y="4797552"/>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Progressivo.</a:t>
            </a:r>
            <a:endParaRPr lang="en-US" sz="880" dirty="0"/>
          </a:p>
        </p:txBody>
      </p:sp>
      <p:sp>
        <p:nvSpPr>
          <p:cNvPr id="79" name="Text 76"/>
          <p:cNvSpPr/>
          <p:nvPr/>
        </p:nvSpPr>
        <p:spPr>
          <a:xfrm>
            <a:off x="6739128" y="5096256"/>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80" name="Text 77"/>
          <p:cNvSpPr/>
          <p:nvPr/>
        </p:nvSpPr>
        <p:spPr>
          <a:xfrm>
            <a:off x="6940296" y="5096256"/>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Pronto.</a:t>
            </a:r>
            <a:endParaRPr lang="en-US" sz="880" dirty="0"/>
          </a:p>
        </p:txBody>
      </p:sp>
      <p:sp>
        <p:nvSpPr>
          <p:cNvPr id="81" name="Shape 78"/>
          <p:cNvSpPr/>
          <p:nvPr/>
        </p:nvSpPr>
        <p:spPr>
          <a:xfrm>
            <a:off x="8513064" y="4187952"/>
            <a:ext cx="3447288" cy="1261872"/>
          </a:xfrm>
          <a:prstGeom prst="rect">
            <a:avLst/>
          </a:prstGeom>
          <a:solidFill>
            <a:srgbClr val="FFFFFF"/>
          </a:solidFill>
          <a:ln w="8890">
            <a:solidFill>
              <a:srgbClr val="C8D6DF"/>
            </a:solidFill>
            <a:prstDash val="solid"/>
          </a:ln>
        </p:spPr>
        <p:txBody>
          <a:bodyPr/>
          <a:lstStyle/>
          <a:p>
            <a:endParaRPr lang="it-IT"/>
          </a:p>
        </p:txBody>
      </p:sp>
      <p:sp>
        <p:nvSpPr>
          <p:cNvPr id="82" name="Shape 79"/>
          <p:cNvSpPr/>
          <p:nvPr/>
        </p:nvSpPr>
        <p:spPr>
          <a:xfrm>
            <a:off x="8513064" y="4187952"/>
            <a:ext cx="3447288"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83" name="Text 80"/>
          <p:cNvSpPr/>
          <p:nvPr/>
        </p:nvSpPr>
        <p:spPr>
          <a:xfrm>
            <a:off x="8586216" y="4206240"/>
            <a:ext cx="3300984"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PROGRESSIONE</a:t>
            </a:r>
            <a:endParaRPr lang="en-US" sz="1050" dirty="0"/>
          </a:p>
        </p:txBody>
      </p:sp>
      <p:sp>
        <p:nvSpPr>
          <p:cNvPr id="84" name="Shape 81"/>
          <p:cNvSpPr/>
          <p:nvPr/>
        </p:nvSpPr>
        <p:spPr>
          <a:xfrm>
            <a:off x="8631936" y="4498848"/>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5" name="Text 82"/>
          <p:cNvSpPr/>
          <p:nvPr/>
        </p:nvSpPr>
        <p:spPr>
          <a:xfrm>
            <a:off x="8631936" y="4498848"/>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L1</a:t>
            </a:r>
            <a:endParaRPr lang="en-US" sz="820" dirty="0"/>
          </a:p>
        </p:txBody>
      </p:sp>
      <p:sp>
        <p:nvSpPr>
          <p:cNvPr id="86" name="Text 83"/>
          <p:cNvSpPr/>
          <p:nvPr/>
        </p:nvSpPr>
        <p:spPr>
          <a:xfrm>
            <a:off x="9089136" y="4498848"/>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Mobilità e attivazione</a:t>
            </a:r>
            <a:endParaRPr lang="en-US" sz="870" dirty="0"/>
          </a:p>
        </p:txBody>
      </p:sp>
      <p:sp>
        <p:nvSpPr>
          <p:cNvPr id="87" name="Shape 84"/>
          <p:cNvSpPr/>
          <p:nvPr/>
        </p:nvSpPr>
        <p:spPr>
          <a:xfrm>
            <a:off x="8631936" y="4722876"/>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8" name="Text 85"/>
          <p:cNvSpPr/>
          <p:nvPr/>
        </p:nvSpPr>
        <p:spPr>
          <a:xfrm>
            <a:off x="8631936" y="4722876"/>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L2</a:t>
            </a:r>
            <a:endParaRPr lang="en-US" sz="820" dirty="0"/>
          </a:p>
        </p:txBody>
      </p:sp>
      <p:sp>
        <p:nvSpPr>
          <p:cNvPr id="89" name="Text 86"/>
          <p:cNvSpPr/>
          <p:nvPr/>
        </p:nvSpPr>
        <p:spPr>
          <a:xfrm>
            <a:off x="9089136" y="4722876"/>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Pedalata progressiva</a:t>
            </a:r>
            <a:endParaRPr lang="en-US" sz="870" dirty="0"/>
          </a:p>
        </p:txBody>
      </p:sp>
      <p:sp>
        <p:nvSpPr>
          <p:cNvPr id="90" name="Shape 87"/>
          <p:cNvSpPr/>
          <p:nvPr/>
        </p:nvSpPr>
        <p:spPr>
          <a:xfrm>
            <a:off x="8631936" y="4946904"/>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91" name="Text 88"/>
          <p:cNvSpPr/>
          <p:nvPr/>
        </p:nvSpPr>
        <p:spPr>
          <a:xfrm>
            <a:off x="8631936" y="4946904"/>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L3</a:t>
            </a:r>
            <a:endParaRPr lang="en-US" sz="820" dirty="0"/>
          </a:p>
        </p:txBody>
      </p:sp>
      <p:sp>
        <p:nvSpPr>
          <p:cNvPr id="92" name="Text 89"/>
          <p:cNvSpPr/>
          <p:nvPr/>
        </p:nvSpPr>
        <p:spPr>
          <a:xfrm>
            <a:off x="9089136" y="4946904"/>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Gesti specifici</a:t>
            </a:r>
            <a:endParaRPr lang="en-US" sz="870" dirty="0"/>
          </a:p>
        </p:txBody>
      </p:sp>
      <p:sp>
        <p:nvSpPr>
          <p:cNvPr id="93" name="Shape 90"/>
          <p:cNvSpPr/>
          <p:nvPr/>
        </p:nvSpPr>
        <p:spPr>
          <a:xfrm>
            <a:off x="8631936" y="5170932"/>
            <a:ext cx="384048" cy="196596"/>
          </a:xfrm>
          <a:prstGeom prst="rect">
            <a:avLst/>
          </a:prstGeom>
          <a:solidFill>
            <a:srgbClr val="0A3952"/>
          </a:solidFill>
          <a:ln w="12700">
            <a:solidFill>
              <a:srgbClr val="0A3952">
                <a:alpha val="0"/>
              </a:srgbClr>
            </a:solidFill>
            <a:prstDash val="solid"/>
          </a:ln>
        </p:spPr>
        <p:txBody>
          <a:bodyPr/>
          <a:lstStyle/>
          <a:p>
            <a:endParaRPr lang="it-IT"/>
          </a:p>
        </p:txBody>
      </p:sp>
      <p:sp>
        <p:nvSpPr>
          <p:cNvPr id="94" name="Text 91"/>
          <p:cNvSpPr/>
          <p:nvPr/>
        </p:nvSpPr>
        <p:spPr>
          <a:xfrm>
            <a:off x="8631936" y="5170932"/>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L4</a:t>
            </a:r>
            <a:endParaRPr lang="en-US" sz="820" dirty="0"/>
          </a:p>
        </p:txBody>
      </p:sp>
      <p:sp>
        <p:nvSpPr>
          <p:cNvPr id="95" name="Text 92"/>
          <p:cNvSpPr/>
          <p:nvPr/>
        </p:nvSpPr>
        <p:spPr>
          <a:xfrm>
            <a:off x="9089136" y="5170932"/>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Allunghi finali</a:t>
            </a:r>
            <a:endParaRPr lang="en-US" sz="870" dirty="0"/>
          </a:p>
        </p:txBody>
      </p:sp>
      <p:sp>
        <p:nvSpPr>
          <p:cNvPr id="96" name="Shape 93"/>
          <p:cNvSpPr/>
          <p:nvPr/>
        </p:nvSpPr>
        <p:spPr>
          <a:xfrm>
            <a:off x="228600"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97" name="Shape 94"/>
          <p:cNvSpPr/>
          <p:nvPr/>
        </p:nvSpPr>
        <p:spPr>
          <a:xfrm>
            <a:off x="228600" y="5513832"/>
            <a:ext cx="2926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98" name="Text 95"/>
          <p:cNvSpPr/>
          <p:nvPr/>
        </p:nvSpPr>
        <p:spPr>
          <a:xfrm>
            <a:off x="301752"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VERIFICA</a:t>
            </a:r>
            <a:endParaRPr lang="en-US" sz="1050" dirty="0"/>
          </a:p>
        </p:txBody>
      </p:sp>
      <p:sp>
        <p:nvSpPr>
          <p:cNvPr id="99" name="Text 96"/>
          <p:cNvSpPr/>
          <p:nvPr/>
        </p:nvSpPr>
        <p:spPr>
          <a:xfrm>
            <a:off x="365760" y="5815584"/>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0" name="Text 97"/>
          <p:cNvSpPr/>
          <p:nvPr/>
        </p:nvSpPr>
        <p:spPr>
          <a:xfrm>
            <a:off x="594360" y="5815584"/>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Corpo caldo</a:t>
            </a:r>
            <a:endParaRPr lang="en-US" sz="850" dirty="0"/>
          </a:p>
        </p:txBody>
      </p:sp>
      <p:sp>
        <p:nvSpPr>
          <p:cNvPr id="101" name="Text 98"/>
          <p:cNvSpPr/>
          <p:nvPr/>
        </p:nvSpPr>
        <p:spPr>
          <a:xfrm>
            <a:off x="365760" y="5984748"/>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2" name="Text 99"/>
          <p:cNvSpPr/>
          <p:nvPr/>
        </p:nvSpPr>
        <p:spPr>
          <a:xfrm>
            <a:off x="594360" y="5984748"/>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Respiro controllato</a:t>
            </a:r>
            <a:endParaRPr lang="en-US" sz="850" dirty="0"/>
          </a:p>
        </p:txBody>
      </p:sp>
      <p:sp>
        <p:nvSpPr>
          <p:cNvPr id="103" name="Text 100"/>
          <p:cNvSpPr/>
          <p:nvPr/>
        </p:nvSpPr>
        <p:spPr>
          <a:xfrm>
            <a:off x="365760" y="6153912"/>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4" name="Text 101"/>
          <p:cNvSpPr/>
          <p:nvPr/>
        </p:nvSpPr>
        <p:spPr>
          <a:xfrm>
            <a:off x="594360" y="6153912"/>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Gesto reattivo</a:t>
            </a:r>
            <a:endParaRPr lang="en-US" sz="850" dirty="0"/>
          </a:p>
        </p:txBody>
      </p:sp>
      <p:sp>
        <p:nvSpPr>
          <p:cNvPr id="105" name="Text 102"/>
          <p:cNvSpPr/>
          <p:nvPr/>
        </p:nvSpPr>
        <p:spPr>
          <a:xfrm>
            <a:off x="365760" y="6323076"/>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6" name="Text 103"/>
          <p:cNvSpPr/>
          <p:nvPr/>
        </p:nvSpPr>
        <p:spPr>
          <a:xfrm>
            <a:off x="594360" y="6323076"/>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Nessuna fatica residua</a:t>
            </a:r>
            <a:endParaRPr lang="en-US" sz="850" dirty="0"/>
          </a:p>
        </p:txBody>
      </p:sp>
      <p:sp>
        <p:nvSpPr>
          <p:cNvPr id="107" name="Shape 104"/>
          <p:cNvSpPr/>
          <p:nvPr/>
        </p:nvSpPr>
        <p:spPr>
          <a:xfrm>
            <a:off x="3273552"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108" name="Shape 105"/>
          <p:cNvSpPr/>
          <p:nvPr/>
        </p:nvSpPr>
        <p:spPr>
          <a:xfrm>
            <a:off x="3273552" y="5513832"/>
            <a:ext cx="292608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109" name="Text 106"/>
          <p:cNvSpPr/>
          <p:nvPr/>
        </p:nvSpPr>
        <p:spPr>
          <a:xfrm>
            <a:off x="3346704"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STOP DI SICUREZZA</a:t>
            </a:r>
            <a:endParaRPr lang="en-US" sz="1050" dirty="0"/>
          </a:p>
        </p:txBody>
      </p:sp>
      <p:sp>
        <p:nvSpPr>
          <p:cNvPr id="110" name="Text 107"/>
          <p:cNvSpPr/>
          <p:nvPr/>
        </p:nvSpPr>
        <p:spPr>
          <a:xfrm>
            <a:off x="3438144" y="5843016"/>
            <a:ext cx="2596896"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Durata e intensità vanno adattate a età e indicazioni del tecnico.</a:t>
            </a:r>
            <a:endParaRPr lang="en-US" sz="860" dirty="0"/>
          </a:p>
        </p:txBody>
      </p:sp>
      <p:sp>
        <p:nvSpPr>
          <p:cNvPr id="111" name="Shape 108"/>
          <p:cNvSpPr/>
          <p:nvPr/>
        </p:nvSpPr>
        <p:spPr>
          <a:xfrm>
            <a:off x="6318504" y="5513832"/>
            <a:ext cx="2880360" cy="1024128"/>
          </a:xfrm>
          <a:prstGeom prst="rect">
            <a:avLst/>
          </a:prstGeom>
          <a:solidFill>
            <a:srgbClr val="FFFFFF"/>
          </a:solidFill>
          <a:ln w="8890">
            <a:solidFill>
              <a:srgbClr val="C8D6DF"/>
            </a:solidFill>
            <a:prstDash val="solid"/>
          </a:ln>
        </p:spPr>
        <p:txBody>
          <a:bodyPr/>
          <a:lstStyle/>
          <a:p>
            <a:endParaRPr lang="it-IT"/>
          </a:p>
        </p:txBody>
      </p:sp>
      <p:sp>
        <p:nvSpPr>
          <p:cNvPr id="112" name="Shape 109"/>
          <p:cNvSpPr/>
          <p:nvPr/>
        </p:nvSpPr>
        <p:spPr>
          <a:xfrm>
            <a:off x="6318504" y="5513832"/>
            <a:ext cx="288036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13" name="Text 110"/>
          <p:cNvSpPr/>
          <p:nvPr/>
        </p:nvSpPr>
        <p:spPr>
          <a:xfrm>
            <a:off x="6391656" y="5532120"/>
            <a:ext cx="273405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ESERCIZIO</a:t>
            </a:r>
            <a:endParaRPr lang="en-US" sz="1050" dirty="0"/>
          </a:p>
        </p:txBody>
      </p:sp>
      <p:sp>
        <p:nvSpPr>
          <p:cNvPr id="114" name="Text 111"/>
          <p:cNvSpPr/>
          <p:nvPr/>
        </p:nvSpPr>
        <p:spPr>
          <a:xfrm>
            <a:off x="6473952" y="5843016"/>
            <a:ext cx="2569464"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Costruisci una routine breve e ripetibile con quattro fasi.</a:t>
            </a:r>
            <a:endParaRPr lang="en-US" sz="860" dirty="0"/>
          </a:p>
        </p:txBody>
      </p:sp>
      <p:sp>
        <p:nvSpPr>
          <p:cNvPr id="115" name="Shape 112"/>
          <p:cNvSpPr/>
          <p:nvPr/>
        </p:nvSpPr>
        <p:spPr>
          <a:xfrm>
            <a:off x="9317736" y="5513832"/>
            <a:ext cx="2642616" cy="1024128"/>
          </a:xfrm>
          <a:prstGeom prst="rect">
            <a:avLst/>
          </a:prstGeom>
          <a:solidFill>
            <a:srgbClr val="FFFFFF"/>
          </a:solidFill>
          <a:ln w="8890">
            <a:solidFill>
              <a:srgbClr val="C8D6DF"/>
            </a:solidFill>
            <a:prstDash val="solid"/>
          </a:ln>
        </p:spPr>
        <p:txBody>
          <a:bodyPr/>
          <a:lstStyle/>
          <a:p>
            <a:endParaRPr lang="it-IT"/>
          </a:p>
        </p:txBody>
      </p:sp>
      <p:sp>
        <p:nvSpPr>
          <p:cNvPr id="116" name="Shape 113"/>
          <p:cNvSpPr/>
          <p:nvPr/>
        </p:nvSpPr>
        <p:spPr>
          <a:xfrm>
            <a:off x="9317736" y="5513832"/>
            <a:ext cx="2642616"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17" name="Text 114"/>
          <p:cNvSpPr/>
          <p:nvPr/>
        </p:nvSpPr>
        <p:spPr>
          <a:xfrm>
            <a:off x="9390888" y="5532120"/>
            <a:ext cx="2496312"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COLLEGATO A</a:t>
            </a:r>
            <a:endParaRPr lang="en-US" sz="1050" dirty="0"/>
          </a:p>
        </p:txBody>
      </p:sp>
      <p:sp>
        <p:nvSpPr>
          <p:cNvPr id="118" name="Text 115"/>
          <p:cNvSpPr/>
          <p:nvPr/>
        </p:nvSpPr>
        <p:spPr>
          <a:xfrm>
            <a:off x="9473184" y="5843016"/>
            <a:ext cx="2331720" cy="630936"/>
          </a:xfrm>
          <a:prstGeom prst="rect">
            <a:avLst/>
          </a:prstGeom>
          <a:noFill/>
          <a:ln/>
        </p:spPr>
        <p:txBody>
          <a:bodyPr wrap="square" lIns="0" tIns="0" rIns="0" bIns="0" rtlCol="0" anchor="t">
            <a:normAutofit/>
          </a:bodyPr>
          <a:lstStyle/>
          <a:p>
            <a:pPr marL="0" indent="0" algn="l">
              <a:buNone/>
            </a:pPr>
            <a:r>
              <a:rPr lang="en-US" sz="920" b="1" dirty="0">
                <a:solidFill>
                  <a:srgbClr val="0A3952"/>
                </a:solidFill>
                <a:latin typeface="Calibri" pitchFamily="34" charset="0"/>
                <a:ea typeface="Calibri" pitchFamily="34" charset="-122"/>
                <a:cs typeface="Calibri" pitchFamily="34" charset="-120"/>
              </a:rPr>
              <a:t>ST-18  MATTINA</a:t>
            </a:r>
            <a:endParaRPr lang="en-US" sz="920" dirty="0"/>
          </a:p>
          <a:p>
            <a:pPr marL="0" indent="0" algn="l">
              <a:buNone/>
            </a:pPr>
            <a:r>
              <a:rPr lang="en-US" sz="920" b="1" dirty="0">
                <a:solidFill>
                  <a:srgbClr val="0A3952"/>
                </a:solidFill>
                <a:latin typeface="Calibri" pitchFamily="34" charset="0"/>
                <a:ea typeface="Calibri" pitchFamily="34" charset="-122"/>
                <a:cs typeface="Calibri" pitchFamily="34" charset="-120"/>
              </a:rPr>
              <a:t>ST-23  PARTENZA</a:t>
            </a:r>
            <a:endParaRPr lang="en-US" sz="92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1695" cy="283464"/>
          </a:xfrm>
          <a:prstGeom prst="rect">
            <a:avLst/>
          </a:prstGeom>
          <a:solidFill>
            <a:srgbClr val="061A2B"/>
          </a:solidFill>
          <a:ln w="12700">
            <a:solidFill>
              <a:srgbClr val="061A2B">
                <a:alpha val="0"/>
              </a:srgbClr>
            </a:solidFill>
            <a:prstDash val="solid"/>
          </a:ln>
        </p:spPr>
        <p:txBody>
          <a:bodyPr/>
          <a:lstStyle/>
          <a:p>
            <a:endParaRPr lang="it-IT"/>
          </a:p>
        </p:txBody>
      </p:sp>
      <p:sp>
        <p:nvSpPr>
          <p:cNvPr id="3" name="Text 1"/>
          <p:cNvSpPr/>
          <p:nvPr/>
        </p:nvSpPr>
        <p:spPr>
          <a:xfrm>
            <a:off x="228600" y="27432"/>
            <a:ext cx="3017520" cy="219456"/>
          </a:xfrm>
          <a:prstGeom prst="rect">
            <a:avLst/>
          </a:prstGeom>
          <a:noFill/>
          <a:ln/>
        </p:spPr>
        <p:txBody>
          <a:bodyPr wrap="square" lIns="0" tIns="0" rIns="0" bIns="0" rtlCol="0" anchor="ctr">
            <a:normAutofit/>
          </a:bodyPr>
          <a:lstStyle/>
          <a:p>
            <a:pPr marL="0" indent="0" algn="l">
              <a:buNone/>
            </a:pPr>
            <a:r>
              <a:rPr lang="en-US" sz="1120" b="1" dirty="0">
                <a:solidFill>
                  <a:srgbClr val="FFFFFF"/>
                </a:solidFill>
                <a:latin typeface="Calibri" pitchFamily="34" charset="0"/>
                <a:ea typeface="Calibri" pitchFamily="34" charset="-122"/>
                <a:cs typeface="Calibri" pitchFamily="34" charset="-120"/>
              </a:rPr>
              <a:t>CALL 3  •  GARA E TESTA</a:t>
            </a:r>
            <a:endParaRPr lang="en-US" sz="1120" dirty="0"/>
          </a:p>
        </p:txBody>
      </p:sp>
      <p:sp>
        <p:nvSpPr>
          <p:cNvPr id="4" name="Text 2"/>
          <p:cNvSpPr/>
          <p:nvPr/>
        </p:nvSpPr>
        <p:spPr>
          <a:xfrm>
            <a:off x="3218688" y="27432"/>
            <a:ext cx="5532120" cy="219456"/>
          </a:xfrm>
          <a:prstGeom prst="rect">
            <a:avLst/>
          </a:prstGeom>
          <a:noFill/>
          <a:ln/>
        </p:spPr>
        <p:txBody>
          <a:bodyPr wrap="square" lIns="0" tIns="0" rIns="0" bIns="0" rtlCol="0" anchor="ctr">
            <a:normAutofit/>
          </a:bodyPr>
          <a:lstStyle/>
          <a:p>
            <a:pPr marL="0" indent="0" algn="ctr">
              <a:buNone/>
            </a:pPr>
            <a:r>
              <a:rPr lang="en-US" sz="1120" b="1" dirty="0">
                <a:solidFill>
                  <a:srgbClr val="FFFFFF"/>
                </a:solidFill>
                <a:latin typeface="Calibri" pitchFamily="34" charset="0"/>
                <a:ea typeface="Calibri" pitchFamily="34" charset="-122"/>
                <a:cs typeface="Calibri" pitchFamily="34" charset="-120"/>
              </a:rPr>
              <a:t>MANUALE TECNICO CICLOCROSS GIOVANILE 2026</a:t>
            </a:r>
            <a:endParaRPr lang="en-US" sz="1120" dirty="0"/>
          </a:p>
        </p:txBody>
      </p:sp>
      <p:sp>
        <p:nvSpPr>
          <p:cNvPr id="5" name="Text 3"/>
          <p:cNvSpPr/>
          <p:nvPr/>
        </p:nvSpPr>
        <p:spPr>
          <a:xfrm>
            <a:off x="8915400" y="27432"/>
            <a:ext cx="3017520" cy="219456"/>
          </a:xfrm>
          <a:prstGeom prst="rect">
            <a:avLst/>
          </a:prstGeom>
          <a:noFill/>
          <a:ln/>
        </p:spPr>
        <p:txBody>
          <a:bodyPr wrap="square" lIns="0" tIns="0" rIns="0" bIns="0" rtlCol="0" anchor="ctr">
            <a:normAutofit/>
          </a:bodyPr>
          <a:lstStyle/>
          <a:p>
            <a:pPr marL="0" indent="0" algn="r">
              <a:buNone/>
            </a:pPr>
            <a:r>
              <a:rPr lang="en-US" sz="1120" b="1" dirty="0">
                <a:solidFill>
                  <a:srgbClr val="FFFFFF"/>
                </a:solidFill>
                <a:latin typeface="Calibri" pitchFamily="34" charset="0"/>
                <a:ea typeface="Calibri" pitchFamily="34" charset="-122"/>
                <a:cs typeface="Calibri" pitchFamily="34" charset="-120"/>
              </a:rPr>
              <a:t>LIVELLO 3  •  DECISIONE E GARA</a:t>
            </a:r>
            <a:endParaRPr lang="en-US" sz="1120" dirty="0"/>
          </a:p>
        </p:txBody>
      </p:sp>
      <p:sp>
        <p:nvSpPr>
          <p:cNvPr id="6" name="Shape 4"/>
          <p:cNvSpPr/>
          <p:nvPr/>
        </p:nvSpPr>
        <p:spPr>
          <a:xfrm>
            <a:off x="228600" y="411480"/>
            <a:ext cx="1161288" cy="411480"/>
          </a:xfrm>
          <a:prstGeom prst="roundRect">
            <a:avLst>
              <a:gd name="adj" fmla="val 13333"/>
            </a:avLst>
          </a:prstGeom>
          <a:solidFill>
            <a:srgbClr val="00A66B"/>
          </a:solidFill>
          <a:ln w="12700">
            <a:solidFill>
              <a:srgbClr val="00A66B">
                <a:alpha val="0"/>
              </a:srgbClr>
            </a:solidFill>
            <a:prstDash val="solid"/>
          </a:ln>
        </p:spPr>
        <p:txBody>
          <a:bodyPr/>
          <a:lstStyle/>
          <a:p>
            <a:endParaRPr lang="it-IT"/>
          </a:p>
        </p:txBody>
      </p:sp>
      <p:sp>
        <p:nvSpPr>
          <p:cNvPr id="7" name="Text 5"/>
          <p:cNvSpPr/>
          <p:nvPr/>
        </p:nvSpPr>
        <p:spPr>
          <a:xfrm>
            <a:off x="228600" y="429768"/>
            <a:ext cx="1161288" cy="374904"/>
          </a:xfrm>
          <a:prstGeom prst="rect">
            <a:avLst/>
          </a:prstGeom>
          <a:noFill/>
          <a:ln/>
        </p:spPr>
        <p:txBody>
          <a:bodyPr wrap="square" lIns="0" tIns="0" rIns="0" bIns="0" rtlCol="0" anchor="ctr">
            <a:normAutofit/>
          </a:bodyPr>
          <a:lstStyle/>
          <a:p>
            <a:pPr marL="0" indent="0" algn="ctr">
              <a:buNone/>
            </a:pPr>
            <a:r>
              <a:rPr lang="en-US" sz="1850" b="1" dirty="0">
                <a:solidFill>
                  <a:srgbClr val="FFFFFF"/>
                </a:solidFill>
                <a:latin typeface="Calibri" pitchFamily="34" charset="0"/>
                <a:ea typeface="Calibri" pitchFamily="34" charset="-122"/>
                <a:cs typeface="Calibri" pitchFamily="34" charset="-120"/>
              </a:rPr>
              <a:t>N° 22</a:t>
            </a:r>
            <a:endParaRPr lang="en-US" sz="1850" dirty="0"/>
          </a:p>
        </p:txBody>
      </p:sp>
      <p:sp>
        <p:nvSpPr>
          <p:cNvPr id="8" name="Text 6"/>
          <p:cNvSpPr/>
          <p:nvPr/>
        </p:nvSpPr>
        <p:spPr>
          <a:xfrm>
            <a:off x="1527048" y="365760"/>
            <a:ext cx="5623560" cy="502920"/>
          </a:xfrm>
          <a:prstGeom prst="rect">
            <a:avLst/>
          </a:prstGeom>
          <a:noFill/>
          <a:ln/>
        </p:spPr>
        <p:txBody>
          <a:bodyPr wrap="square" lIns="0" tIns="0" rIns="0" bIns="0" rtlCol="0" anchor="ctr">
            <a:normAutofit/>
          </a:bodyPr>
          <a:lstStyle/>
          <a:p>
            <a:pPr marL="0" indent="0" algn="l">
              <a:buNone/>
            </a:pPr>
            <a:r>
              <a:rPr lang="en-US" sz="2450" b="1" dirty="0">
                <a:solidFill>
                  <a:srgbClr val="07172A"/>
                </a:solidFill>
                <a:latin typeface="Calibri" pitchFamily="34" charset="0"/>
                <a:ea typeface="Calibri" pitchFamily="34" charset="-122"/>
                <a:cs typeface="Calibri" pitchFamily="34" charset="-120"/>
              </a:rPr>
              <a:t>PIT E CAMBIO BICI</a:t>
            </a:r>
            <a:endParaRPr lang="en-US" sz="2450" dirty="0"/>
          </a:p>
        </p:txBody>
      </p:sp>
      <p:sp>
        <p:nvSpPr>
          <p:cNvPr id="9" name="Text 7"/>
          <p:cNvSpPr/>
          <p:nvPr/>
        </p:nvSpPr>
        <p:spPr>
          <a:xfrm>
            <a:off x="228600" y="850392"/>
            <a:ext cx="6903720" cy="201168"/>
          </a:xfrm>
          <a:prstGeom prst="rect">
            <a:avLst/>
          </a:prstGeom>
          <a:noFill/>
          <a:ln/>
        </p:spPr>
        <p:txBody>
          <a:bodyPr wrap="square" lIns="0" tIns="0" rIns="0" bIns="0" rtlCol="0" anchor="ctr">
            <a:normAutofit/>
          </a:bodyPr>
          <a:lstStyle/>
          <a:p>
            <a:pPr marL="0" indent="0" algn="l">
              <a:buNone/>
            </a:pPr>
            <a:r>
              <a:rPr lang="en-US" sz="1260" b="1" dirty="0">
                <a:solidFill>
                  <a:srgbClr val="C94B45"/>
                </a:solidFill>
                <a:latin typeface="Calibri" pitchFamily="34" charset="0"/>
                <a:ea typeface="Calibri" pitchFamily="34" charset="-122"/>
                <a:cs typeface="Calibri" pitchFamily="34" charset="-120"/>
              </a:rPr>
              <a:t>IL BOX È UNA SEQUENZA DA PROVARE</a:t>
            </a:r>
            <a:endParaRPr lang="en-US" sz="1260" dirty="0"/>
          </a:p>
        </p:txBody>
      </p:sp>
      <p:sp>
        <p:nvSpPr>
          <p:cNvPr id="10" name="Text 8"/>
          <p:cNvSpPr/>
          <p:nvPr/>
        </p:nvSpPr>
        <p:spPr>
          <a:xfrm>
            <a:off x="228600" y="1078992"/>
            <a:ext cx="1024128" cy="182880"/>
          </a:xfrm>
          <a:prstGeom prst="rect">
            <a:avLst/>
          </a:prstGeom>
          <a:noFill/>
          <a:ln/>
        </p:spPr>
        <p:txBody>
          <a:bodyPr wrap="square" lIns="0" tIns="0" rIns="0" bIns="0" rtlCol="0" anchor="ctr">
            <a:normAutofit/>
          </a:bodyPr>
          <a:lstStyle/>
          <a:p>
            <a:pPr marL="0" indent="0" algn="l">
              <a:buNone/>
            </a:pPr>
            <a:r>
              <a:rPr lang="en-US" sz="1060" b="1" dirty="0">
                <a:solidFill>
                  <a:srgbClr val="0A3952"/>
                </a:solidFill>
                <a:latin typeface="Calibri" pitchFamily="34" charset="0"/>
                <a:ea typeface="Calibri" pitchFamily="34" charset="-122"/>
                <a:cs typeface="Calibri" pitchFamily="34" charset="-120"/>
              </a:rPr>
              <a:t>OBIETTIVO</a:t>
            </a:r>
            <a:endParaRPr lang="en-US" sz="1060" dirty="0"/>
          </a:p>
        </p:txBody>
      </p:sp>
      <p:sp>
        <p:nvSpPr>
          <p:cNvPr id="11" name="Text 9"/>
          <p:cNvSpPr/>
          <p:nvPr/>
        </p:nvSpPr>
        <p:spPr>
          <a:xfrm>
            <a:off x="1298448" y="1060704"/>
            <a:ext cx="5879592" cy="228600"/>
          </a:xfrm>
          <a:prstGeom prst="rect">
            <a:avLst/>
          </a:prstGeom>
          <a:noFill/>
          <a:ln/>
        </p:spPr>
        <p:txBody>
          <a:bodyPr wrap="square" lIns="0" tIns="0" rIns="0" bIns="0" rtlCol="0" anchor="ctr">
            <a:normAutofit/>
          </a:bodyPr>
          <a:lstStyle/>
          <a:p>
            <a:pPr marL="0" indent="0" algn="l">
              <a:buNone/>
            </a:pPr>
            <a:r>
              <a:rPr lang="en-US" sz="1050" dirty="0">
                <a:solidFill>
                  <a:srgbClr val="1D2932"/>
                </a:solidFill>
                <a:latin typeface="Calibri" pitchFamily="34" charset="0"/>
                <a:ea typeface="Calibri" pitchFamily="34" charset="-122"/>
                <a:cs typeface="Calibri" pitchFamily="34" charset="-120"/>
              </a:rPr>
              <a:t>Entrare, consegnare, prendere e uscire in modo prevedibile.</a:t>
            </a:r>
            <a:endParaRPr lang="en-US" sz="1050" dirty="0"/>
          </a:p>
        </p:txBody>
      </p:sp>
      <p:sp>
        <p:nvSpPr>
          <p:cNvPr id="12" name="Text 10"/>
          <p:cNvSpPr/>
          <p:nvPr/>
        </p:nvSpPr>
        <p:spPr>
          <a:xfrm>
            <a:off x="7498080" y="402336"/>
            <a:ext cx="2606040" cy="182880"/>
          </a:xfrm>
          <a:prstGeom prst="rect">
            <a:avLst/>
          </a:prstGeom>
          <a:noFill/>
          <a:ln/>
        </p:spPr>
        <p:txBody>
          <a:bodyPr wrap="square" lIns="0" tIns="0" rIns="0" bIns="0" rtlCol="0" anchor="ctr">
            <a:normAutofit/>
          </a:bodyPr>
          <a:lstStyle/>
          <a:p>
            <a:pPr marL="0" indent="0" algn="l">
              <a:buNone/>
            </a:pPr>
            <a:r>
              <a:rPr lang="en-US" sz="1160" b="1" dirty="0">
                <a:solidFill>
                  <a:srgbClr val="0A3952"/>
                </a:solidFill>
                <a:latin typeface="Calibri" pitchFamily="34" charset="0"/>
                <a:ea typeface="Calibri" pitchFamily="34" charset="-122"/>
                <a:cs typeface="Calibri" pitchFamily="34" charset="-120"/>
              </a:rPr>
              <a:t>SEQUENZA CHIAVE</a:t>
            </a:r>
            <a:endParaRPr lang="en-US" sz="1160" dirty="0"/>
          </a:p>
        </p:txBody>
      </p:sp>
      <p:sp>
        <p:nvSpPr>
          <p:cNvPr id="13" name="Text 11"/>
          <p:cNvSpPr/>
          <p:nvPr/>
        </p:nvSpPr>
        <p:spPr>
          <a:xfrm>
            <a:off x="7498080" y="621792"/>
            <a:ext cx="2651760" cy="603504"/>
          </a:xfrm>
          <a:prstGeom prst="rect">
            <a:avLst/>
          </a:prstGeom>
          <a:noFill/>
          <a:ln/>
        </p:spPr>
        <p:txBody>
          <a:bodyPr wrap="square" lIns="0" tIns="0" rIns="0" bIns="0" rtlCol="0" anchor="t">
            <a:normAutofit/>
          </a:bodyPr>
          <a:lstStyle/>
          <a:p>
            <a:pPr marL="0" indent="0" algn="l">
              <a:buNone/>
            </a:pPr>
            <a:r>
              <a:rPr lang="en-US" sz="1020" dirty="0">
                <a:solidFill>
                  <a:srgbClr val="07172A"/>
                </a:solidFill>
                <a:latin typeface="Calibri" pitchFamily="34" charset="0"/>
                <a:ea typeface="Calibri" pitchFamily="34" charset="-122"/>
                <a:cs typeface="Calibri" pitchFamily="34" charset="-120"/>
              </a:rPr>
              <a:t>Entro pulito → lascio la bici senza buttarla → prendo la bici pronta → riparto senza attraversare linee.</a:t>
            </a:r>
            <a:endParaRPr lang="en-US" sz="1020" dirty="0"/>
          </a:p>
        </p:txBody>
      </p:sp>
      <p:sp>
        <p:nvSpPr>
          <p:cNvPr id="14" name="Shape 12"/>
          <p:cNvSpPr/>
          <p:nvPr/>
        </p:nvSpPr>
        <p:spPr>
          <a:xfrm>
            <a:off x="10351008" y="402336"/>
            <a:ext cx="1600200" cy="868680"/>
          </a:xfrm>
          <a:prstGeom prst="rect">
            <a:avLst/>
          </a:prstGeom>
          <a:solidFill>
            <a:srgbClr val="FFFFFF"/>
          </a:solidFill>
          <a:ln w="8890">
            <a:solidFill>
              <a:srgbClr val="AFC3CF"/>
            </a:solidFill>
            <a:prstDash val="solid"/>
          </a:ln>
        </p:spPr>
        <p:txBody>
          <a:bodyPr/>
          <a:lstStyle/>
          <a:p>
            <a:endParaRPr lang="it-IT"/>
          </a:p>
        </p:txBody>
      </p:sp>
      <p:sp>
        <p:nvSpPr>
          <p:cNvPr id="15" name="Text 13"/>
          <p:cNvSpPr/>
          <p:nvPr/>
        </p:nvSpPr>
        <p:spPr>
          <a:xfrm>
            <a:off x="10469880" y="438912"/>
            <a:ext cx="1325880" cy="164592"/>
          </a:xfrm>
          <a:prstGeom prst="rect">
            <a:avLst/>
          </a:prstGeom>
          <a:noFill/>
          <a:ln/>
        </p:spPr>
        <p:txBody>
          <a:bodyPr wrap="square" lIns="0" tIns="0" rIns="0" bIns="0" rtlCol="0" anchor="ctr">
            <a:normAutofit/>
          </a:bodyPr>
          <a:lstStyle/>
          <a:p>
            <a:pPr marL="0" indent="0" algn="ctr">
              <a:buNone/>
            </a:pPr>
            <a:r>
              <a:rPr lang="en-US" sz="1060" b="1" dirty="0">
                <a:solidFill>
                  <a:srgbClr val="0A3952"/>
                </a:solidFill>
                <a:latin typeface="Calibri" pitchFamily="34" charset="0"/>
                <a:ea typeface="Calibri" pitchFamily="34" charset="-122"/>
                <a:cs typeface="Calibri" pitchFamily="34" charset="-120"/>
              </a:rPr>
              <a:t>LEGENDA</a:t>
            </a:r>
            <a:endParaRPr lang="en-US" sz="1060" dirty="0"/>
          </a:p>
        </p:txBody>
      </p:sp>
      <p:sp>
        <p:nvSpPr>
          <p:cNvPr id="16" name="Shape 14"/>
          <p:cNvSpPr/>
          <p:nvPr/>
        </p:nvSpPr>
        <p:spPr>
          <a:xfrm>
            <a:off x="10497312" y="658368"/>
            <a:ext cx="109728" cy="109728"/>
          </a:xfrm>
          <a:prstGeom prst="ellipse">
            <a:avLst/>
          </a:prstGeom>
          <a:solidFill>
            <a:srgbClr val="FFFFFF"/>
          </a:solidFill>
          <a:ln w="17780">
            <a:solidFill>
              <a:srgbClr val="00A66B"/>
            </a:solidFill>
            <a:prstDash val="solid"/>
          </a:ln>
        </p:spPr>
        <p:txBody>
          <a:bodyPr/>
          <a:lstStyle/>
          <a:p>
            <a:endParaRPr lang="it-IT"/>
          </a:p>
        </p:txBody>
      </p:sp>
      <p:sp>
        <p:nvSpPr>
          <p:cNvPr id="17" name="Text 15"/>
          <p:cNvSpPr/>
          <p:nvPr/>
        </p:nvSpPr>
        <p:spPr>
          <a:xfrm>
            <a:off x="10680192" y="630936"/>
            <a:ext cx="1060704" cy="164592"/>
          </a:xfrm>
          <a:prstGeom prst="rect">
            <a:avLst/>
          </a:prstGeom>
          <a:noFill/>
          <a:ln/>
        </p:spPr>
        <p:txBody>
          <a:bodyPr wrap="square" lIns="0" tIns="0" rIns="0" bIns="0" rtlCol="0" anchor="ctr">
            <a:normAutofit/>
          </a:bodyPr>
          <a:lstStyle/>
          <a:p>
            <a:pPr marL="0" indent="0" algn="l">
              <a:buNone/>
            </a:pPr>
            <a:r>
              <a:rPr lang="en-US" sz="930" b="1" dirty="0">
                <a:solidFill>
                  <a:srgbClr val="07172A"/>
                </a:solidFill>
                <a:latin typeface="Calibri" pitchFamily="34" charset="0"/>
                <a:ea typeface="Calibri" pitchFamily="34" charset="-122"/>
                <a:cs typeface="Calibri" pitchFamily="34" charset="-120"/>
              </a:rPr>
              <a:t>CORRETTO</a:t>
            </a:r>
            <a:endParaRPr lang="en-US" sz="930" dirty="0"/>
          </a:p>
        </p:txBody>
      </p:sp>
      <p:sp>
        <p:nvSpPr>
          <p:cNvPr id="18" name="Shape 16"/>
          <p:cNvSpPr/>
          <p:nvPr/>
        </p:nvSpPr>
        <p:spPr>
          <a:xfrm>
            <a:off x="10497312" y="859536"/>
            <a:ext cx="109728" cy="109728"/>
          </a:xfrm>
          <a:prstGeom prst="ellipse">
            <a:avLst/>
          </a:prstGeom>
          <a:solidFill>
            <a:srgbClr val="FFFFFF"/>
          </a:solidFill>
          <a:ln w="17780">
            <a:solidFill>
              <a:srgbClr val="E21B23"/>
            </a:solidFill>
            <a:prstDash val="solid"/>
          </a:ln>
        </p:spPr>
        <p:txBody>
          <a:bodyPr/>
          <a:lstStyle/>
          <a:p>
            <a:endParaRPr lang="it-IT"/>
          </a:p>
        </p:txBody>
      </p:sp>
      <p:sp>
        <p:nvSpPr>
          <p:cNvPr id="19" name="Text 17"/>
          <p:cNvSpPr/>
          <p:nvPr/>
        </p:nvSpPr>
        <p:spPr>
          <a:xfrm>
            <a:off x="10680192" y="832104"/>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ERRORE</a:t>
            </a:r>
            <a:endParaRPr lang="en-US" sz="930" dirty="0"/>
          </a:p>
        </p:txBody>
      </p:sp>
      <p:sp>
        <p:nvSpPr>
          <p:cNvPr id="20" name="Shape 18"/>
          <p:cNvSpPr/>
          <p:nvPr/>
        </p:nvSpPr>
        <p:spPr>
          <a:xfrm>
            <a:off x="10497312" y="1060704"/>
            <a:ext cx="109728" cy="109728"/>
          </a:xfrm>
          <a:prstGeom prst="ellipse">
            <a:avLst/>
          </a:prstGeom>
          <a:solidFill>
            <a:srgbClr val="FFFFFF"/>
          </a:solidFill>
          <a:ln w="17780">
            <a:solidFill>
              <a:srgbClr val="0A3952"/>
            </a:solidFill>
            <a:prstDash val="solid"/>
          </a:ln>
        </p:spPr>
        <p:txBody>
          <a:bodyPr/>
          <a:lstStyle/>
          <a:p>
            <a:endParaRPr lang="it-IT"/>
          </a:p>
        </p:txBody>
      </p:sp>
      <p:sp>
        <p:nvSpPr>
          <p:cNvPr id="21" name="Text 19"/>
          <p:cNvSpPr/>
          <p:nvPr/>
        </p:nvSpPr>
        <p:spPr>
          <a:xfrm>
            <a:off x="10680192" y="1033272"/>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PAROLA</a:t>
            </a:r>
            <a:endParaRPr lang="en-US" sz="930" dirty="0"/>
          </a:p>
        </p:txBody>
      </p:sp>
      <p:sp>
        <p:nvSpPr>
          <p:cNvPr id="22" name="Text 20"/>
          <p:cNvSpPr/>
          <p:nvPr/>
        </p:nvSpPr>
        <p:spPr>
          <a:xfrm>
            <a:off x="11475720" y="6565392"/>
            <a:ext cx="411480" cy="137160"/>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12</a:t>
            </a:r>
            <a:endParaRPr lang="en-US" sz="850" dirty="0"/>
          </a:p>
        </p:txBody>
      </p:sp>
      <p:sp>
        <p:nvSpPr>
          <p:cNvPr id="23" name="Shape 21"/>
          <p:cNvSpPr/>
          <p:nvPr/>
        </p:nvSpPr>
        <p:spPr>
          <a:xfrm>
            <a:off x="228600" y="1344168"/>
            <a:ext cx="5760720" cy="502920"/>
          </a:xfrm>
          <a:prstGeom prst="rect">
            <a:avLst/>
          </a:prstGeom>
          <a:solidFill>
            <a:srgbClr val="FFFFFF"/>
          </a:solidFill>
          <a:ln w="8890">
            <a:solidFill>
              <a:srgbClr val="AFC3CF"/>
            </a:solidFill>
            <a:prstDash val="solid"/>
          </a:ln>
        </p:spPr>
        <p:txBody>
          <a:bodyPr/>
          <a:lstStyle/>
          <a:p>
            <a:endParaRPr lang="it-IT"/>
          </a:p>
        </p:txBody>
      </p:sp>
      <p:sp>
        <p:nvSpPr>
          <p:cNvPr id="24" name="Shape 22"/>
          <p:cNvSpPr/>
          <p:nvPr/>
        </p:nvSpPr>
        <p:spPr>
          <a:xfrm>
            <a:off x="320040"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25" name="Text 23"/>
          <p:cNvSpPr/>
          <p:nvPr/>
        </p:nvSpPr>
        <p:spPr>
          <a:xfrm>
            <a:off x="320040"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1</a:t>
            </a:r>
            <a:endParaRPr lang="en-US" sz="1420" dirty="0"/>
          </a:p>
        </p:txBody>
      </p:sp>
      <p:sp>
        <p:nvSpPr>
          <p:cNvPr id="26" name="Text 24"/>
          <p:cNvSpPr/>
          <p:nvPr/>
        </p:nvSpPr>
        <p:spPr>
          <a:xfrm>
            <a:off x="740664" y="1389888"/>
            <a:ext cx="5148072"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ENTRO PULITO</a:t>
            </a:r>
            <a:endParaRPr lang="en-US" sz="1110" dirty="0"/>
          </a:p>
        </p:txBody>
      </p:sp>
      <p:sp>
        <p:nvSpPr>
          <p:cNvPr id="27" name="Text 25"/>
          <p:cNvSpPr/>
          <p:nvPr/>
        </p:nvSpPr>
        <p:spPr>
          <a:xfrm>
            <a:off x="740664" y="1609344"/>
            <a:ext cx="5138928"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linea prevedibile · velocità controllata</a:t>
            </a:r>
            <a:endParaRPr lang="en-US" sz="890" dirty="0"/>
          </a:p>
        </p:txBody>
      </p:sp>
      <p:pic>
        <p:nvPicPr>
          <p:cNvPr id="28" name="Image 0" descr="/mnt/data/call3_assets/slide12/pic07_Immagine 20.jpg"/>
          <p:cNvPicPr>
            <a:picLocks noChangeAspect="1"/>
          </p:cNvPicPr>
          <p:nvPr/>
        </p:nvPicPr>
        <p:blipFill>
          <a:blip r:embed="rId3"/>
          <a:srcRect t="21527" b="21527"/>
          <a:stretch/>
        </p:blipFill>
        <p:spPr>
          <a:xfrm>
            <a:off x="237744" y="1856232"/>
            <a:ext cx="5742432" cy="2176272"/>
          </a:xfrm>
          <a:prstGeom prst="rect">
            <a:avLst/>
          </a:prstGeom>
        </p:spPr>
      </p:pic>
      <p:sp>
        <p:nvSpPr>
          <p:cNvPr id="29" name="Shape 26"/>
          <p:cNvSpPr/>
          <p:nvPr/>
        </p:nvSpPr>
        <p:spPr>
          <a:xfrm>
            <a:off x="237744" y="1856232"/>
            <a:ext cx="5742432"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30" name="Shape 27"/>
          <p:cNvSpPr/>
          <p:nvPr/>
        </p:nvSpPr>
        <p:spPr>
          <a:xfrm>
            <a:off x="6199632" y="1344168"/>
            <a:ext cx="5760720" cy="502920"/>
          </a:xfrm>
          <a:prstGeom prst="rect">
            <a:avLst/>
          </a:prstGeom>
          <a:solidFill>
            <a:srgbClr val="FFFFFF"/>
          </a:solidFill>
          <a:ln w="8890">
            <a:solidFill>
              <a:srgbClr val="AFC3CF"/>
            </a:solidFill>
            <a:prstDash val="solid"/>
          </a:ln>
        </p:spPr>
        <p:txBody>
          <a:bodyPr/>
          <a:lstStyle/>
          <a:p>
            <a:endParaRPr lang="it-IT"/>
          </a:p>
        </p:txBody>
      </p:sp>
      <p:sp>
        <p:nvSpPr>
          <p:cNvPr id="31" name="Shape 28"/>
          <p:cNvSpPr/>
          <p:nvPr/>
        </p:nvSpPr>
        <p:spPr>
          <a:xfrm>
            <a:off x="6291072"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32" name="Text 29"/>
          <p:cNvSpPr/>
          <p:nvPr/>
        </p:nvSpPr>
        <p:spPr>
          <a:xfrm>
            <a:off x="6291072"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2</a:t>
            </a:r>
            <a:endParaRPr lang="en-US" sz="1420" dirty="0"/>
          </a:p>
        </p:txBody>
      </p:sp>
      <p:sp>
        <p:nvSpPr>
          <p:cNvPr id="33" name="Text 30"/>
          <p:cNvSpPr/>
          <p:nvPr/>
        </p:nvSpPr>
        <p:spPr>
          <a:xfrm>
            <a:off x="6711696" y="1389888"/>
            <a:ext cx="5148072"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PASSO · PRENDO · RIPARTO</a:t>
            </a:r>
            <a:endParaRPr lang="en-US" sz="1110" dirty="0"/>
          </a:p>
        </p:txBody>
      </p:sp>
      <p:sp>
        <p:nvSpPr>
          <p:cNvPr id="34" name="Text 31"/>
          <p:cNvSpPr/>
          <p:nvPr/>
        </p:nvSpPr>
        <p:spPr>
          <a:xfrm>
            <a:off x="6711696" y="1609344"/>
            <a:ext cx="5138928"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scambio provato · uscita libera</a:t>
            </a:r>
            <a:endParaRPr lang="en-US" sz="890" dirty="0"/>
          </a:p>
        </p:txBody>
      </p:sp>
      <p:pic>
        <p:nvPicPr>
          <p:cNvPr id="35" name="Image 1" descr="/mnt/data/call3_assets/slide12/pic09_Immagine 22.jpg"/>
          <p:cNvPicPr>
            <a:picLocks noChangeAspect="1"/>
          </p:cNvPicPr>
          <p:nvPr/>
        </p:nvPicPr>
        <p:blipFill>
          <a:blip r:embed="rId4"/>
          <a:srcRect t="21591" b="21591"/>
          <a:stretch/>
        </p:blipFill>
        <p:spPr>
          <a:xfrm>
            <a:off x="6208776" y="1856232"/>
            <a:ext cx="5742432" cy="2176272"/>
          </a:xfrm>
          <a:prstGeom prst="rect">
            <a:avLst/>
          </a:prstGeom>
        </p:spPr>
      </p:pic>
      <p:sp>
        <p:nvSpPr>
          <p:cNvPr id="36" name="Shape 32"/>
          <p:cNvSpPr/>
          <p:nvPr/>
        </p:nvSpPr>
        <p:spPr>
          <a:xfrm>
            <a:off x="6208776" y="1856232"/>
            <a:ext cx="5742432"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37" name="Shape 33"/>
          <p:cNvSpPr/>
          <p:nvPr/>
        </p:nvSpPr>
        <p:spPr>
          <a:xfrm>
            <a:off x="228600" y="4187952"/>
            <a:ext cx="2514600" cy="1261872"/>
          </a:xfrm>
          <a:prstGeom prst="rect">
            <a:avLst/>
          </a:prstGeom>
          <a:solidFill>
            <a:srgbClr val="FFFFFF"/>
          </a:solidFill>
          <a:ln w="8890">
            <a:solidFill>
              <a:srgbClr val="C8D6DF"/>
            </a:solidFill>
            <a:prstDash val="solid"/>
          </a:ln>
        </p:spPr>
        <p:txBody>
          <a:bodyPr/>
          <a:lstStyle/>
          <a:p>
            <a:endParaRPr lang="it-IT"/>
          </a:p>
        </p:txBody>
      </p:sp>
      <p:sp>
        <p:nvSpPr>
          <p:cNvPr id="38" name="Shape 34"/>
          <p:cNvSpPr/>
          <p:nvPr/>
        </p:nvSpPr>
        <p:spPr>
          <a:xfrm>
            <a:off x="228600" y="4187952"/>
            <a:ext cx="2514600" cy="237744"/>
          </a:xfrm>
          <a:prstGeom prst="rect">
            <a:avLst/>
          </a:prstGeom>
          <a:solidFill>
            <a:srgbClr val="00A66B"/>
          </a:solidFill>
          <a:ln w="12700">
            <a:solidFill>
              <a:srgbClr val="00A66B">
                <a:alpha val="0"/>
              </a:srgbClr>
            </a:solidFill>
            <a:prstDash val="solid"/>
          </a:ln>
        </p:spPr>
        <p:txBody>
          <a:bodyPr/>
          <a:lstStyle/>
          <a:p>
            <a:endParaRPr lang="it-IT"/>
          </a:p>
        </p:txBody>
      </p:sp>
      <p:sp>
        <p:nvSpPr>
          <p:cNvPr id="39" name="Text 35"/>
          <p:cNvSpPr/>
          <p:nvPr/>
        </p:nvSpPr>
        <p:spPr>
          <a:xfrm>
            <a:off x="301752" y="4206240"/>
            <a:ext cx="2368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PUNTI CHIAVE</a:t>
            </a:r>
            <a:endParaRPr lang="en-US" sz="1050" dirty="0"/>
          </a:p>
        </p:txBody>
      </p:sp>
      <p:sp>
        <p:nvSpPr>
          <p:cNvPr id="40" name="Shape 36"/>
          <p:cNvSpPr/>
          <p:nvPr/>
        </p:nvSpPr>
        <p:spPr>
          <a:xfrm>
            <a:off x="365760" y="4517136"/>
            <a:ext cx="164592" cy="164592"/>
          </a:xfrm>
          <a:prstGeom prst="ellipse">
            <a:avLst/>
          </a:prstGeom>
          <a:solidFill>
            <a:srgbClr val="FFFFFF"/>
          </a:solidFill>
          <a:ln w="15240">
            <a:solidFill>
              <a:srgbClr val="4E6F24"/>
            </a:solidFill>
            <a:prstDash val="solid"/>
          </a:ln>
        </p:spPr>
        <p:txBody>
          <a:bodyPr/>
          <a:lstStyle/>
          <a:p>
            <a:endParaRPr lang="it-IT"/>
          </a:p>
        </p:txBody>
      </p:sp>
      <p:sp>
        <p:nvSpPr>
          <p:cNvPr id="41" name="Text 37"/>
          <p:cNvSpPr/>
          <p:nvPr/>
        </p:nvSpPr>
        <p:spPr>
          <a:xfrm>
            <a:off x="365760" y="45079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1</a:t>
            </a:r>
            <a:endParaRPr lang="en-US" sz="800" dirty="0"/>
          </a:p>
        </p:txBody>
      </p:sp>
      <p:sp>
        <p:nvSpPr>
          <p:cNvPr id="42" name="Text 38"/>
          <p:cNvSpPr/>
          <p:nvPr/>
        </p:nvSpPr>
        <p:spPr>
          <a:xfrm>
            <a:off x="603504" y="44897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Ingresso controllato</a:t>
            </a:r>
            <a:endParaRPr lang="en-US" sz="880" dirty="0"/>
          </a:p>
        </p:txBody>
      </p:sp>
      <p:sp>
        <p:nvSpPr>
          <p:cNvPr id="43" name="Shape 39"/>
          <p:cNvSpPr/>
          <p:nvPr/>
        </p:nvSpPr>
        <p:spPr>
          <a:xfrm>
            <a:off x="365760" y="4745736"/>
            <a:ext cx="164592" cy="164592"/>
          </a:xfrm>
          <a:prstGeom prst="ellipse">
            <a:avLst/>
          </a:prstGeom>
          <a:solidFill>
            <a:srgbClr val="FFFFFF"/>
          </a:solidFill>
          <a:ln w="15240">
            <a:solidFill>
              <a:srgbClr val="4E6F24"/>
            </a:solidFill>
            <a:prstDash val="solid"/>
          </a:ln>
        </p:spPr>
        <p:txBody>
          <a:bodyPr/>
          <a:lstStyle/>
          <a:p>
            <a:endParaRPr lang="it-IT"/>
          </a:p>
        </p:txBody>
      </p:sp>
      <p:sp>
        <p:nvSpPr>
          <p:cNvPr id="44" name="Text 40"/>
          <p:cNvSpPr/>
          <p:nvPr/>
        </p:nvSpPr>
        <p:spPr>
          <a:xfrm>
            <a:off x="365760" y="47365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2</a:t>
            </a:r>
            <a:endParaRPr lang="en-US" sz="800" dirty="0"/>
          </a:p>
        </p:txBody>
      </p:sp>
      <p:sp>
        <p:nvSpPr>
          <p:cNvPr id="45" name="Text 41"/>
          <p:cNvSpPr/>
          <p:nvPr/>
        </p:nvSpPr>
        <p:spPr>
          <a:xfrm>
            <a:off x="603504" y="47183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Scambio prevedibile</a:t>
            </a:r>
            <a:endParaRPr lang="en-US" sz="880" dirty="0"/>
          </a:p>
        </p:txBody>
      </p:sp>
      <p:sp>
        <p:nvSpPr>
          <p:cNvPr id="46" name="Shape 42"/>
          <p:cNvSpPr/>
          <p:nvPr/>
        </p:nvSpPr>
        <p:spPr>
          <a:xfrm>
            <a:off x="365760" y="4974336"/>
            <a:ext cx="164592" cy="164592"/>
          </a:xfrm>
          <a:prstGeom prst="ellipse">
            <a:avLst/>
          </a:prstGeom>
          <a:solidFill>
            <a:srgbClr val="FFFFFF"/>
          </a:solidFill>
          <a:ln w="15240">
            <a:solidFill>
              <a:srgbClr val="4E6F24"/>
            </a:solidFill>
            <a:prstDash val="solid"/>
          </a:ln>
        </p:spPr>
        <p:txBody>
          <a:bodyPr/>
          <a:lstStyle/>
          <a:p>
            <a:endParaRPr lang="it-IT"/>
          </a:p>
        </p:txBody>
      </p:sp>
      <p:sp>
        <p:nvSpPr>
          <p:cNvPr id="47" name="Text 43"/>
          <p:cNvSpPr/>
          <p:nvPr/>
        </p:nvSpPr>
        <p:spPr>
          <a:xfrm>
            <a:off x="365760" y="49651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3</a:t>
            </a:r>
            <a:endParaRPr lang="en-US" sz="800" dirty="0"/>
          </a:p>
        </p:txBody>
      </p:sp>
      <p:sp>
        <p:nvSpPr>
          <p:cNvPr id="48" name="Text 44"/>
          <p:cNvSpPr/>
          <p:nvPr/>
        </p:nvSpPr>
        <p:spPr>
          <a:xfrm>
            <a:off x="603504" y="49469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Bici non buttata</a:t>
            </a:r>
            <a:endParaRPr lang="en-US" sz="880" dirty="0"/>
          </a:p>
        </p:txBody>
      </p:sp>
      <p:sp>
        <p:nvSpPr>
          <p:cNvPr id="49" name="Shape 45"/>
          <p:cNvSpPr/>
          <p:nvPr/>
        </p:nvSpPr>
        <p:spPr>
          <a:xfrm>
            <a:off x="365760" y="52029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0" name="Text 46"/>
          <p:cNvSpPr/>
          <p:nvPr/>
        </p:nvSpPr>
        <p:spPr>
          <a:xfrm>
            <a:off x="365760" y="51937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4</a:t>
            </a:r>
            <a:endParaRPr lang="en-US" sz="800" dirty="0"/>
          </a:p>
        </p:txBody>
      </p:sp>
      <p:sp>
        <p:nvSpPr>
          <p:cNvPr id="51" name="Text 47"/>
          <p:cNvSpPr/>
          <p:nvPr/>
        </p:nvSpPr>
        <p:spPr>
          <a:xfrm>
            <a:off x="603504" y="51755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Uscita nella propria linea</a:t>
            </a:r>
            <a:endParaRPr lang="en-US" sz="880" dirty="0"/>
          </a:p>
        </p:txBody>
      </p:sp>
      <p:sp>
        <p:nvSpPr>
          <p:cNvPr id="52" name="Shape 48"/>
          <p:cNvSpPr/>
          <p:nvPr/>
        </p:nvSpPr>
        <p:spPr>
          <a:xfrm>
            <a:off x="2852928" y="4187952"/>
            <a:ext cx="3657600" cy="1261872"/>
          </a:xfrm>
          <a:prstGeom prst="rect">
            <a:avLst/>
          </a:prstGeom>
          <a:solidFill>
            <a:srgbClr val="FFFFFF"/>
          </a:solidFill>
          <a:ln w="8890">
            <a:solidFill>
              <a:srgbClr val="C8D6DF"/>
            </a:solidFill>
            <a:prstDash val="solid"/>
          </a:ln>
        </p:spPr>
        <p:txBody>
          <a:bodyPr/>
          <a:lstStyle/>
          <a:p>
            <a:endParaRPr lang="it-IT"/>
          </a:p>
        </p:txBody>
      </p:sp>
      <p:sp>
        <p:nvSpPr>
          <p:cNvPr id="53" name="Shape 49"/>
          <p:cNvSpPr/>
          <p:nvPr/>
        </p:nvSpPr>
        <p:spPr>
          <a:xfrm>
            <a:off x="2852928" y="4187952"/>
            <a:ext cx="365760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54" name="Text 50"/>
          <p:cNvSpPr/>
          <p:nvPr/>
        </p:nvSpPr>
        <p:spPr>
          <a:xfrm>
            <a:off x="2926080" y="4206240"/>
            <a:ext cx="3511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ERRORI COMUNI E CORREZIONE</a:t>
            </a:r>
            <a:endParaRPr lang="en-US" sz="1050" dirty="0"/>
          </a:p>
        </p:txBody>
      </p:sp>
      <p:sp>
        <p:nvSpPr>
          <p:cNvPr id="55" name="Shape 51"/>
          <p:cNvSpPr/>
          <p:nvPr/>
        </p:nvSpPr>
        <p:spPr>
          <a:xfrm>
            <a:off x="2953512" y="4498848"/>
            <a:ext cx="3456432" cy="420624"/>
          </a:xfrm>
          <a:prstGeom prst="rect">
            <a:avLst/>
          </a:prstGeom>
          <a:solidFill>
            <a:srgbClr val="FFF2F1"/>
          </a:solidFill>
          <a:ln w="8890">
            <a:solidFill>
              <a:srgbClr val="C94B45"/>
            </a:solidFill>
            <a:prstDash val="solid"/>
          </a:ln>
        </p:spPr>
        <p:txBody>
          <a:bodyPr/>
          <a:lstStyle/>
          <a:p>
            <a:endParaRPr lang="it-IT"/>
          </a:p>
        </p:txBody>
      </p:sp>
      <p:sp>
        <p:nvSpPr>
          <p:cNvPr id="56" name="Shape 52"/>
          <p:cNvSpPr/>
          <p:nvPr/>
        </p:nvSpPr>
        <p:spPr>
          <a:xfrm>
            <a:off x="3026664" y="4572000"/>
            <a:ext cx="182880" cy="182880"/>
          </a:xfrm>
          <a:prstGeom prst="ellipse">
            <a:avLst/>
          </a:prstGeom>
          <a:solidFill>
            <a:srgbClr val="E21B23"/>
          </a:solidFill>
          <a:ln w="12700">
            <a:solidFill>
              <a:srgbClr val="E21B23"/>
            </a:solidFill>
            <a:prstDash val="solid"/>
          </a:ln>
        </p:spPr>
        <p:txBody>
          <a:bodyPr/>
          <a:lstStyle/>
          <a:p>
            <a:endParaRPr lang="it-IT"/>
          </a:p>
        </p:txBody>
      </p:sp>
      <p:sp>
        <p:nvSpPr>
          <p:cNvPr id="57" name="Text 53"/>
          <p:cNvSpPr/>
          <p:nvPr/>
        </p:nvSpPr>
        <p:spPr>
          <a:xfrm>
            <a:off x="3026664" y="45582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58" name="Text 54"/>
          <p:cNvSpPr/>
          <p:nvPr/>
        </p:nvSpPr>
        <p:spPr>
          <a:xfrm>
            <a:off x="3300984" y="45445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ARRIVA SENZA LINEA</a:t>
            </a:r>
            <a:endParaRPr lang="en-US" sz="920" dirty="0"/>
          </a:p>
        </p:txBody>
      </p:sp>
      <p:sp>
        <p:nvSpPr>
          <p:cNvPr id="59" name="Text 55"/>
          <p:cNvSpPr/>
          <p:nvPr/>
        </p:nvSpPr>
        <p:spPr>
          <a:xfrm>
            <a:off x="3300984" y="47183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scegli ingresso e persona prima.</a:t>
            </a:r>
            <a:endParaRPr lang="en-US" sz="850" dirty="0"/>
          </a:p>
        </p:txBody>
      </p:sp>
      <p:sp>
        <p:nvSpPr>
          <p:cNvPr id="60" name="Shape 56"/>
          <p:cNvSpPr/>
          <p:nvPr/>
        </p:nvSpPr>
        <p:spPr>
          <a:xfrm>
            <a:off x="2953512" y="4956048"/>
            <a:ext cx="3456432" cy="420624"/>
          </a:xfrm>
          <a:prstGeom prst="rect">
            <a:avLst/>
          </a:prstGeom>
          <a:solidFill>
            <a:srgbClr val="FFF2F1"/>
          </a:solidFill>
          <a:ln w="8890">
            <a:solidFill>
              <a:srgbClr val="C94B45"/>
            </a:solidFill>
            <a:prstDash val="solid"/>
          </a:ln>
        </p:spPr>
        <p:txBody>
          <a:bodyPr/>
          <a:lstStyle/>
          <a:p>
            <a:endParaRPr lang="it-IT"/>
          </a:p>
        </p:txBody>
      </p:sp>
      <p:sp>
        <p:nvSpPr>
          <p:cNvPr id="61" name="Shape 57"/>
          <p:cNvSpPr/>
          <p:nvPr/>
        </p:nvSpPr>
        <p:spPr>
          <a:xfrm>
            <a:off x="3026664" y="5029200"/>
            <a:ext cx="182880" cy="182880"/>
          </a:xfrm>
          <a:prstGeom prst="ellipse">
            <a:avLst/>
          </a:prstGeom>
          <a:solidFill>
            <a:srgbClr val="E21B23"/>
          </a:solidFill>
          <a:ln w="12700">
            <a:solidFill>
              <a:srgbClr val="E21B23"/>
            </a:solidFill>
            <a:prstDash val="solid"/>
          </a:ln>
        </p:spPr>
        <p:txBody>
          <a:bodyPr/>
          <a:lstStyle/>
          <a:p>
            <a:endParaRPr lang="it-IT"/>
          </a:p>
        </p:txBody>
      </p:sp>
      <p:sp>
        <p:nvSpPr>
          <p:cNvPr id="62" name="Text 58"/>
          <p:cNvSpPr/>
          <p:nvPr/>
        </p:nvSpPr>
        <p:spPr>
          <a:xfrm>
            <a:off x="3026664" y="50154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63" name="Text 59"/>
          <p:cNvSpPr/>
          <p:nvPr/>
        </p:nvSpPr>
        <p:spPr>
          <a:xfrm>
            <a:off x="3300984" y="50017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BUTTA O ATTRAVERSA</a:t>
            </a:r>
            <a:endParaRPr lang="en-US" sz="920" dirty="0"/>
          </a:p>
        </p:txBody>
      </p:sp>
      <p:sp>
        <p:nvSpPr>
          <p:cNvPr id="64" name="Text 60"/>
          <p:cNvSpPr/>
          <p:nvPr/>
        </p:nvSpPr>
        <p:spPr>
          <a:xfrm>
            <a:off x="3300984" y="51755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consegna e riparti in modo prevedibile.</a:t>
            </a:r>
            <a:endParaRPr lang="en-US" sz="850" dirty="0"/>
          </a:p>
        </p:txBody>
      </p:sp>
      <p:sp>
        <p:nvSpPr>
          <p:cNvPr id="65" name="Shape 61"/>
          <p:cNvSpPr/>
          <p:nvPr/>
        </p:nvSpPr>
        <p:spPr>
          <a:xfrm>
            <a:off x="6620256" y="4187952"/>
            <a:ext cx="1783080" cy="1261872"/>
          </a:xfrm>
          <a:prstGeom prst="rect">
            <a:avLst/>
          </a:prstGeom>
          <a:solidFill>
            <a:srgbClr val="FFFFFF"/>
          </a:solidFill>
          <a:ln w="8890">
            <a:solidFill>
              <a:srgbClr val="C8D6DF"/>
            </a:solidFill>
            <a:prstDash val="solid"/>
          </a:ln>
        </p:spPr>
        <p:txBody>
          <a:bodyPr/>
          <a:lstStyle/>
          <a:p>
            <a:endParaRPr lang="it-IT"/>
          </a:p>
        </p:txBody>
      </p:sp>
      <p:sp>
        <p:nvSpPr>
          <p:cNvPr id="66" name="Shape 62"/>
          <p:cNvSpPr/>
          <p:nvPr/>
        </p:nvSpPr>
        <p:spPr>
          <a:xfrm>
            <a:off x="6620256" y="4187952"/>
            <a:ext cx="1783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67" name="Text 63"/>
          <p:cNvSpPr/>
          <p:nvPr/>
        </p:nvSpPr>
        <p:spPr>
          <a:xfrm>
            <a:off x="6693408" y="4206240"/>
            <a:ext cx="1636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PAROLE CHIAVE</a:t>
            </a:r>
            <a:endParaRPr lang="en-US" sz="1050" dirty="0"/>
          </a:p>
        </p:txBody>
      </p:sp>
      <p:sp>
        <p:nvSpPr>
          <p:cNvPr id="68" name="Text 64"/>
          <p:cNvSpPr/>
          <p:nvPr/>
        </p:nvSpPr>
        <p:spPr>
          <a:xfrm>
            <a:off x="6739128" y="4498848"/>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69" name="Text 65"/>
          <p:cNvSpPr/>
          <p:nvPr/>
        </p:nvSpPr>
        <p:spPr>
          <a:xfrm>
            <a:off x="6940296" y="4498848"/>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Entro.</a:t>
            </a:r>
            <a:endParaRPr lang="en-US" sz="880" dirty="0"/>
          </a:p>
        </p:txBody>
      </p:sp>
      <p:sp>
        <p:nvSpPr>
          <p:cNvPr id="70" name="Text 66"/>
          <p:cNvSpPr/>
          <p:nvPr/>
        </p:nvSpPr>
        <p:spPr>
          <a:xfrm>
            <a:off x="6739128" y="4797552"/>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1" name="Text 67"/>
          <p:cNvSpPr/>
          <p:nvPr/>
        </p:nvSpPr>
        <p:spPr>
          <a:xfrm>
            <a:off x="6940296" y="4797552"/>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Passo.</a:t>
            </a:r>
            <a:endParaRPr lang="en-US" sz="880" dirty="0"/>
          </a:p>
        </p:txBody>
      </p:sp>
      <p:sp>
        <p:nvSpPr>
          <p:cNvPr id="72" name="Text 68"/>
          <p:cNvSpPr/>
          <p:nvPr/>
        </p:nvSpPr>
        <p:spPr>
          <a:xfrm>
            <a:off x="6739128" y="5096256"/>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3" name="Text 69"/>
          <p:cNvSpPr/>
          <p:nvPr/>
        </p:nvSpPr>
        <p:spPr>
          <a:xfrm>
            <a:off x="6940296" y="5096256"/>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Riparto.</a:t>
            </a:r>
            <a:endParaRPr lang="en-US" sz="880" dirty="0"/>
          </a:p>
        </p:txBody>
      </p:sp>
      <p:sp>
        <p:nvSpPr>
          <p:cNvPr id="74" name="Shape 70"/>
          <p:cNvSpPr/>
          <p:nvPr/>
        </p:nvSpPr>
        <p:spPr>
          <a:xfrm>
            <a:off x="8513064" y="4187952"/>
            <a:ext cx="3447288" cy="1261872"/>
          </a:xfrm>
          <a:prstGeom prst="rect">
            <a:avLst/>
          </a:prstGeom>
          <a:solidFill>
            <a:srgbClr val="FFFFFF"/>
          </a:solidFill>
          <a:ln w="8890">
            <a:solidFill>
              <a:srgbClr val="C8D6DF"/>
            </a:solidFill>
            <a:prstDash val="solid"/>
          </a:ln>
        </p:spPr>
        <p:txBody>
          <a:bodyPr/>
          <a:lstStyle/>
          <a:p>
            <a:endParaRPr lang="it-IT"/>
          </a:p>
        </p:txBody>
      </p:sp>
      <p:sp>
        <p:nvSpPr>
          <p:cNvPr id="75" name="Shape 71"/>
          <p:cNvSpPr/>
          <p:nvPr/>
        </p:nvSpPr>
        <p:spPr>
          <a:xfrm>
            <a:off x="8513064" y="4187952"/>
            <a:ext cx="3447288"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76" name="Text 72"/>
          <p:cNvSpPr/>
          <p:nvPr/>
        </p:nvSpPr>
        <p:spPr>
          <a:xfrm>
            <a:off x="8586216" y="4206240"/>
            <a:ext cx="3300984"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PROGRESSIONE</a:t>
            </a:r>
            <a:endParaRPr lang="en-US" sz="1050" dirty="0"/>
          </a:p>
        </p:txBody>
      </p:sp>
      <p:sp>
        <p:nvSpPr>
          <p:cNvPr id="77" name="Shape 73"/>
          <p:cNvSpPr/>
          <p:nvPr/>
        </p:nvSpPr>
        <p:spPr>
          <a:xfrm>
            <a:off x="8631936" y="4498848"/>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78" name="Text 74"/>
          <p:cNvSpPr/>
          <p:nvPr/>
        </p:nvSpPr>
        <p:spPr>
          <a:xfrm>
            <a:off x="8631936" y="4498848"/>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L1</a:t>
            </a:r>
            <a:endParaRPr lang="en-US" sz="820" dirty="0"/>
          </a:p>
        </p:txBody>
      </p:sp>
      <p:sp>
        <p:nvSpPr>
          <p:cNvPr id="79" name="Text 75"/>
          <p:cNvSpPr/>
          <p:nvPr/>
        </p:nvSpPr>
        <p:spPr>
          <a:xfrm>
            <a:off x="9089136" y="4498848"/>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Da fermo</a:t>
            </a:r>
            <a:endParaRPr lang="en-US" sz="870" dirty="0"/>
          </a:p>
        </p:txBody>
      </p:sp>
      <p:sp>
        <p:nvSpPr>
          <p:cNvPr id="80" name="Shape 76"/>
          <p:cNvSpPr/>
          <p:nvPr/>
        </p:nvSpPr>
        <p:spPr>
          <a:xfrm>
            <a:off x="8631936" y="4722876"/>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1" name="Text 77"/>
          <p:cNvSpPr/>
          <p:nvPr/>
        </p:nvSpPr>
        <p:spPr>
          <a:xfrm>
            <a:off x="8631936" y="4722876"/>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L2</a:t>
            </a:r>
            <a:endParaRPr lang="en-US" sz="820" dirty="0"/>
          </a:p>
        </p:txBody>
      </p:sp>
      <p:sp>
        <p:nvSpPr>
          <p:cNvPr id="82" name="Text 78"/>
          <p:cNvSpPr/>
          <p:nvPr/>
        </p:nvSpPr>
        <p:spPr>
          <a:xfrm>
            <a:off x="9089136" y="4722876"/>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Al passo</a:t>
            </a:r>
            <a:endParaRPr lang="en-US" sz="870" dirty="0"/>
          </a:p>
        </p:txBody>
      </p:sp>
      <p:sp>
        <p:nvSpPr>
          <p:cNvPr id="83" name="Shape 79"/>
          <p:cNvSpPr/>
          <p:nvPr/>
        </p:nvSpPr>
        <p:spPr>
          <a:xfrm>
            <a:off x="8631936" y="4946904"/>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4" name="Text 80"/>
          <p:cNvSpPr/>
          <p:nvPr/>
        </p:nvSpPr>
        <p:spPr>
          <a:xfrm>
            <a:off x="8631936" y="4946904"/>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L3</a:t>
            </a:r>
            <a:endParaRPr lang="en-US" sz="820" dirty="0"/>
          </a:p>
        </p:txBody>
      </p:sp>
      <p:sp>
        <p:nvSpPr>
          <p:cNvPr id="85" name="Text 81"/>
          <p:cNvSpPr/>
          <p:nvPr/>
        </p:nvSpPr>
        <p:spPr>
          <a:xfrm>
            <a:off x="9089136" y="4946904"/>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Velocità controllata</a:t>
            </a:r>
            <a:endParaRPr lang="en-US" sz="870" dirty="0"/>
          </a:p>
        </p:txBody>
      </p:sp>
      <p:sp>
        <p:nvSpPr>
          <p:cNvPr id="86" name="Shape 82"/>
          <p:cNvSpPr/>
          <p:nvPr/>
        </p:nvSpPr>
        <p:spPr>
          <a:xfrm>
            <a:off x="8631936" y="5170932"/>
            <a:ext cx="384048" cy="196596"/>
          </a:xfrm>
          <a:prstGeom prst="rect">
            <a:avLst/>
          </a:prstGeom>
          <a:solidFill>
            <a:srgbClr val="0A3952"/>
          </a:solidFill>
          <a:ln w="12700">
            <a:solidFill>
              <a:srgbClr val="0A3952">
                <a:alpha val="0"/>
              </a:srgbClr>
            </a:solidFill>
            <a:prstDash val="solid"/>
          </a:ln>
        </p:spPr>
        <p:txBody>
          <a:bodyPr/>
          <a:lstStyle/>
          <a:p>
            <a:endParaRPr lang="it-IT"/>
          </a:p>
        </p:txBody>
      </p:sp>
      <p:sp>
        <p:nvSpPr>
          <p:cNvPr id="87" name="Text 83"/>
          <p:cNvSpPr/>
          <p:nvPr/>
        </p:nvSpPr>
        <p:spPr>
          <a:xfrm>
            <a:off x="8631936" y="5170932"/>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L4</a:t>
            </a:r>
            <a:endParaRPr lang="en-US" sz="820" dirty="0"/>
          </a:p>
        </p:txBody>
      </p:sp>
      <p:sp>
        <p:nvSpPr>
          <p:cNvPr id="88" name="Text 84"/>
          <p:cNvSpPr/>
          <p:nvPr/>
        </p:nvSpPr>
        <p:spPr>
          <a:xfrm>
            <a:off x="9089136" y="5170932"/>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Con traffico simulato</a:t>
            </a:r>
            <a:endParaRPr lang="en-US" sz="870" dirty="0"/>
          </a:p>
        </p:txBody>
      </p:sp>
      <p:sp>
        <p:nvSpPr>
          <p:cNvPr id="89" name="Shape 85"/>
          <p:cNvSpPr/>
          <p:nvPr/>
        </p:nvSpPr>
        <p:spPr>
          <a:xfrm>
            <a:off x="228600"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90" name="Shape 86"/>
          <p:cNvSpPr/>
          <p:nvPr/>
        </p:nvSpPr>
        <p:spPr>
          <a:xfrm>
            <a:off x="228600" y="5513832"/>
            <a:ext cx="2926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91" name="Text 87"/>
          <p:cNvSpPr/>
          <p:nvPr/>
        </p:nvSpPr>
        <p:spPr>
          <a:xfrm>
            <a:off x="301752"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VERIFICA</a:t>
            </a:r>
            <a:endParaRPr lang="en-US" sz="1050" dirty="0"/>
          </a:p>
        </p:txBody>
      </p:sp>
      <p:sp>
        <p:nvSpPr>
          <p:cNvPr id="92" name="Text 88"/>
          <p:cNvSpPr/>
          <p:nvPr/>
        </p:nvSpPr>
        <p:spPr>
          <a:xfrm>
            <a:off x="365760" y="5815584"/>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93" name="Text 89"/>
          <p:cNvSpPr/>
          <p:nvPr/>
        </p:nvSpPr>
        <p:spPr>
          <a:xfrm>
            <a:off x="594360" y="5815584"/>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Nessun incrocio</a:t>
            </a:r>
            <a:endParaRPr lang="en-US" sz="850" dirty="0"/>
          </a:p>
        </p:txBody>
      </p:sp>
      <p:sp>
        <p:nvSpPr>
          <p:cNvPr id="94" name="Text 90"/>
          <p:cNvSpPr/>
          <p:nvPr/>
        </p:nvSpPr>
        <p:spPr>
          <a:xfrm>
            <a:off x="365760" y="5984748"/>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95" name="Text 91"/>
          <p:cNvSpPr/>
          <p:nvPr/>
        </p:nvSpPr>
        <p:spPr>
          <a:xfrm>
            <a:off x="594360" y="5984748"/>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Presa immediata</a:t>
            </a:r>
            <a:endParaRPr lang="en-US" sz="850" dirty="0"/>
          </a:p>
        </p:txBody>
      </p:sp>
      <p:sp>
        <p:nvSpPr>
          <p:cNvPr id="96" name="Text 92"/>
          <p:cNvSpPr/>
          <p:nvPr/>
        </p:nvSpPr>
        <p:spPr>
          <a:xfrm>
            <a:off x="365760" y="6153912"/>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97" name="Text 93"/>
          <p:cNvSpPr/>
          <p:nvPr/>
        </p:nvSpPr>
        <p:spPr>
          <a:xfrm>
            <a:off x="594360" y="6153912"/>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Bici stabile</a:t>
            </a:r>
            <a:endParaRPr lang="en-US" sz="850" dirty="0"/>
          </a:p>
        </p:txBody>
      </p:sp>
      <p:sp>
        <p:nvSpPr>
          <p:cNvPr id="98" name="Text 94"/>
          <p:cNvSpPr/>
          <p:nvPr/>
        </p:nvSpPr>
        <p:spPr>
          <a:xfrm>
            <a:off x="365760" y="6323076"/>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99" name="Text 95"/>
          <p:cNvSpPr/>
          <p:nvPr/>
        </p:nvSpPr>
        <p:spPr>
          <a:xfrm>
            <a:off x="594360" y="6323076"/>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Rilancio pulito</a:t>
            </a:r>
            <a:endParaRPr lang="en-US" sz="850" dirty="0"/>
          </a:p>
        </p:txBody>
      </p:sp>
      <p:sp>
        <p:nvSpPr>
          <p:cNvPr id="100" name="Shape 96"/>
          <p:cNvSpPr/>
          <p:nvPr/>
        </p:nvSpPr>
        <p:spPr>
          <a:xfrm>
            <a:off x="3273552"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101" name="Shape 97"/>
          <p:cNvSpPr/>
          <p:nvPr/>
        </p:nvSpPr>
        <p:spPr>
          <a:xfrm>
            <a:off x="3273552" y="5513832"/>
            <a:ext cx="292608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102" name="Text 98"/>
          <p:cNvSpPr/>
          <p:nvPr/>
        </p:nvSpPr>
        <p:spPr>
          <a:xfrm>
            <a:off x="3346704"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STOP DI SICUREZZA</a:t>
            </a:r>
            <a:endParaRPr lang="en-US" sz="1050" dirty="0"/>
          </a:p>
        </p:txBody>
      </p:sp>
      <p:sp>
        <p:nvSpPr>
          <p:cNvPr id="103" name="Text 99"/>
          <p:cNvSpPr/>
          <p:nvPr/>
        </p:nvSpPr>
        <p:spPr>
          <a:xfrm>
            <a:off x="3438144" y="5843016"/>
            <a:ext cx="2596896"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Rispetta limiti, persone e indicazioni del box; stop se lo scambio non è sicuro.</a:t>
            </a:r>
            <a:endParaRPr lang="en-US" sz="860" dirty="0"/>
          </a:p>
        </p:txBody>
      </p:sp>
      <p:sp>
        <p:nvSpPr>
          <p:cNvPr id="104" name="Shape 100"/>
          <p:cNvSpPr/>
          <p:nvPr/>
        </p:nvSpPr>
        <p:spPr>
          <a:xfrm>
            <a:off x="6318504" y="5513832"/>
            <a:ext cx="2880360" cy="1024128"/>
          </a:xfrm>
          <a:prstGeom prst="rect">
            <a:avLst/>
          </a:prstGeom>
          <a:solidFill>
            <a:srgbClr val="FFFFFF"/>
          </a:solidFill>
          <a:ln w="8890">
            <a:solidFill>
              <a:srgbClr val="C8D6DF"/>
            </a:solidFill>
            <a:prstDash val="solid"/>
          </a:ln>
        </p:spPr>
        <p:txBody>
          <a:bodyPr/>
          <a:lstStyle/>
          <a:p>
            <a:endParaRPr lang="it-IT"/>
          </a:p>
        </p:txBody>
      </p:sp>
      <p:sp>
        <p:nvSpPr>
          <p:cNvPr id="105" name="Shape 101"/>
          <p:cNvSpPr/>
          <p:nvPr/>
        </p:nvSpPr>
        <p:spPr>
          <a:xfrm>
            <a:off x="6318504" y="5513832"/>
            <a:ext cx="288036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06" name="Text 102"/>
          <p:cNvSpPr/>
          <p:nvPr/>
        </p:nvSpPr>
        <p:spPr>
          <a:xfrm>
            <a:off x="6391656" y="5532120"/>
            <a:ext cx="273405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ESERCIZIO</a:t>
            </a:r>
            <a:endParaRPr lang="en-US" sz="1050" dirty="0"/>
          </a:p>
        </p:txBody>
      </p:sp>
      <p:sp>
        <p:nvSpPr>
          <p:cNvPr id="107" name="Text 103"/>
          <p:cNvSpPr/>
          <p:nvPr/>
        </p:nvSpPr>
        <p:spPr>
          <a:xfrm>
            <a:off x="6473952" y="5843016"/>
            <a:ext cx="2569464"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Cambio bici a coppie: ingresso, consegna, presa, uscita.</a:t>
            </a:r>
            <a:endParaRPr lang="en-US" sz="860" dirty="0"/>
          </a:p>
        </p:txBody>
      </p:sp>
      <p:sp>
        <p:nvSpPr>
          <p:cNvPr id="108" name="Shape 104"/>
          <p:cNvSpPr/>
          <p:nvPr/>
        </p:nvSpPr>
        <p:spPr>
          <a:xfrm>
            <a:off x="9317736" y="5513832"/>
            <a:ext cx="2642616" cy="1024128"/>
          </a:xfrm>
          <a:prstGeom prst="rect">
            <a:avLst/>
          </a:prstGeom>
          <a:solidFill>
            <a:srgbClr val="FFFFFF"/>
          </a:solidFill>
          <a:ln w="8890">
            <a:solidFill>
              <a:srgbClr val="C8D6DF"/>
            </a:solidFill>
            <a:prstDash val="solid"/>
          </a:ln>
        </p:spPr>
        <p:txBody>
          <a:bodyPr/>
          <a:lstStyle/>
          <a:p>
            <a:endParaRPr lang="it-IT"/>
          </a:p>
        </p:txBody>
      </p:sp>
      <p:sp>
        <p:nvSpPr>
          <p:cNvPr id="109" name="Shape 105"/>
          <p:cNvSpPr/>
          <p:nvPr/>
        </p:nvSpPr>
        <p:spPr>
          <a:xfrm>
            <a:off x="9317736" y="5513832"/>
            <a:ext cx="2642616"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10" name="Text 106"/>
          <p:cNvSpPr/>
          <p:nvPr/>
        </p:nvSpPr>
        <p:spPr>
          <a:xfrm>
            <a:off x="9390888" y="5532120"/>
            <a:ext cx="2496312"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COLLEGATO A</a:t>
            </a:r>
            <a:endParaRPr lang="en-US" sz="1050" dirty="0"/>
          </a:p>
        </p:txBody>
      </p:sp>
      <p:sp>
        <p:nvSpPr>
          <p:cNvPr id="111" name="Text 107"/>
          <p:cNvSpPr/>
          <p:nvPr/>
        </p:nvSpPr>
        <p:spPr>
          <a:xfrm>
            <a:off x="9473184" y="5843016"/>
            <a:ext cx="2331720" cy="630936"/>
          </a:xfrm>
          <a:prstGeom prst="rect">
            <a:avLst/>
          </a:prstGeom>
          <a:noFill/>
          <a:ln/>
        </p:spPr>
        <p:txBody>
          <a:bodyPr wrap="square" lIns="0" tIns="0" rIns="0" bIns="0" rtlCol="0" anchor="t">
            <a:normAutofit/>
          </a:bodyPr>
          <a:lstStyle/>
          <a:p>
            <a:pPr marL="0" indent="0" algn="l">
              <a:buNone/>
            </a:pPr>
            <a:r>
              <a:rPr lang="en-US" sz="920" b="1" dirty="0">
                <a:solidFill>
                  <a:srgbClr val="0A3952"/>
                </a:solidFill>
                <a:latin typeface="Calibri" pitchFamily="34" charset="0"/>
                <a:ea typeface="Calibri" pitchFamily="34" charset="-122"/>
                <a:cs typeface="Calibri" pitchFamily="34" charset="-120"/>
              </a:rPr>
              <a:t>ST-17  MATERIALI</a:t>
            </a:r>
            <a:endParaRPr lang="en-US" sz="920" dirty="0"/>
          </a:p>
          <a:p>
            <a:pPr marL="0" indent="0" algn="l">
              <a:buNone/>
            </a:pPr>
            <a:r>
              <a:rPr lang="en-US" sz="920" b="1" dirty="0">
                <a:solidFill>
                  <a:srgbClr val="0A3952"/>
                </a:solidFill>
                <a:latin typeface="Calibri" pitchFamily="34" charset="0"/>
                <a:ea typeface="Calibri" pitchFamily="34" charset="-122"/>
                <a:cs typeface="Calibri" pitchFamily="34" charset="-120"/>
              </a:rPr>
              <a:t>ST-24  RITMO</a:t>
            </a:r>
            <a:endParaRPr lang="en-US" sz="92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1695" cy="283464"/>
          </a:xfrm>
          <a:prstGeom prst="rect">
            <a:avLst/>
          </a:prstGeom>
          <a:solidFill>
            <a:srgbClr val="061A2B"/>
          </a:solidFill>
          <a:ln w="12700">
            <a:solidFill>
              <a:srgbClr val="061A2B">
                <a:alpha val="0"/>
              </a:srgbClr>
            </a:solidFill>
            <a:prstDash val="solid"/>
          </a:ln>
        </p:spPr>
        <p:txBody>
          <a:bodyPr/>
          <a:lstStyle/>
          <a:p>
            <a:endParaRPr lang="it-IT"/>
          </a:p>
        </p:txBody>
      </p:sp>
      <p:sp>
        <p:nvSpPr>
          <p:cNvPr id="3" name="Text 1"/>
          <p:cNvSpPr/>
          <p:nvPr/>
        </p:nvSpPr>
        <p:spPr>
          <a:xfrm>
            <a:off x="228600" y="27432"/>
            <a:ext cx="3017520" cy="219456"/>
          </a:xfrm>
          <a:prstGeom prst="rect">
            <a:avLst/>
          </a:prstGeom>
          <a:noFill/>
          <a:ln/>
        </p:spPr>
        <p:txBody>
          <a:bodyPr wrap="square" lIns="0" tIns="0" rIns="0" bIns="0" rtlCol="0" anchor="ctr">
            <a:normAutofit/>
          </a:bodyPr>
          <a:lstStyle/>
          <a:p>
            <a:pPr marL="0" indent="0" algn="l">
              <a:buNone/>
            </a:pPr>
            <a:r>
              <a:rPr lang="en-US" sz="1120" b="1" dirty="0">
                <a:solidFill>
                  <a:srgbClr val="FFFFFF"/>
                </a:solidFill>
                <a:latin typeface="Calibri" pitchFamily="34" charset="0"/>
                <a:ea typeface="Calibri" pitchFamily="34" charset="-122"/>
                <a:cs typeface="Calibri" pitchFamily="34" charset="-120"/>
              </a:rPr>
              <a:t>CALL 3  •  GARA E TESTA</a:t>
            </a:r>
            <a:endParaRPr lang="en-US" sz="1120" dirty="0"/>
          </a:p>
        </p:txBody>
      </p:sp>
      <p:sp>
        <p:nvSpPr>
          <p:cNvPr id="4" name="Text 2"/>
          <p:cNvSpPr/>
          <p:nvPr/>
        </p:nvSpPr>
        <p:spPr>
          <a:xfrm>
            <a:off x="3218688" y="27432"/>
            <a:ext cx="5532120" cy="219456"/>
          </a:xfrm>
          <a:prstGeom prst="rect">
            <a:avLst/>
          </a:prstGeom>
          <a:noFill/>
          <a:ln/>
        </p:spPr>
        <p:txBody>
          <a:bodyPr wrap="square" lIns="0" tIns="0" rIns="0" bIns="0" rtlCol="0" anchor="ctr">
            <a:normAutofit/>
          </a:bodyPr>
          <a:lstStyle/>
          <a:p>
            <a:pPr marL="0" indent="0" algn="ctr">
              <a:buNone/>
            </a:pPr>
            <a:r>
              <a:rPr lang="en-US" sz="1120" b="1" dirty="0">
                <a:solidFill>
                  <a:srgbClr val="FFFFFF"/>
                </a:solidFill>
                <a:latin typeface="Calibri" pitchFamily="34" charset="0"/>
                <a:ea typeface="Calibri" pitchFamily="34" charset="-122"/>
                <a:cs typeface="Calibri" pitchFamily="34" charset="-120"/>
              </a:rPr>
              <a:t>MANUALE TECNICO CICLOCROSS GIOVANILE 2026</a:t>
            </a:r>
            <a:endParaRPr lang="en-US" sz="1120" dirty="0"/>
          </a:p>
        </p:txBody>
      </p:sp>
      <p:sp>
        <p:nvSpPr>
          <p:cNvPr id="5" name="Text 3"/>
          <p:cNvSpPr/>
          <p:nvPr/>
        </p:nvSpPr>
        <p:spPr>
          <a:xfrm>
            <a:off x="8915400" y="27432"/>
            <a:ext cx="3017520" cy="219456"/>
          </a:xfrm>
          <a:prstGeom prst="rect">
            <a:avLst/>
          </a:prstGeom>
          <a:noFill/>
          <a:ln/>
        </p:spPr>
        <p:txBody>
          <a:bodyPr wrap="square" lIns="0" tIns="0" rIns="0" bIns="0" rtlCol="0" anchor="ctr">
            <a:normAutofit/>
          </a:bodyPr>
          <a:lstStyle/>
          <a:p>
            <a:pPr marL="0" indent="0" algn="r">
              <a:buNone/>
            </a:pPr>
            <a:r>
              <a:rPr lang="en-US" sz="1120" b="1" dirty="0">
                <a:solidFill>
                  <a:srgbClr val="FFFFFF"/>
                </a:solidFill>
                <a:latin typeface="Calibri" pitchFamily="34" charset="0"/>
                <a:ea typeface="Calibri" pitchFamily="34" charset="-122"/>
                <a:cs typeface="Calibri" pitchFamily="34" charset="-120"/>
              </a:rPr>
              <a:t>LIVELLO 3  •  DECISIONE E GARA</a:t>
            </a:r>
            <a:endParaRPr lang="en-US" sz="1120" dirty="0"/>
          </a:p>
        </p:txBody>
      </p:sp>
      <p:sp>
        <p:nvSpPr>
          <p:cNvPr id="6" name="Shape 4"/>
          <p:cNvSpPr/>
          <p:nvPr/>
        </p:nvSpPr>
        <p:spPr>
          <a:xfrm>
            <a:off x="228600" y="411480"/>
            <a:ext cx="1161288" cy="411480"/>
          </a:xfrm>
          <a:prstGeom prst="roundRect">
            <a:avLst>
              <a:gd name="adj" fmla="val 13333"/>
            </a:avLst>
          </a:prstGeom>
          <a:solidFill>
            <a:srgbClr val="00A66B"/>
          </a:solidFill>
          <a:ln w="12700">
            <a:solidFill>
              <a:srgbClr val="00A66B">
                <a:alpha val="0"/>
              </a:srgbClr>
            </a:solidFill>
            <a:prstDash val="solid"/>
          </a:ln>
        </p:spPr>
        <p:txBody>
          <a:bodyPr/>
          <a:lstStyle/>
          <a:p>
            <a:endParaRPr lang="it-IT"/>
          </a:p>
        </p:txBody>
      </p:sp>
      <p:sp>
        <p:nvSpPr>
          <p:cNvPr id="7" name="Text 5"/>
          <p:cNvSpPr/>
          <p:nvPr/>
        </p:nvSpPr>
        <p:spPr>
          <a:xfrm>
            <a:off x="228600" y="429768"/>
            <a:ext cx="1161288" cy="374904"/>
          </a:xfrm>
          <a:prstGeom prst="rect">
            <a:avLst/>
          </a:prstGeom>
          <a:noFill/>
          <a:ln/>
        </p:spPr>
        <p:txBody>
          <a:bodyPr wrap="square" lIns="0" tIns="0" rIns="0" bIns="0" rtlCol="0" anchor="ctr">
            <a:normAutofit/>
          </a:bodyPr>
          <a:lstStyle/>
          <a:p>
            <a:pPr marL="0" indent="0" algn="ctr">
              <a:buNone/>
            </a:pPr>
            <a:r>
              <a:rPr lang="en-US" sz="1850" b="1" dirty="0">
                <a:solidFill>
                  <a:srgbClr val="FFFFFF"/>
                </a:solidFill>
                <a:latin typeface="Calibri" pitchFamily="34" charset="0"/>
                <a:ea typeface="Calibri" pitchFamily="34" charset="-122"/>
                <a:cs typeface="Calibri" pitchFamily="34" charset="-120"/>
              </a:rPr>
              <a:t>N° 23</a:t>
            </a:r>
            <a:endParaRPr lang="en-US" sz="1850" dirty="0"/>
          </a:p>
        </p:txBody>
      </p:sp>
      <p:sp>
        <p:nvSpPr>
          <p:cNvPr id="8" name="Text 6"/>
          <p:cNvSpPr/>
          <p:nvPr/>
        </p:nvSpPr>
        <p:spPr>
          <a:xfrm>
            <a:off x="1527048" y="365760"/>
            <a:ext cx="5623560" cy="502920"/>
          </a:xfrm>
          <a:prstGeom prst="rect">
            <a:avLst/>
          </a:prstGeom>
          <a:noFill/>
          <a:ln/>
        </p:spPr>
        <p:txBody>
          <a:bodyPr wrap="square" lIns="0" tIns="0" rIns="0" bIns="0" rtlCol="0" anchor="ctr">
            <a:normAutofit/>
          </a:bodyPr>
          <a:lstStyle/>
          <a:p>
            <a:pPr marL="0" indent="0" algn="l">
              <a:buNone/>
            </a:pPr>
            <a:r>
              <a:rPr lang="en-US" sz="2450" b="1" dirty="0">
                <a:solidFill>
                  <a:srgbClr val="07172A"/>
                </a:solidFill>
                <a:latin typeface="Calibri" pitchFamily="34" charset="0"/>
                <a:ea typeface="Calibri" pitchFamily="34" charset="-122"/>
                <a:cs typeface="Calibri" pitchFamily="34" charset="-120"/>
              </a:rPr>
              <a:t>GRIGLIA E PARTENZA</a:t>
            </a:r>
            <a:endParaRPr lang="en-US" sz="2450" dirty="0"/>
          </a:p>
        </p:txBody>
      </p:sp>
      <p:sp>
        <p:nvSpPr>
          <p:cNvPr id="9" name="Text 7"/>
          <p:cNvSpPr/>
          <p:nvPr/>
        </p:nvSpPr>
        <p:spPr>
          <a:xfrm>
            <a:off x="228600" y="850392"/>
            <a:ext cx="6903720" cy="201168"/>
          </a:xfrm>
          <a:prstGeom prst="rect">
            <a:avLst/>
          </a:prstGeom>
          <a:noFill/>
          <a:ln/>
        </p:spPr>
        <p:txBody>
          <a:bodyPr wrap="square" lIns="0" tIns="0" rIns="0" bIns="0" rtlCol="0" anchor="ctr">
            <a:normAutofit/>
          </a:bodyPr>
          <a:lstStyle/>
          <a:p>
            <a:pPr marL="0" indent="0" algn="l">
              <a:buNone/>
            </a:pPr>
            <a:r>
              <a:rPr lang="en-US" sz="1260" b="1" dirty="0">
                <a:solidFill>
                  <a:srgbClr val="C94B45"/>
                </a:solidFill>
                <a:latin typeface="Calibri" pitchFamily="34" charset="0"/>
                <a:ea typeface="Calibri" pitchFamily="34" charset="-122"/>
                <a:cs typeface="Calibri" pitchFamily="34" charset="-120"/>
              </a:rPr>
              <a:t>POSIZIONARSI SENZA SPENDERE TUTTO</a:t>
            </a:r>
            <a:endParaRPr lang="en-US" sz="1260" dirty="0"/>
          </a:p>
        </p:txBody>
      </p:sp>
      <p:sp>
        <p:nvSpPr>
          <p:cNvPr id="10" name="Text 8"/>
          <p:cNvSpPr/>
          <p:nvPr/>
        </p:nvSpPr>
        <p:spPr>
          <a:xfrm>
            <a:off x="228600" y="1078992"/>
            <a:ext cx="1024128" cy="182880"/>
          </a:xfrm>
          <a:prstGeom prst="rect">
            <a:avLst/>
          </a:prstGeom>
          <a:noFill/>
          <a:ln/>
        </p:spPr>
        <p:txBody>
          <a:bodyPr wrap="square" lIns="0" tIns="0" rIns="0" bIns="0" rtlCol="0" anchor="ctr">
            <a:normAutofit/>
          </a:bodyPr>
          <a:lstStyle/>
          <a:p>
            <a:pPr marL="0" indent="0" algn="l">
              <a:buNone/>
            </a:pPr>
            <a:r>
              <a:rPr lang="en-US" sz="1060" b="1" dirty="0">
                <a:solidFill>
                  <a:srgbClr val="0A3952"/>
                </a:solidFill>
                <a:latin typeface="Calibri" pitchFamily="34" charset="0"/>
                <a:ea typeface="Calibri" pitchFamily="34" charset="-122"/>
                <a:cs typeface="Calibri" pitchFamily="34" charset="-120"/>
              </a:rPr>
              <a:t>OBIETTIVO</a:t>
            </a:r>
            <a:endParaRPr lang="en-US" sz="1060" dirty="0"/>
          </a:p>
        </p:txBody>
      </p:sp>
      <p:sp>
        <p:nvSpPr>
          <p:cNvPr id="11" name="Text 9"/>
          <p:cNvSpPr/>
          <p:nvPr/>
        </p:nvSpPr>
        <p:spPr>
          <a:xfrm>
            <a:off x="1298448" y="1060704"/>
            <a:ext cx="5879592" cy="228600"/>
          </a:xfrm>
          <a:prstGeom prst="rect">
            <a:avLst/>
          </a:prstGeom>
          <a:noFill/>
          <a:ln/>
        </p:spPr>
        <p:txBody>
          <a:bodyPr wrap="square" lIns="0" tIns="0" rIns="0" bIns="0" rtlCol="0" anchor="ctr">
            <a:normAutofit/>
          </a:bodyPr>
          <a:lstStyle/>
          <a:p>
            <a:pPr marL="0" indent="0" algn="l">
              <a:buNone/>
            </a:pPr>
            <a:r>
              <a:rPr lang="en-US" sz="1050" dirty="0">
                <a:solidFill>
                  <a:srgbClr val="1D2932"/>
                </a:solidFill>
                <a:latin typeface="Calibri" pitchFamily="34" charset="0"/>
                <a:ea typeface="Calibri" pitchFamily="34" charset="-122"/>
                <a:cs typeface="Calibri" pitchFamily="34" charset="-120"/>
              </a:rPr>
              <a:t>Collegare rapporto, reazione, accelerazione e prima curva.</a:t>
            </a:r>
            <a:endParaRPr lang="en-US" sz="1050" dirty="0"/>
          </a:p>
        </p:txBody>
      </p:sp>
      <p:sp>
        <p:nvSpPr>
          <p:cNvPr id="12" name="Text 10"/>
          <p:cNvSpPr/>
          <p:nvPr/>
        </p:nvSpPr>
        <p:spPr>
          <a:xfrm>
            <a:off x="7498080" y="402336"/>
            <a:ext cx="2606040" cy="182880"/>
          </a:xfrm>
          <a:prstGeom prst="rect">
            <a:avLst/>
          </a:prstGeom>
          <a:noFill/>
          <a:ln/>
        </p:spPr>
        <p:txBody>
          <a:bodyPr wrap="square" lIns="0" tIns="0" rIns="0" bIns="0" rtlCol="0" anchor="ctr">
            <a:normAutofit/>
          </a:bodyPr>
          <a:lstStyle/>
          <a:p>
            <a:pPr marL="0" indent="0" algn="l">
              <a:buNone/>
            </a:pPr>
            <a:r>
              <a:rPr lang="en-US" sz="1160" b="1" dirty="0">
                <a:solidFill>
                  <a:srgbClr val="0A3952"/>
                </a:solidFill>
                <a:latin typeface="Calibri" pitchFamily="34" charset="0"/>
                <a:ea typeface="Calibri" pitchFamily="34" charset="-122"/>
                <a:cs typeface="Calibri" pitchFamily="34" charset="-120"/>
              </a:rPr>
              <a:t>SEQUENZA CHIAVE</a:t>
            </a:r>
            <a:endParaRPr lang="en-US" sz="1160" dirty="0"/>
          </a:p>
        </p:txBody>
      </p:sp>
      <p:sp>
        <p:nvSpPr>
          <p:cNvPr id="13" name="Text 11"/>
          <p:cNvSpPr/>
          <p:nvPr/>
        </p:nvSpPr>
        <p:spPr>
          <a:xfrm>
            <a:off x="7498080" y="621792"/>
            <a:ext cx="2651760" cy="603504"/>
          </a:xfrm>
          <a:prstGeom prst="rect">
            <a:avLst/>
          </a:prstGeom>
          <a:noFill/>
          <a:ln/>
        </p:spPr>
        <p:txBody>
          <a:bodyPr wrap="square" lIns="0" tIns="0" rIns="0" bIns="0" rtlCol="0" anchor="t">
            <a:normAutofit/>
          </a:bodyPr>
          <a:lstStyle/>
          <a:p>
            <a:pPr marL="0" indent="0" algn="l">
              <a:buNone/>
            </a:pPr>
            <a:r>
              <a:rPr lang="en-US" sz="1020" dirty="0">
                <a:solidFill>
                  <a:srgbClr val="07172A"/>
                </a:solidFill>
                <a:latin typeface="Calibri" pitchFamily="34" charset="0"/>
                <a:ea typeface="Calibri" pitchFamily="34" charset="-122"/>
                <a:cs typeface="Calibri" pitchFamily="34" charset="-120"/>
              </a:rPr>
              <a:t>Preparo rapporto e piede → reagisco → allungo con controllo → entro nella prima curva con spazio e linea prevedibile.</a:t>
            </a:r>
            <a:endParaRPr lang="en-US" sz="1020" dirty="0"/>
          </a:p>
        </p:txBody>
      </p:sp>
      <p:sp>
        <p:nvSpPr>
          <p:cNvPr id="14" name="Shape 12"/>
          <p:cNvSpPr/>
          <p:nvPr/>
        </p:nvSpPr>
        <p:spPr>
          <a:xfrm>
            <a:off x="10351008" y="402336"/>
            <a:ext cx="1600200" cy="868680"/>
          </a:xfrm>
          <a:prstGeom prst="rect">
            <a:avLst/>
          </a:prstGeom>
          <a:solidFill>
            <a:srgbClr val="FFFFFF"/>
          </a:solidFill>
          <a:ln w="8890">
            <a:solidFill>
              <a:srgbClr val="AFC3CF"/>
            </a:solidFill>
            <a:prstDash val="solid"/>
          </a:ln>
        </p:spPr>
        <p:txBody>
          <a:bodyPr/>
          <a:lstStyle/>
          <a:p>
            <a:endParaRPr lang="it-IT"/>
          </a:p>
        </p:txBody>
      </p:sp>
      <p:sp>
        <p:nvSpPr>
          <p:cNvPr id="15" name="Text 13"/>
          <p:cNvSpPr/>
          <p:nvPr/>
        </p:nvSpPr>
        <p:spPr>
          <a:xfrm>
            <a:off x="10469880" y="438912"/>
            <a:ext cx="1325880" cy="164592"/>
          </a:xfrm>
          <a:prstGeom prst="rect">
            <a:avLst/>
          </a:prstGeom>
          <a:noFill/>
          <a:ln/>
        </p:spPr>
        <p:txBody>
          <a:bodyPr wrap="square" lIns="0" tIns="0" rIns="0" bIns="0" rtlCol="0" anchor="ctr">
            <a:normAutofit/>
          </a:bodyPr>
          <a:lstStyle/>
          <a:p>
            <a:pPr marL="0" indent="0" algn="ctr">
              <a:buNone/>
            </a:pPr>
            <a:r>
              <a:rPr lang="en-US" sz="1060" b="1" dirty="0">
                <a:solidFill>
                  <a:srgbClr val="0A3952"/>
                </a:solidFill>
                <a:latin typeface="Calibri" pitchFamily="34" charset="0"/>
                <a:ea typeface="Calibri" pitchFamily="34" charset="-122"/>
                <a:cs typeface="Calibri" pitchFamily="34" charset="-120"/>
              </a:rPr>
              <a:t>LEGENDA</a:t>
            </a:r>
            <a:endParaRPr lang="en-US" sz="1060" dirty="0"/>
          </a:p>
        </p:txBody>
      </p:sp>
      <p:sp>
        <p:nvSpPr>
          <p:cNvPr id="16" name="Shape 14"/>
          <p:cNvSpPr/>
          <p:nvPr/>
        </p:nvSpPr>
        <p:spPr>
          <a:xfrm>
            <a:off x="10497312" y="658368"/>
            <a:ext cx="109728" cy="109728"/>
          </a:xfrm>
          <a:prstGeom prst="ellipse">
            <a:avLst/>
          </a:prstGeom>
          <a:solidFill>
            <a:srgbClr val="FFFFFF"/>
          </a:solidFill>
          <a:ln w="17780">
            <a:solidFill>
              <a:srgbClr val="00A66B"/>
            </a:solidFill>
            <a:prstDash val="solid"/>
          </a:ln>
        </p:spPr>
        <p:txBody>
          <a:bodyPr/>
          <a:lstStyle/>
          <a:p>
            <a:endParaRPr lang="it-IT"/>
          </a:p>
        </p:txBody>
      </p:sp>
      <p:sp>
        <p:nvSpPr>
          <p:cNvPr id="17" name="Text 15"/>
          <p:cNvSpPr/>
          <p:nvPr/>
        </p:nvSpPr>
        <p:spPr>
          <a:xfrm>
            <a:off x="10680192" y="630936"/>
            <a:ext cx="1060704" cy="164592"/>
          </a:xfrm>
          <a:prstGeom prst="rect">
            <a:avLst/>
          </a:prstGeom>
          <a:noFill/>
          <a:ln/>
        </p:spPr>
        <p:txBody>
          <a:bodyPr wrap="square" lIns="0" tIns="0" rIns="0" bIns="0" rtlCol="0" anchor="ctr">
            <a:normAutofit/>
          </a:bodyPr>
          <a:lstStyle/>
          <a:p>
            <a:pPr marL="0" indent="0" algn="l">
              <a:buNone/>
            </a:pPr>
            <a:r>
              <a:rPr lang="en-US" sz="930" b="1" dirty="0">
                <a:solidFill>
                  <a:srgbClr val="07172A"/>
                </a:solidFill>
                <a:latin typeface="Calibri" pitchFamily="34" charset="0"/>
                <a:ea typeface="Calibri" pitchFamily="34" charset="-122"/>
                <a:cs typeface="Calibri" pitchFamily="34" charset="-120"/>
              </a:rPr>
              <a:t>CORRETTO</a:t>
            </a:r>
            <a:endParaRPr lang="en-US" sz="930" dirty="0"/>
          </a:p>
        </p:txBody>
      </p:sp>
      <p:sp>
        <p:nvSpPr>
          <p:cNvPr id="18" name="Shape 16"/>
          <p:cNvSpPr/>
          <p:nvPr/>
        </p:nvSpPr>
        <p:spPr>
          <a:xfrm>
            <a:off x="10497312" y="859536"/>
            <a:ext cx="109728" cy="109728"/>
          </a:xfrm>
          <a:prstGeom prst="ellipse">
            <a:avLst/>
          </a:prstGeom>
          <a:solidFill>
            <a:srgbClr val="FFFFFF"/>
          </a:solidFill>
          <a:ln w="17780">
            <a:solidFill>
              <a:srgbClr val="E21B23"/>
            </a:solidFill>
            <a:prstDash val="solid"/>
          </a:ln>
        </p:spPr>
        <p:txBody>
          <a:bodyPr/>
          <a:lstStyle/>
          <a:p>
            <a:endParaRPr lang="it-IT"/>
          </a:p>
        </p:txBody>
      </p:sp>
      <p:sp>
        <p:nvSpPr>
          <p:cNvPr id="19" name="Text 17"/>
          <p:cNvSpPr/>
          <p:nvPr/>
        </p:nvSpPr>
        <p:spPr>
          <a:xfrm>
            <a:off x="10680192" y="832104"/>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ERRORE</a:t>
            </a:r>
            <a:endParaRPr lang="en-US" sz="930" dirty="0"/>
          </a:p>
        </p:txBody>
      </p:sp>
      <p:sp>
        <p:nvSpPr>
          <p:cNvPr id="20" name="Shape 18"/>
          <p:cNvSpPr/>
          <p:nvPr/>
        </p:nvSpPr>
        <p:spPr>
          <a:xfrm>
            <a:off x="10497312" y="1060704"/>
            <a:ext cx="109728" cy="109728"/>
          </a:xfrm>
          <a:prstGeom prst="ellipse">
            <a:avLst/>
          </a:prstGeom>
          <a:solidFill>
            <a:srgbClr val="FFFFFF"/>
          </a:solidFill>
          <a:ln w="17780">
            <a:solidFill>
              <a:srgbClr val="0A3952"/>
            </a:solidFill>
            <a:prstDash val="solid"/>
          </a:ln>
        </p:spPr>
        <p:txBody>
          <a:bodyPr/>
          <a:lstStyle/>
          <a:p>
            <a:endParaRPr lang="it-IT"/>
          </a:p>
        </p:txBody>
      </p:sp>
      <p:sp>
        <p:nvSpPr>
          <p:cNvPr id="21" name="Text 19"/>
          <p:cNvSpPr/>
          <p:nvPr/>
        </p:nvSpPr>
        <p:spPr>
          <a:xfrm>
            <a:off x="10680192" y="1033272"/>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PAROLA</a:t>
            </a:r>
            <a:endParaRPr lang="en-US" sz="930" dirty="0"/>
          </a:p>
        </p:txBody>
      </p:sp>
      <p:sp>
        <p:nvSpPr>
          <p:cNvPr id="22" name="Text 20"/>
          <p:cNvSpPr/>
          <p:nvPr/>
        </p:nvSpPr>
        <p:spPr>
          <a:xfrm>
            <a:off x="11475720" y="6565392"/>
            <a:ext cx="411480" cy="137160"/>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13</a:t>
            </a:r>
            <a:endParaRPr lang="en-US" sz="850" dirty="0"/>
          </a:p>
        </p:txBody>
      </p:sp>
      <p:sp>
        <p:nvSpPr>
          <p:cNvPr id="23" name="Shape 21"/>
          <p:cNvSpPr/>
          <p:nvPr/>
        </p:nvSpPr>
        <p:spPr>
          <a:xfrm>
            <a:off x="228600" y="1344168"/>
            <a:ext cx="2642616" cy="502920"/>
          </a:xfrm>
          <a:prstGeom prst="rect">
            <a:avLst/>
          </a:prstGeom>
          <a:solidFill>
            <a:srgbClr val="FFFFFF"/>
          </a:solidFill>
          <a:ln w="8890">
            <a:solidFill>
              <a:srgbClr val="AFC3CF"/>
            </a:solidFill>
            <a:prstDash val="solid"/>
          </a:ln>
        </p:spPr>
        <p:txBody>
          <a:bodyPr/>
          <a:lstStyle/>
          <a:p>
            <a:endParaRPr lang="it-IT"/>
          </a:p>
        </p:txBody>
      </p:sp>
      <p:sp>
        <p:nvSpPr>
          <p:cNvPr id="24" name="Shape 22"/>
          <p:cNvSpPr/>
          <p:nvPr/>
        </p:nvSpPr>
        <p:spPr>
          <a:xfrm>
            <a:off x="320040"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25" name="Text 23"/>
          <p:cNvSpPr/>
          <p:nvPr/>
        </p:nvSpPr>
        <p:spPr>
          <a:xfrm>
            <a:off x="320040"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1</a:t>
            </a:r>
            <a:endParaRPr lang="en-US" sz="1420" dirty="0"/>
          </a:p>
        </p:txBody>
      </p:sp>
      <p:sp>
        <p:nvSpPr>
          <p:cNvPr id="26" name="Text 24"/>
          <p:cNvSpPr/>
          <p:nvPr/>
        </p:nvSpPr>
        <p:spPr>
          <a:xfrm>
            <a:off x="740664" y="1389888"/>
            <a:ext cx="2029968"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PREPARA</a:t>
            </a:r>
            <a:endParaRPr lang="en-US" sz="1110" dirty="0"/>
          </a:p>
        </p:txBody>
      </p:sp>
      <p:sp>
        <p:nvSpPr>
          <p:cNvPr id="27" name="Text 25"/>
          <p:cNvSpPr/>
          <p:nvPr/>
        </p:nvSpPr>
        <p:spPr>
          <a:xfrm>
            <a:off x="740664" y="1609344"/>
            <a:ext cx="2020824"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mani · rapporto · piede</a:t>
            </a:r>
            <a:endParaRPr lang="en-US" sz="890" dirty="0"/>
          </a:p>
        </p:txBody>
      </p:sp>
      <p:pic>
        <p:nvPicPr>
          <p:cNvPr id="28" name="Image 0" descr="/mnt/data/call3_assets/slide13/quads/q1_mani.jpg"/>
          <p:cNvPicPr>
            <a:picLocks noChangeAspect="1"/>
          </p:cNvPicPr>
          <p:nvPr/>
        </p:nvPicPr>
        <p:blipFill>
          <a:blip r:embed="rId3"/>
          <a:srcRect l="9504" r="9504"/>
          <a:stretch/>
        </p:blipFill>
        <p:spPr>
          <a:xfrm>
            <a:off x="237744" y="1856232"/>
            <a:ext cx="2624328" cy="2176272"/>
          </a:xfrm>
          <a:prstGeom prst="rect">
            <a:avLst/>
          </a:prstGeom>
        </p:spPr>
      </p:pic>
      <p:sp>
        <p:nvSpPr>
          <p:cNvPr id="29" name="Shape 26"/>
          <p:cNvSpPr/>
          <p:nvPr/>
        </p:nvSpPr>
        <p:spPr>
          <a:xfrm>
            <a:off x="237744" y="1856232"/>
            <a:ext cx="2624328"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30" name="Shape 27"/>
          <p:cNvSpPr/>
          <p:nvPr/>
        </p:nvSpPr>
        <p:spPr>
          <a:xfrm>
            <a:off x="3182112" y="1344168"/>
            <a:ext cx="2642616" cy="502920"/>
          </a:xfrm>
          <a:prstGeom prst="rect">
            <a:avLst/>
          </a:prstGeom>
          <a:solidFill>
            <a:srgbClr val="FFFFFF"/>
          </a:solidFill>
          <a:ln w="8890">
            <a:solidFill>
              <a:srgbClr val="AFC3CF"/>
            </a:solidFill>
            <a:prstDash val="solid"/>
          </a:ln>
        </p:spPr>
        <p:txBody>
          <a:bodyPr/>
          <a:lstStyle/>
          <a:p>
            <a:endParaRPr lang="it-IT"/>
          </a:p>
        </p:txBody>
      </p:sp>
      <p:sp>
        <p:nvSpPr>
          <p:cNvPr id="31" name="Shape 28"/>
          <p:cNvSpPr/>
          <p:nvPr/>
        </p:nvSpPr>
        <p:spPr>
          <a:xfrm>
            <a:off x="3273552"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32" name="Text 29"/>
          <p:cNvSpPr/>
          <p:nvPr/>
        </p:nvSpPr>
        <p:spPr>
          <a:xfrm>
            <a:off x="3273552"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2</a:t>
            </a:r>
            <a:endParaRPr lang="en-US" sz="1420" dirty="0"/>
          </a:p>
        </p:txBody>
      </p:sp>
      <p:sp>
        <p:nvSpPr>
          <p:cNvPr id="33" name="Text 30"/>
          <p:cNvSpPr/>
          <p:nvPr/>
        </p:nvSpPr>
        <p:spPr>
          <a:xfrm>
            <a:off x="3694176" y="1389888"/>
            <a:ext cx="2029968"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REAGISCI</a:t>
            </a:r>
            <a:endParaRPr lang="en-US" sz="1110" dirty="0"/>
          </a:p>
        </p:txBody>
      </p:sp>
      <p:sp>
        <p:nvSpPr>
          <p:cNvPr id="34" name="Text 31"/>
          <p:cNvSpPr/>
          <p:nvPr/>
        </p:nvSpPr>
        <p:spPr>
          <a:xfrm>
            <a:off x="3694176" y="1609344"/>
            <a:ext cx="2020824"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parto sul segnale</a:t>
            </a:r>
            <a:endParaRPr lang="en-US" sz="890" dirty="0"/>
          </a:p>
        </p:txBody>
      </p:sp>
      <p:pic>
        <p:nvPicPr>
          <p:cNvPr id="35" name="Image 1" descr="/mnt/data/call3_assets/slide13/quads/q2_griglia.jpg"/>
          <p:cNvPicPr>
            <a:picLocks noChangeAspect="1"/>
          </p:cNvPicPr>
          <p:nvPr/>
        </p:nvPicPr>
        <p:blipFill>
          <a:blip r:embed="rId4"/>
          <a:srcRect l="9504" r="9504"/>
          <a:stretch/>
        </p:blipFill>
        <p:spPr>
          <a:xfrm>
            <a:off x="3191256" y="1856232"/>
            <a:ext cx="2624328" cy="2176272"/>
          </a:xfrm>
          <a:prstGeom prst="rect">
            <a:avLst/>
          </a:prstGeom>
        </p:spPr>
      </p:pic>
      <p:sp>
        <p:nvSpPr>
          <p:cNvPr id="36" name="Shape 32"/>
          <p:cNvSpPr/>
          <p:nvPr/>
        </p:nvSpPr>
        <p:spPr>
          <a:xfrm>
            <a:off x="3191256" y="1856232"/>
            <a:ext cx="2624328"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37" name="Shape 33"/>
          <p:cNvSpPr/>
          <p:nvPr/>
        </p:nvSpPr>
        <p:spPr>
          <a:xfrm>
            <a:off x="6135624" y="1344168"/>
            <a:ext cx="2642616" cy="502920"/>
          </a:xfrm>
          <a:prstGeom prst="rect">
            <a:avLst/>
          </a:prstGeom>
          <a:solidFill>
            <a:srgbClr val="FFFFFF"/>
          </a:solidFill>
          <a:ln w="8890">
            <a:solidFill>
              <a:srgbClr val="AFC3CF"/>
            </a:solidFill>
            <a:prstDash val="solid"/>
          </a:ln>
        </p:spPr>
        <p:txBody>
          <a:bodyPr/>
          <a:lstStyle/>
          <a:p>
            <a:endParaRPr lang="it-IT"/>
          </a:p>
        </p:txBody>
      </p:sp>
      <p:sp>
        <p:nvSpPr>
          <p:cNvPr id="38" name="Shape 34"/>
          <p:cNvSpPr/>
          <p:nvPr/>
        </p:nvSpPr>
        <p:spPr>
          <a:xfrm>
            <a:off x="6227064"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39" name="Text 35"/>
          <p:cNvSpPr/>
          <p:nvPr/>
        </p:nvSpPr>
        <p:spPr>
          <a:xfrm>
            <a:off x="6227064"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3</a:t>
            </a:r>
            <a:endParaRPr lang="en-US" sz="1420" dirty="0"/>
          </a:p>
        </p:txBody>
      </p:sp>
      <p:sp>
        <p:nvSpPr>
          <p:cNvPr id="40" name="Text 36"/>
          <p:cNvSpPr/>
          <p:nvPr/>
        </p:nvSpPr>
        <p:spPr>
          <a:xfrm>
            <a:off x="6647688" y="1389888"/>
            <a:ext cx="2029968"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ALLUNGA</a:t>
            </a:r>
            <a:endParaRPr lang="en-US" sz="1110" dirty="0"/>
          </a:p>
        </p:txBody>
      </p:sp>
      <p:sp>
        <p:nvSpPr>
          <p:cNvPr id="41" name="Text 37"/>
          <p:cNvSpPr/>
          <p:nvPr/>
        </p:nvSpPr>
        <p:spPr>
          <a:xfrm>
            <a:off x="6647688" y="1609344"/>
            <a:ext cx="2020824"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accelerazione progressiva</a:t>
            </a:r>
            <a:endParaRPr lang="en-US" sz="890" dirty="0"/>
          </a:p>
        </p:txBody>
      </p:sp>
      <p:pic>
        <p:nvPicPr>
          <p:cNvPr id="42" name="Image 2" descr="/mnt/data/call3_assets/slide13/quads/q3_scatto.jpg"/>
          <p:cNvPicPr>
            <a:picLocks noChangeAspect="1"/>
          </p:cNvPicPr>
          <p:nvPr/>
        </p:nvPicPr>
        <p:blipFill>
          <a:blip r:embed="rId5"/>
          <a:srcRect l="9504" r="9504"/>
          <a:stretch/>
        </p:blipFill>
        <p:spPr>
          <a:xfrm>
            <a:off x="6144768" y="1856232"/>
            <a:ext cx="2624328" cy="2176272"/>
          </a:xfrm>
          <a:prstGeom prst="rect">
            <a:avLst/>
          </a:prstGeom>
        </p:spPr>
      </p:pic>
      <p:sp>
        <p:nvSpPr>
          <p:cNvPr id="43" name="Shape 38"/>
          <p:cNvSpPr/>
          <p:nvPr/>
        </p:nvSpPr>
        <p:spPr>
          <a:xfrm>
            <a:off x="6144768" y="1856232"/>
            <a:ext cx="2624328"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44" name="Shape 39"/>
          <p:cNvSpPr/>
          <p:nvPr/>
        </p:nvSpPr>
        <p:spPr>
          <a:xfrm>
            <a:off x="9089136" y="1344168"/>
            <a:ext cx="2642616" cy="502920"/>
          </a:xfrm>
          <a:prstGeom prst="rect">
            <a:avLst/>
          </a:prstGeom>
          <a:solidFill>
            <a:srgbClr val="FFFFFF"/>
          </a:solidFill>
          <a:ln w="8890">
            <a:solidFill>
              <a:srgbClr val="AFC3CF"/>
            </a:solidFill>
            <a:prstDash val="solid"/>
          </a:ln>
        </p:spPr>
        <p:txBody>
          <a:bodyPr/>
          <a:lstStyle/>
          <a:p>
            <a:endParaRPr lang="it-IT"/>
          </a:p>
        </p:txBody>
      </p:sp>
      <p:sp>
        <p:nvSpPr>
          <p:cNvPr id="45" name="Shape 40"/>
          <p:cNvSpPr/>
          <p:nvPr/>
        </p:nvSpPr>
        <p:spPr>
          <a:xfrm>
            <a:off x="9180576"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46" name="Text 41"/>
          <p:cNvSpPr/>
          <p:nvPr/>
        </p:nvSpPr>
        <p:spPr>
          <a:xfrm>
            <a:off x="9180576"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4</a:t>
            </a:r>
            <a:endParaRPr lang="en-US" sz="1420" dirty="0"/>
          </a:p>
        </p:txBody>
      </p:sp>
      <p:sp>
        <p:nvSpPr>
          <p:cNvPr id="47" name="Text 42"/>
          <p:cNvSpPr/>
          <p:nvPr/>
        </p:nvSpPr>
        <p:spPr>
          <a:xfrm>
            <a:off x="9601200" y="1389888"/>
            <a:ext cx="2029968"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ENTRA PULITO</a:t>
            </a:r>
            <a:endParaRPr lang="en-US" sz="1110" dirty="0"/>
          </a:p>
        </p:txBody>
      </p:sp>
      <p:sp>
        <p:nvSpPr>
          <p:cNvPr id="48" name="Text 43"/>
          <p:cNvSpPr/>
          <p:nvPr/>
        </p:nvSpPr>
        <p:spPr>
          <a:xfrm>
            <a:off x="9601200" y="1609344"/>
            <a:ext cx="2020824"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spazio · linea · prima curva</a:t>
            </a:r>
            <a:endParaRPr lang="en-US" sz="890" dirty="0"/>
          </a:p>
        </p:txBody>
      </p:sp>
      <p:pic>
        <p:nvPicPr>
          <p:cNvPr id="49" name="Image 3" descr="/mnt/data/call3_assets/slide13/quads/q4_prima_curva.jpg"/>
          <p:cNvPicPr>
            <a:picLocks noChangeAspect="1"/>
          </p:cNvPicPr>
          <p:nvPr/>
        </p:nvPicPr>
        <p:blipFill>
          <a:blip r:embed="rId6"/>
          <a:srcRect l="9504" r="9504"/>
          <a:stretch/>
        </p:blipFill>
        <p:spPr>
          <a:xfrm>
            <a:off x="9098280" y="1856232"/>
            <a:ext cx="2624328" cy="2176272"/>
          </a:xfrm>
          <a:prstGeom prst="rect">
            <a:avLst/>
          </a:prstGeom>
        </p:spPr>
      </p:pic>
      <p:sp>
        <p:nvSpPr>
          <p:cNvPr id="50" name="Shape 44"/>
          <p:cNvSpPr/>
          <p:nvPr/>
        </p:nvSpPr>
        <p:spPr>
          <a:xfrm>
            <a:off x="9098280" y="1856232"/>
            <a:ext cx="2624328"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51" name="Shape 45"/>
          <p:cNvSpPr/>
          <p:nvPr/>
        </p:nvSpPr>
        <p:spPr>
          <a:xfrm>
            <a:off x="228600" y="4187952"/>
            <a:ext cx="2514600" cy="1261872"/>
          </a:xfrm>
          <a:prstGeom prst="rect">
            <a:avLst/>
          </a:prstGeom>
          <a:solidFill>
            <a:srgbClr val="FFFFFF"/>
          </a:solidFill>
          <a:ln w="8890">
            <a:solidFill>
              <a:srgbClr val="C8D6DF"/>
            </a:solidFill>
            <a:prstDash val="solid"/>
          </a:ln>
        </p:spPr>
        <p:txBody>
          <a:bodyPr/>
          <a:lstStyle/>
          <a:p>
            <a:endParaRPr lang="it-IT"/>
          </a:p>
        </p:txBody>
      </p:sp>
      <p:sp>
        <p:nvSpPr>
          <p:cNvPr id="52" name="Shape 46"/>
          <p:cNvSpPr/>
          <p:nvPr/>
        </p:nvSpPr>
        <p:spPr>
          <a:xfrm>
            <a:off x="228600" y="4187952"/>
            <a:ext cx="2514600" cy="237744"/>
          </a:xfrm>
          <a:prstGeom prst="rect">
            <a:avLst/>
          </a:prstGeom>
          <a:solidFill>
            <a:srgbClr val="00A66B"/>
          </a:solidFill>
          <a:ln w="12700">
            <a:solidFill>
              <a:srgbClr val="00A66B">
                <a:alpha val="0"/>
              </a:srgbClr>
            </a:solidFill>
            <a:prstDash val="solid"/>
          </a:ln>
        </p:spPr>
        <p:txBody>
          <a:bodyPr/>
          <a:lstStyle/>
          <a:p>
            <a:endParaRPr lang="it-IT"/>
          </a:p>
        </p:txBody>
      </p:sp>
      <p:sp>
        <p:nvSpPr>
          <p:cNvPr id="53" name="Text 47"/>
          <p:cNvSpPr/>
          <p:nvPr/>
        </p:nvSpPr>
        <p:spPr>
          <a:xfrm>
            <a:off x="301752" y="4206240"/>
            <a:ext cx="2368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PUNTI CHIAVE</a:t>
            </a:r>
            <a:endParaRPr lang="en-US" sz="1050" dirty="0"/>
          </a:p>
        </p:txBody>
      </p:sp>
      <p:sp>
        <p:nvSpPr>
          <p:cNvPr id="54" name="Shape 48"/>
          <p:cNvSpPr/>
          <p:nvPr/>
        </p:nvSpPr>
        <p:spPr>
          <a:xfrm>
            <a:off x="365760" y="45171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5" name="Text 49"/>
          <p:cNvSpPr/>
          <p:nvPr/>
        </p:nvSpPr>
        <p:spPr>
          <a:xfrm>
            <a:off x="365760" y="45079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1</a:t>
            </a:r>
            <a:endParaRPr lang="en-US" sz="800" dirty="0"/>
          </a:p>
        </p:txBody>
      </p:sp>
      <p:sp>
        <p:nvSpPr>
          <p:cNvPr id="56" name="Text 50"/>
          <p:cNvSpPr/>
          <p:nvPr/>
        </p:nvSpPr>
        <p:spPr>
          <a:xfrm>
            <a:off x="603504" y="44897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Rapporto adatto</a:t>
            </a:r>
            <a:endParaRPr lang="en-US" sz="880" dirty="0"/>
          </a:p>
        </p:txBody>
      </p:sp>
      <p:sp>
        <p:nvSpPr>
          <p:cNvPr id="57" name="Shape 51"/>
          <p:cNvSpPr/>
          <p:nvPr/>
        </p:nvSpPr>
        <p:spPr>
          <a:xfrm>
            <a:off x="365760" y="47457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8" name="Text 52"/>
          <p:cNvSpPr/>
          <p:nvPr/>
        </p:nvSpPr>
        <p:spPr>
          <a:xfrm>
            <a:off x="365760" y="47365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2</a:t>
            </a:r>
            <a:endParaRPr lang="en-US" sz="800" dirty="0"/>
          </a:p>
        </p:txBody>
      </p:sp>
      <p:sp>
        <p:nvSpPr>
          <p:cNvPr id="59" name="Text 53"/>
          <p:cNvSpPr/>
          <p:nvPr/>
        </p:nvSpPr>
        <p:spPr>
          <a:xfrm>
            <a:off x="603504" y="47183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Aggancio preparato</a:t>
            </a:r>
            <a:endParaRPr lang="en-US" sz="880" dirty="0"/>
          </a:p>
        </p:txBody>
      </p:sp>
      <p:sp>
        <p:nvSpPr>
          <p:cNvPr id="60" name="Shape 54"/>
          <p:cNvSpPr/>
          <p:nvPr/>
        </p:nvSpPr>
        <p:spPr>
          <a:xfrm>
            <a:off x="365760" y="4974336"/>
            <a:ext cx="164592" cy="164592"/>
          </a:xfrm>
          <a:prstGeom prst="ellipse">
            <a:avLst/>
          </a:prstGeom>
          <a:solidFill>
            <a:srgbClr val="FFFFFF"/>
          </a:solidFill>
          <a:ln w="15240">
            <a:solidFill>
              <a:srgbClr val="4E6F24"/>
            </a:solidFill>
            <a:prstDash val="solid"/>
          </a:ln>
        </p:spPr>
        <p:txBody>
          <a:bodyPr/>
          <a:lstStyle/>
          <a:p>
            <a:endParaRPr lang="it-IT"/>
          </a:p>
        </p:txBody>
      </p:sp>
      <p:sp>
        <p:nvSpPr>
          <p:cNvPr id="61" name="Text 55"/>
          <p:cNvSpPr/>
          <p:nvPr/>
        </p:nvSpPr>
        <p:spPr>
          <a:xfrm>
            <a:off x="365760" y="49651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3</a:t>
            </a:r>
            <a:endParaRPr lang="en-US" sz="800" dirty="0"/>
          </a:p>
        </p:txBody>
      </p:sp>
      <p:sp>
        <p:nvSpPr>
          <p:cNvPr id="62" name="Text 56"/>
          <p:cNvSpPr/>
          <p:nvPr/>
        </p:nvSpPr>
        <p:spPr>
          <a:xfrm>
            <a:off x="603504" y="49469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Accelerazione controllata</a:t>
            </a:r>
            <a:endParaRPr lang="en-US" sz="880" dirty="0"/>
          </a:p>
        </p:txBody>
      </p:sp>
      <p:sp>
        <p:nvSpPr>
          <p:cNvPr id="63" name="Shape 57"/>
          <p:cNvSpPr/>
          <p:nvPr/>
        </p:nvSpPr>
        <p:spPr>
          <a:xfrm>
            <a:off x="365760" y="5202936"/>
            <a:ext cx="164592" cy="164592"/>
          </a:xfrm>
          <a:prstGeom prst="ellipse">
            <a:avLst/>
          </a:prstGeom>
          <a:solidFill>
            <a:srgbClr val="FFFFFF"/>
          </a:solidFill>
          <a:ln w="15240">
            <a:solidFill>
              <a:srgbClr val="4E6F24"/>
            </a:solidFill>
            <a:prstDash val="solid"/>
          </a:ln>
        </p:spPr>
        <p:txBody>
          <a:bodyPr/>
          <a:lstStyle/>
          <a:p>
            <a:endParaRPr lang="it-IT"/>
          </a:p>
        </p:txBody>
      </p:sp>
      <p:sp>
        <p:nvSpPr>
          <p:cNvPr id="64" name="Text 58"/>
          <p:cNvSpPr/>
          <p:nvPr/>
        </p:nvSpPr>
        <p:spPr>
          <a:xfrm>
            <a:off x="365760" y="51937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4</a:t>
            </a:r>
            <a:endParaRPr lang="en-US" sz="800" dirty="0"/>
          </a:p>
        </p:txBody>
      </p:sp>
      <p:sp>
        <p:nvSpPr>
          <p:cNvPr id="65" name="Text 59"/>
          <p:cNvSpPr/>
          <p:nvPr/>
        </p:nvSpPr>
        <p:spPr>
          <a:xfrm>
            <a:off x="603504" y="51755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Prima curva prevedibile</a:t>
            </a:r>
            <a:endParaRPr lang="en-US" sz="880" dirty="0"/>
          </a:p>
        </p:txBody>
      </p:sp>
      <p:sp>
        <p:nvSpPr>
          <p:cNvPr id="66" name="Shape 60"/>
          <p:cNvSpPr/>
          <p:nvPr/>
        </p:nvSpPr>
        <p:spPr>
          <a:xfrm>
            <a:off x="2852928" y="4187952"/>
            <a:ext cx="3657600" cy="1261872"/>
          </a:xfrm>
          <a:prstGeom prst="rect">
            <a:avLst/>
          </a:prstGeom>
          <a:solidFill>
            <a:srgbClr val="FFFFFF"/>
          </a:solidFill>
          <a:ln w="8890">
            <a:solidFill>
              <a:srgbClr val="C8D6DF"/>
            </a:solidFill>
            <a:prstDash val="solid"/>
          </a:ln>
        </p:spPr>
        <p:txBody>
          <a:bodyPr/>
          <a:lstStyle/>
          <a:p>
            <a:endParaRPr lang="it-IT"/>
          </a:p>
        </p:txBody>
      </p:sp>
      <p:sp>
        <p:nvSpPr>
          <p:cNvPr id="67" name="Shape 61"/>
          <p:cNvSpPr/>
          <p:nvPr/>
        </p:nvSpPr>
        <p:spPr>
          <a:xfrm>
            <a:off x="2852928" y="4187952"/>
            <a:ext cx="365760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68" name="Text 62"/>
          <p:cNvSpPr/>
          <p:nvPr/>
        </p:nvSpPr>
        <p:spPr>
          <a:xfrm>
            <a:off x="2926080" y="4206240"/>
            <a:ext cx="3511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ERRORI COMUNI E CORREZIONE</a:t>
            </a:r>
            <a:endParaRPr lang="en-US" sz="1050" dirty="0"/>
          </a:p>
        </p:txBody>
      </p:sp>
      <p:sp>
        <p:nvSpPr>
          <p:cNvPr id="69" name="Shape 63"/>
          <p:cNvSpPr/>
          <p:nvPr/>
        </p:nvSpPr>
        <p:spPr>
          <a:xfrm>
            <a:off x="2953512" y="4498848"/>
            <a:ext cx="3456432" cy="420624"/>
          </a:xfrm>
          <a:prstGeom prst="rect">
            <a:avLst/>
          </a:prstGeom>
          <a:solidFill>
            <a:srgbClr val="FFF2F1"/>
          </a:solidFill>
          <a:ln w="8890">
            <a:solidFill>
              <a:srgbClr val="C94B45"/>
            </a:solidFill>
            <a:prstDash val="solid"/>
          </a:ln>
        </p:spPr>
        <p:txBody>
          <a:bodyPr/>
          <a:lstStyle/>
          <a:p>
            <a:endParaRPr lang="it-IT"/>
          </a:p>
        </p:txBody>
      </p:sp>
      <p:sp>
        <p:nvSpPr>
          <p:cNvPr id="70" name="Shape 64"/>
          <p:cNvSpPr/>
          <p:nvPr/>
        </p:nvSpPr>
        <p:spPr>
          <a:xfrm>
            <a:off x="3026664" y="4572000"/>
            <a:ext cx="182880" cy="182880"/>
          </a:xfrm>
          <a:prstGeom prst="ellipse">
            <a:avLst/>
          </a:prstGeom>
          <a:solidFill>
            <a:srgbClr val="E21B23"/>
          </a:solidFill>
          <a:ln w="12700">
            <a:solidFill>
              <a:srgbClr val="E21B23"/>
            </a:solidFill>
            <a:prstDash val="solid"/>
          </a:ln>
        </p:spPr>
        <p:txBody>
          <a:bodyPr/>
          <a:lstStyle/>
          <a:p>
            <a:endParaRPr lang="it-IT"/>
          </a:p>
        </p:txBody>
      </p:sp>
      <p:sp>
        <p:nvSpPr>
          <p:cNvPr id="71" name="Text 65"/>
          <p:cNvSpPr/>
          <p:nvPr/>
        </p:nvSpPr>
        <p:spPr>
          <a:xfrm>
            <a:off x="3026664" y="45582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72" name="Text 66"/>
          <p:cNvSpPr/>
          <p:nvPr/>
        </p:nvSpPr>
        <p:spPr>
          <a:xfrm>
            <a:off x="3300984" y="45445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RAPPORTO TROPPO DURO O AGILE</a:t>
            </a:r>
            <a:endParaRPr lang="en-US" sz="920" dirty="0"/>
          </a:p>
        </p:txBody>
      </p:sp>
      <p:sp>
        <p:nvSpPr>
          <p:cNvPr id="73" name="Text 67"/>
          <p:cNvSpPr/>
          <p:nvPr/>
        </p:nvSpPr>
        <p:spPr>
          <a:xfrm>
            <a:off x="3300984" y="47183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provalo prima del richiamo.</a:t>
            </a:r>
            <a:endParaRPr lang="en-US" sz="850" dirty="0"/>
          </a:p>
        </p:txBody>
      </p:sp>
      <p:sp>
        <p:nvSpPr>
          <p:cNvPr id="74" name="Shape 68"/>
          <p:cNvSpPr/>
          <p:nvPr/>
        </p:nvSpPr>
        <p:spPr>
          <a:xfrm>
            <a:off x="2953512" y="4956048"/>
            <a:ext cx="3456432" cy="420624"/>
          </a:xfrm>
          <a:prstGeom prst="rect">
            <a:avLst/>
          </a:prstGeom>
          <a:solidFill>
            <a:srgbClr val="FFF2F1"/>
          </a:solidFill>
          <a:ln w="8890">
            <a:solidFill>
              <a:srgbClr val="C94B45"/>
            </a:solidFill>
            <a:prstDash val="solid"/>
          </a:ln>
        </p:spPr>
        <p:txBody>
          <a:bodyPr/>
          <a:lstStyle/>
          <a:p>
            <a:endParaRPr lang="it-IT"/>
          </a:p>
        </p:txBody>
      </p:sp>
      <p:sp>
        <p:nvSpPr>
          <p:cNvPr id="75" name="Shape 69"/>
          <p:cNvSpPr/>
          <p:nvPr/>
        </p:nvSpPr>
        <p:spPr>
          <a:xfrm>
            <a:off x="3026664" y="5029200"/>
            <a:ext cx="182880" cy="182880"/>
          </a:xfrm>
          <a:prstGeom prst="ellipse">
            <a:avLst/>
          </a:prstGeom>
          <a:solidFill>
            <a:srgbClr val="E21B23"/>
          </a:solidFill>
          <a:ln w="12700">
            <a:solidFill>
              <a:srgbClr val="E21B23"/>
            </a:solidFill>
            <a:prstDash val="solid"/>
          </a:ln>
        </p:spPr>
        <p:txBody>
          <a:bodyPr/>
          <a:lstStyle/>
          <a:p>
            <a:endParaRPr lang="it-IT"/>
          </a:p>
        </p:txBody>
      </p:sp>
      <p:sp>
        <p:nvSpPr>
          <p:cNvPr id="76" name="Text 70"/>
          <p:cNvSpPr/>
          <p:nvPr/>
        </p:nvSpPr>
        <p:spPr>
          <a:xfrm>
            <a:off x="3026664" y="50154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77" name="Text 71"/>
          <p:cNvSpPr/>
          <p:nvPr/>
        </p:nvSpPr>
        <p:spPr>
          <a:xfrm>
            <a:off x="3300984" y="50017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CERCA SPAZIO CON CONTATTO</a:t>
            </a:r>
            <a:endParaRPr lang="en-US" sz="920" dirty="0"/>
          </a:p>
        </p:txBody>
      </p:sp>
      <p:sp>
        <p:nvSpPr>
          <p:cNvPr id="78" name="Text 72"/>
          <p:cNvSpPr/>
          <p:nvPr/>
        </p:nvSpPr>
        <p:spPr>
          <a:xfrm>
            <a:off x="3300984" y="51755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posizionati senza chiusure brusche.</a:t>
            </a:r>
            <a:endParaRPr lang="en-US" sz="850" dirty="0"/>
          </a:p>
        </p:txBody>
      </p:sp>
      <p:sp>
        <p:nvSpPr>
          <p:cNvPr id="79" name="Shape 73"/>
          <p:cNvSpPr/>
          <p:nvPr/>
        </p:nvSpPr>
        <p:spPr>
          <a:xfrm>
            <a:off x="6620256" y="4187952"/>
            <a:ext cx="1783080" cy="1261872"/>
          </a:xfrm>
          <a:prstGeom prst="rect">
            <a:avLst/>
          </a:prstGeom>
          <a:solidFill>
            <a:srgbClr val="FFFFFF"/>
          </a:solidFill>
          <a:ln w="8890">
            <a:solidFill>
              <a:srgbClr val="C8D6DF"/>
            </a:solidFill>
            <a:prstDash val="solid"/>
          </a:ln>
        </p:spPr>
        <p:txBody>
          <a:bodyPr/>
          <a:lstStyle/>
          <a:p>
            <a:endParaRPr lang="it-IT"/>
          </a:p>
        </p:txBody>
      </p:sp>
      <p:sp>
        <p:nvSpPr>
          <p:cNvPr id="80" name="Shape 74"/>
          <p:cNvSpPr/>
          <p:nvPr/>
        </p:nvSpPr>
        <p:spPr>
          <a:xfrm>
            <a:off x="6620256" y="4187952"/>
            <a:ext cx="1783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81" name="Text 75"/>
          <p:cNvSpPr/>
          <p:nvPr/>
        </p:nvSpPr>
        <p:spPr>
          <a:xfrm>
            <a:off x="6693408" y="4206240"/>
            <a:ext cx="1636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PAROLE CHIAVE</a:t>
            </a:r>
            <a:endParaRPr lang="en-US" sz="1050" dirty="0"/>
          </a:p>
        </p:txBody>
      </p:sp>
      <p:sp>
        <p:nvSpPr>
          <p:cNvPr id="82" name="Text 76"/>
          <p:cNvSpPr/>
          <p:nvPr/>
        </p:nvSpPr>
        <p:spPr>
          <a:xfrm>
            <a:off x="6739128" y="4498848"/>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83" name="Text 77"/>
          <p:cNvSpPr/>
          <p:nvPr/>
        </p:nvSpPr>
        <p:spPr>
          <a:xfrm>
            <a:off x="6940296" y="4498848"/>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Rapporto.</a:t>
            </a:r>
            <a:endParaRPr lang="en-US" sz="880" dirty="0"/>
          </a:p>
        </p:txBody>
      </p:sp>
      <p:sp>
        <p:nvSpPr>
          <p:cNvPr id="84" name="Text 78"/>
          <p:cNvSpPr/>
          <p:nvPr/>
        </p:nvSpPr>
        <p:spPr>
          <a:xfrm>
            <a:off x="6739128" y="4797552"/>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85" name="Text 79"/>
          <p:cNvSpPr/>
          <p:nvPr/>
        </p:nvSpPr>
        <p:spPr>
          <a:xfrm>
            <a:off x="6940296" y="4797552"/>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Spazio.</a:t>
            </a:r>
            <a:endParaRPr lang="en-US" sz="880" dirty="0"/>
          </a:p>
        </p:txBody>
      </p:sp>
      <p:sp>
        <p:nvSpPr>
          <p:cNvPr id="86" name="Text 80"/>
          <p:cNvSpPr/>
          <p:nvPr/>
        </p:nvSpPr>
        <p:spPr>
          <a:xfrm>
            <a:off x="6739128" y="5096256"/>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87" name="Text 81"/>
          <p:cNvSpPr/>
          <p:nvPr/>
        </p:nvSpPr>
        <p:spPr>
          <a:xfrm>
            <a:off x="6940296" y="5096256"/>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Posizione.</a:t>
            </a:r>
            <a:endParaRPr lang="en-US" sz="880" dirty="0"/>
          </a:p>
        </p:txBody>
      </p:sp>
      <p:sp>
        <p:nvSpPr>
          <p:cNvPr id="88" name="Shape 82"/>
          <p:cNvSpPr/>
          <p:nvPr/>
        </p:nvSpPr>
        <p:spPr>
          <a:xfrm>
            <a:off x="8513064" y="4187952"/>
            <a:ext cx="3447288" cy="1261872"/>
          </a:xfrm>
          <a:prstGeom prst="rect">
            <a:avLst/>
          </a:prstGeom>
          <a:solidFill>
            <a:srgbClr val="FFFFFF"/>
          </a:solidFill>
          <a:ln w="8890">
            <a:solidFill>
              <a:srgbClr val="C8D6DF"/>
            </a:solidFill>
            <a:prstDash val="solid"/>
          </a:ln>
        </p:spPr>
        <p:txBody>
          <a:bodyPr/>
          <a:lstStyle/>
          <a:p>
            <a:endParaRPr lang="it-IT"/>
          </a:p>
        </p:txBody>
      </p:sp>
      <p:sp>
        <p:nvSpPr>
          <p:cNvPr id="89" name="Shape 83"/>
          <p:cNvSpPr/>
          <p:nvPr/>
        </p:nvSpPr>
        <p:spPr>
          <a:xfrm>
            <a:off x="8513064" y="4187952"/>
            <a:ext cx="3447288"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90" name="Text 84"/>
          <p:cNvSpPr/>
          <p:nvPr/>
        </p:nvSpPr>
        <p:spPr>
          <a:xfrm>
            <a:off x="8586216" y="4206240"/>
            <a:ext cx="3300984"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PROGRESSIONE</a:t>
            </a:r>
            <a:endParaRPr lang="en-US" sz="1050" dirty="0"/>
          </a:p>
        </p:txBody>
      </p:sp>
      <p:sp>
        <p:nvSpPr>
          <p:cNvPr id="91" name="Shape 85"/>
          <p:cNvSpPr/>
          <p:nvPr/>
        </p:nvSpPr>
        <p:spPr>
          <a:xfrm>
            <a:off x="8631936" y="4498848"/>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92" name="Text 86"/>
          <p:cNvSpPr/>
          <p:nvPr/>
        </p:nvSpPr>
        <p:spPr>
          <a:xfrm>
            <a:off x="8631936" y="4498848"/>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L1</a:t>
            </a:r>
            <a:endParaRPr lang="en-US" sz="820" dirty="0"/>
          </a:p>
        </p:txBody>
      </p:sp>
      <p:sp>
        <p:nvSpPr>
          <p:cNvPr id="93" name="Text 87"/>
          <p:cNvSpPr/>
          <p:nvPr/>
        </p:nvSpPr>
        <p:spPr>
          <a:xfrm>
            <a:off x="9089136" y="4498848"/>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Posizione statica</a:t>
            </a:r>
            <a:endParaRPr lang="en-US" sz="870" dirty="0"/>
          </a:p>
        </p:txBody>
      </p:sp>
      <p:sp>
        <p:nvSpPr>
          <p:cNvPr id="94" name="Shape 88"/>
          <p:cNvSpPr/>
          <p:nvPr/>
        </p:nvSpPr>
        <p:spPr>
          <a:xfrm>
            <a:off x="8631936" y="4722876"/>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95" name="Text 89"/>
          <p:cNvSpPr/>
          <p:nvPr/>
        </p:nvSpPr>
        <p:spPr>
          <a:xfrm>
            <a:off x="8631936" y="4722876"/>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L2</a:t>
            </a:r>
            <a:endParaRPr lang="en-US" sz="820" dirty="0"/>
          </a:p>
        </p:txBody>
      </p:sp>
      <p:sp>
        <p:nvSpPr>
          <p:cNvPr id="96" name="Text 90"/>
          <p:cNvSpPr/>
          <p:nvPr/>
        </p:nvSpPr>
        <p:spPr>
          <a:xfrm>
            <a:off x="9089136" y="4722876"/>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Tre colpi di pedale</a:t>
            </a:r>
            <a:endParaRPr lang="en-US" sz="870" dirty="0"/>
          </a:p>
        </p:txBody>
      </p:sp>
      <p:sp>
        <p:nvSpPr>
          <p:cNvPr id="97" name="Shape 91"/>
          <p:cNvSpPr/>
          <p:nvPr/>
        </p:nvSpPr>
        <p:spPr>
          <a:xfrm>
            <a:off x="8631936" y="4946904"/>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98" name="Text 92"/>
          <p:cNvSpPr/>
          <p:nvPr/>
        </p:nvSpPr>
        <p:spPr>
          <a:xfrm>
            <a:off x="8631936" y="4946904"/>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L3</a:t>
            </a:r>
            <a:endParaRPr lang="en-US" sz="820" dirty="0"/>
          </a:p>
        </p:txBody>
      </p:sp>
      <p:sp>
        <p:nvSpPr>
          <p:cNvPr id="99" name="Text 93"/>
          <p:cNvSpPr/>
          <p:nvPr/>
        </p:nvSpPr>
        <p:spPr>
          <a:xfrm>
            <a:off x="9089136" y="4946904"/>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Partenza + curva</a:t>
            </a:r>
            <a:endParaRPr lang="en-US" sz="870" dirty="0"/>
          </a:p>
        </p:txBody>
      </p:sp>
      <p:sp>
        <p:nvSpPr>
          <p:cNvPr id="100" name="Shape 94"/>
          <p:cNvSpPr/>
          <p:nvPr/>
        </p:nvSpPr>
        <p:spPr>
          <a:xfrm>
            <a:off x="8631936" y="5170932"/>
            <a:ext cx="384048" cy="196596"/>
          </a:xfrm>
          <a:prstGeom prst="rect">
            <a:avLst/>
          </a:prstGeom>
          <a:solidFill>
            <a:srgbClr val="0A3952"/>
          </a:solidFill>
          <a:ln w="12700">
            <a:solidFill>
              <a:srgbClr val="0A3952">
                <a:alpha val="0"/>
              </a:srgbClr>
            </a:solidFill>
            <a:prstDash val="solid"/>
          </a:ln>
        </p:spPr>
        <p:txBody>
          <a:bodyPr/>
          <a:lstStyle/>
          <a:p>
            <a:endParaRPr lang="it-IT"/>
          </a:p>
        </p:txBody>
      </p:sp>
      <p:sp>
        <p:nvSpPr>
          <p:cNvPr id="101" name="Text 95"/>
          <p:cNvSpPr/>
          <p:nvPr/>
        </p:nvSpPr>
        <p:spPr>
          <a:xfrm>
            <a:off x="8631936" y="5170932"/>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L4</a:t>
            </a:r>
            <a:endParaRPr lang="en-US" sz="820" dirty="0"/>
          </a:p>
        </p:txBody>
      </p:sp>
      <p:sp>
        <p:nvSpPr>
          <p:cNvPr id="102" name="Text 96"/>
          <p:cNvSpPr/>
          <p:nvPr/>
        </p:nvSpPr>
        <p:spPr>
          <a:xfrm>
            <a:off x="9089136" y="5170932"/>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Piccolo gruppo</a:t>
            </a:r>
            <a:endParaRPr lang="en-US" sz="870" dirty="0"/>
          </a:p>
        </p:txBody>
      </p:sp>
      <p:sp>
        <p:nvSpPr>
          <p:cNvPr id="103" name="Shape 97"/>
          <p:cNvSpPr/>
          <p:nvPr/>
        </p:nvSpPr>
        <p:spPr>
          <a:xfrm>
            <a:off x="228600"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104" name="Shape 98"/>
          <p:cNvSpPr/>
          <p:nvPr/>
        </p:nvSpPr>
        <p:spPr>
          <a:xfrm>
            <a:off x="228600" y="5513832"/>
            <a:ext cx="2926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05" name="Text 99"/>
          <p:cNvSpPr/>
          <p:nvPr/>
        </p:nvSpPr>
        <p:spPr>
          <a:xfrm>
            <a:off x="301752"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VERIFICA</a:t>
            </a:r>
            <a:endParaRPr lang="en-US" sz="1050" dirty="0"/>
          </a:p>
        </p:txBody>
      </p:sp>
      <p:sp>
        <p:nvSpPr>
          <p:cNvPr id="106" name="Text 100"/>
          <p:cNvSpPr/>
          <p:nvPr/>
        </p:nvSpPr>
        <p:spPr>
          <a:xfrm>
            <a:off x="365760" y="5815584"/>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7" name="Text 101"/>
          <p:cNvSpPr/>
          <p:nvPr/>
        </p:nvSpPr>
        <p:spPr>
          <a:xfrm>
            <a:off x="594360" y="5815584"/>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Aggancio rapido</a:t>
            </a:r>
            <a:endParaRPr lang="en-US" sz="850" dirty="0"/>
          </a:p>
        </p:txBody>
      </p:sp>
      <p:sp>
        <p:nvSpPr>
          <p:cNvPr id="108" name="Text 102"/>
          <p:cNvSpPr/>
          <p:nvPr/>
        </p:nvSpPr>
        <p:spPr>
          <a:xfrm>
            <a:off x="365760" y="5984748"/>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9" name="Text 103"/>
          <p:cNvSpPr/>
          <p:nvPr/>
        </p:nvSpPr>
        <p:spPr>
          <a:xfrm>
            <a:off x="594360" y="5984748"/>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Bici dritta</a:t>
            </a:r>
            <a:endParaRPr lang="en-US" sz="850" dirty="0"/>
          </a:p>
        </p:txBody>
      </p:sp>
      <p:sp>
        <p:nvSpPr>
          <p:cNvPr id="110" name="Text 104"/>
          <p:cNvSpPr/>
          <p:nvPr/>
        </p:nvSpPr>
        <p:spPr>
          <a:xfrm>
            <a:off x="365760" y="6153912"/>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11" name="Text 105"/>
          <p:cNvSpPr/>
          <p:nvPr/>
        </p:nvSpPr>
        <p:spPr>
          <a:xfrm>
            <a:off x="594360" y="6153912"/>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Spazio mantenuto</a:t>
            </a:r>
            <a:endParaRPr lang="en-US" sz="850" dirty="0"/>
          </a:p>
        </p:txBody>
      </p:sp>
      <p:sp>
        <p:nvSpPr>
          <p:cNvPr id="112" name="Text 106"/>
          <p:cNvSpPr/>
          <p:nvPr/>
        </p:nvSpPr>
        <p:spPr>
          <a:xfrm>
            <a:off x="365760" y="6323076"/>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13" name="Text 107"/>
          <p:cNvSpPr/>
          <p:nvPr/>
        </p:nvSpPr>
        <p:spPr>
          <a:xfrm>
            <a:off x="594360" y="6323076"/>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Curva già preparata</a:t>
            </a:r>
            <a:endParaRPr lang="en-US" sz="850" dirty="0"/>
          </a:p>
        </p:txBody>
      </p:sp>
      <p:sp>
        <p:nvSpPr>
          <p:cNvPr id="114" name="Shape 108"/>
          <p:cNvSpPr/>
          <p:nvPr/>
        </p:nvSpPr>
        <p:spPr>
          <a:xfrm>
            <a:off x="3273552"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115" name="Shape 109"/>
          <p:cNvSpPr/>
          <p:nvPr/>
        </p:nvSpPr>
        <p:spPr>
          <a:xfrm>
            <a:off x="3273552" y="5513832"/>
            <a:ext cx="292608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116" name="Text 110"/>
          <p:cNvSpPr/>
          <p:nvPr/>
        </p:nvSpPr>
        <p:spPr>
          <a:xfrm>
            <a:off x="3346704"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STOP DI SICUREZZA</a:t>
            </a:r>
            <a:endParaRPr lang="en-US" sz="1050" dirty="0"/>
          </a:p>
        </p:txBody>
      </p:sp>
      <p:sp>
        <p:nvSpPr>
          <p:cNvPr id="117" name="Text 111"/>
          <p:cNvSpPr/>
          <p:nvPr/>
        </p:nvSpPr>
        <p:spPr>
          <a:xfrm>
            <a:off x="3438144" y="5843016"/>
            <a:ext cx="2596896"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Niente contatti cercati, chiusure improvvise o cambi di linea non prevedibili.</a:t>
            </a:r>
            <a:endParaRPr lang="en-US" sz="860" dirty="0"/>
          </a:p>
        </p:txBody>
      </p:sp>
      <p:sp>
        <p:nvSpPr>
          <p:cNvPr id="118" name="Shape 112"/>
          <p:cNvSpPr/>
          <p:nvPr/>
        </p:nvSpPr>
        <p:spPr>
          <a:xfrm>
            <a:off x="6318504" y="5513832"/>
            <a:ext cx="2880360" cy="1024128"/>
          </a:xfrm>
          <a:prstGeom prst="rect">
            <a:avLst/>
          </a:prstGeom>
          <a:solidFill>
            <a:srgbClr val="FFFFFF"/>
          </a:solidFill>
          <a:ln w="8890">
            <a:solidFill>
              <a:srgbClr val="C8D6DF"/>
            </a:solidFill>
            <a:prstDash val="solid"/>
          </a:ln>
        </p:spPr>
        <p:txBody>
          <a:bodyPr/>
          <a:lstStyle/>
          <a:p>
            <a:endParaRPr lang="it-IT"/>
          </a:p>
        </p:txBody>
      </p:sp>
      <p:sp>
        <p:nvSpPr>
          <p:cNvPr id="119" name="Shape 113"/>
          <p:cNvSpPr/>
          <p:nvPr/>
        </p:nvSpPr>
        <p:spPr>
          <a:xfrm>
            <a:off x="6318504" y="5513832"/>
            <a:ext cx="288036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20" name="Text 114"/>
          <p:cNvSpPr/>
          <p:nvPr/>
        </p:nvSpPr>
        <p:spPr>
          <a:xfrm>
            <a:off x="6391656" y="5532120"/>
            <a:ext cx="273405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ESERCIZIO</a:t>
            </a:r>
            <a:endParaRPr lang="en-US" sz="1050" dirty="0"/>
          </a:p>
        </p:txBody>
      </p:sp>
      <p:sp>
        <p:nvSpPr>
          <p:cNvPr id="121" name="Text 115"/>
          <p:cNvSpPr/>
          <p:nvPr/>
        </p:nvSpPr>
        <p:spPr>
          <a:xfrm>
            <a:off x="6473952" y="5843016"/>
            <a:ext cx="2569464"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Partenze brevi: fermarsi dopo la prima curva e valutare la scelta.</a:t>
            </a:r>
            <a:endParaRPr lang="en-US" sz="860" dirty="0"/>
          </a:p>
        </p:txBody>
      </p:sp>
      <p:sp>
        <p:nvSpPr>
          <p:cNvPr id="122" name="Shape 116"/>
          <p:cNvSpPr/>
          <p:nvPr/>
        </p:nvSpPr>
        <p:spPr>
          <a:xfrm>
            <a:off x="9317736" y="5513832"/>
            <a:ext cx="2642616" cy="1024128"/>
          </a:xfrm>
          <a:prstGeom prst="rect">
            <a:avLst/>
          </a:prstGeom>
          <a:solidFill>
            <a:srgbClr val="FFFFFF"/>
          </a:solidFill>
          <a:ln w="8890">
            <a:solidFill>
              <a:srgbClr val="C8D6DF"/>
            </a:solidFill>
            <a:prstDash val="solid"/>
          </a:ln>
        </p:spPr>
        <p:txBody>
          <a:bodyPr/>
          <a:lstStyle/>
          <a:p>
            <a:endParaRPr lang="it-IT"/>
          </a:p>
        </p:txBody>
      </p:sp>
      <p:sp>
        <p:nvSpPr>
          <p:cNvPr id="123" name="Shape 117"/>
          <p:cNvSpPr/>
          <p:nvPr/>
        </p:nvSpPr>
        <p:spPr>
          <a:xfrm>
            <a:off x="9317736" y="5513832"/>
            <a:ext cx="2642616"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24" name="Text 118"/>
          <p:cNvSpPr/>
          <p:nvPr/>
        </p:nvSpPr>
        <p:spPr>
          <a:xfrm>
            <a:off x="9390888" y="5532120"/>
            <a:ext cx="2496312"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COLLEGATO A</a:t>
            </a:r>
            <a:endParaRPr lang="en-US" sz="1050" dirty="0"/>
          </a:p>
        </p:txBody>
      </p:sp>
      <p:sp>
        <p:nvSpPr>
          <p:cNvPr id="125" name="Text 119"/>
          <p:cNvSpPr/>
          <p:nvPr/>
        </p:nvSpPr>
        <p:spPr>
          <a:xfrm>
            <a:off x="9473184" y="5843016"/>
            <a:ext cx="2331720" cy="630936"/>
          </a:xfrm>
          <a:prstGeom prst="rect">
            <a:avLst/>
          </a:prstGeom>
          <a:noFill/>
          <a:ln/>
        </p:spPr>
        <p:txBody>
          <a:bodyPr wrap="square" lIns="0" tIns="0" rIns="0" bIns="0" rtlCol="0" anchor="t">
            <a:normAutofit/>
          </a:bodyPr>
          <a:lstStyle/>
          <a:p>
            <a:pPr marL="0" indent="0" algn="l">
              <a:buNone/>
            </a:pPr>
            <a:r>
              <a:rPr lang="en-US" sz="920" b="1" dirty="0">
                <a:solidFill>
                  <a:srgbClr val="0A3952"/>
                </a:solidFill>
                <a:latin typeface="Calibri" pitchFamily="34" charset="0"/>
                <a:ea typeface="Calibri" pitchFamily="34" charset="-122"/>
                <a:cs typeface="Calibri" pitchFamily="34" charset="-120"/>
              </a:rPr>
              <a:t>ST-21  RISCALDAMENTO</a:t>
            </a:r>
            <a:endParaRPr lang="en-US" sz="920" dirty="0"/>
          </a:p>
          <a:p>
            <a:pPr marL="0" indent="0" algn="l">
              <a:buNone/>
            </a:pPr>
            <a:r>
              <a:rPr lang="en-US" sz="920" b="1" dirty="0">
                <a:solidFill>
                  <a:srgbClr val="0A3952"/>
                </a:solidFill>
                <a:latin typeface="Calibri" pitchFamily="34" charset="0"/>
                <a:ea typeface="Calibri" pitchFamily="34" charset="-122"/>
                <a:cs typeface="Calibri" pitchFamily="34" charset="-120"/>
              </a:rPr>
              <a:t>ST-24  PRIMO GIRO</a:t>
            </a:r>
            <a:endParaRPr lang="en-US" sz="92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1695" cy="283464"/>
          </a:xfrm>
          <a:prstGeom prst="rect">
            <a:avLst/>
          </a:prstGeom>
          <a:solidFill>
            <a:srgbClr val="061A2B"/>
          </a:solidFill>
          <a:ln w="12700">
            <a:solidFill>
              <a:srgbClr val="061A2B">
                <a:alpha val="0"/>
              </a:srgbClr>
            </a:solidFill>
            <a:prstDash val="solid"/>
          </a:ln>
        </p:spPr>
        <p:txBody>
          <a:bodyPr/>
          <a:lstStyle/>
          <a:p>
            <a:endParaRPr lang="it-IT"/>
          </a:p>
        </p:txBody>
      </p:sp>
      <p:sp>
        <p:nvSpPr>
          <p:cNvPr id="3" name="Text 1"/>
          <p:cNvSpPr/>
          <p:nvPr/>
        </p:nvSpPr>
        <p:spPr>
          <a:xfrm>
            <a:off x="228600" y="27432"/>
            <a:ext cx="3017520" cy="219456"/>
          </a:xfrm>
          <a:prstGeom prst="rect">
            <a:avLst/>
          </a:prstGeom>
          <a:noFill/>
          <a:ln/>
        </p:spPr>
        <p:txBody>
          <a:bodyPr wrap="square" lIns="0" tIns="0" rIns="0" bIns="0" rtlCol="0" anchor="ctr">
            <a:normAutofit/>
          </a:bodyPr>
          <a:lstStyle/>
          <a:p>
            <a:pPr marL="0" indent="0" algn="l">
              <a:buNone/>
            </a:pPr>
            <a:r>
              <a:rPr lang="en-US" sz="1120" b="1" dirty="0">
                <a:solidFill>
                  <a:srgbClr val="FFFFFF"/>
                </a:solidFill>
                <a:latin typeface="Calibri" pitchFamily="34" charset="0"/>
                <a:ea typeface="Calibri" pitchFamily="34" charset="-122"/>
                <a:cs typeface="Calibri" pitchFamily="34" charset="-120"/>
              </a:rPr>
              <a:t>CALL 3  •  GARA E TESTA</a:t>
            </a:r>
            <a:endParaRPr lang="en-US" sz="1120" dirty="0"/>
          </a:p>
        </p:txBody>
      </p:sp>
      <p:sp>
        <p:nvSpPr>
          <p:cNvPr id="4" name="Text 2"/>
          <p:cNvSpPr/>
          <p:nvPr/>
        </p:nvSpPr>
        <p:spPr>
          <a:xfrm>
            <a:off x="3218688" y="27432"/>
            <a:ext cx="5532120" cy="219456"/>
          </a:xfrm>
          <a:prstGeom prst="rect">
            <a:avLst/>
          </a:prstGeom>
          <a:noFill/>
          <a:ln/>
        </p:spPr>
        <p:txBody>
          <a:bodyPr wrap="square" lIns="0" tIns="0" rIns="0" bIns="0" rtlCol="0" anchor="ctr">
            <a:normAutofit/>
          </a:bodyPr>
          <a:lstStyle/>
          <a:p>
            <a:pPr marL="0" indent="0" algn="ctr">
              <a:buNone/>
            </a:pPr>
            <a:r>
              <a:rPr lang="en-US" sz="1120" b="1" dirty="0">
                <a:solidFill>
                  <a:srgbClr val="FFFFFF"/>
                </a:solidFill>
                <a:latin typeface="Calibri" pitchFamily="34" charset="0"/>
                <a:ea typeface="Calibri" pitchFamily="34" charset="-122"/>
                <a:cs typeface="Calibri" pitchFamily="34" charset="-120"/>
              </a:rPr>
              <a:t>MANUALE TECNICO CICLOCROSS GIOVANILE 2026</a:t>
            </a:r>
            <a:endParaRPr lang="en-US" sz="1120" dirty="0"/>
          </a:p>
        </p:txBody>
      </p:sp>
      <p:sp>
        <p:nvSpPr>
          <p:cNvPr id="5" name="Text 3"/>
          <p:cNvSpPr/>
          <p:nvPr/>
        </p:nvSpPr>
        <p:spPr>
          <a:xfrm>
            <a:off x="8915400" y="27432"/>
            <a:ext cx="3017520" cy="219456"/>
          </a:xfrm>
          <a:prstGeom prst="rect">
            <a:avLst/>
          </a:prstGeom>
          <a:noFill/>
          <a:ln/>
        </p:spPr>
        <p:txBody>
          <a:bodyPr wrap="square" lIns="0" tIns="0" rIns="0" bIns="0" rtlCol="0" anchor="ctr">
            <a:normAutofit/>
          </a:bodyPr>
          <a:lstStyle/>
          <a:p>
            <a:pPr marL="0" indent="0" algn="r">
              <a:buNone/>
            </a:pPr>
            <a:r>
              <a:rPr lang="en-US" sz="1120" b="1" dirty="0">
                <a:solidFill>
                  <a:srgbClr val="FFFFFF"/>
                </a:solidFill>
                <a:latin typeface="Calibri" pitchFamily="34" charset="0"/>
                <a:ea typeface="Calibri" pitchFamily="34" charset="-122"/>
                <a:cs typeface="Calibri" pitchFamily="34" charset="-120"/>
              </a:rPr>
              <a:t>LIVELLO 3  •  DECISIONE E GARA</a:t>
            </a:r>
            <a:endParaRPr lang="en-US" sz="1120" dirty="0"/>
          </a:p>
        </p:txBody>
      </p:sp>
      <p:sp>
        <p:nvSpPr>
          <p:cNvPr id="6" name="Shape 4"/>
          <p:cNvSpPr/>
          <p:nvPr/>
        </p:nvSpPr>
        <p:spPr>
          <a:xfrm>
            <a:off x="228600" y="411480"/>
            <a:ext cx="1161288" cy="411480"/>
          </a:xfrm>
          <a:prstGeom prst="roundRect">
            <a:avLst>
              <a:gd name="adj" fmla="val 13333"/>
            </a:avLst>
          </a:prstGeom>
          <a:solidFill>
            <a:srgbClr val="00A66B"/>
          </a:solidFill>
          <a:ln w="12700">
            <a:solidFill>
              <a:srgbClr val="00A66B">
                <a:alpha val="0"/>
              </a:srgbClr>
            </a:solidFill>
            <a:prstDash val="solid"/>
          </a:ln>
        </p:spPr>
        <p:txBody>
          <a:bodyPr/>
          <a:lstStyle/>
          <a:p>
            <a:endParaRPr lang="it-IT"/>
          </a:p>
        </p:txBody>
      </p:sp>
      <p:sp>
        <p:nvSpPr>
          <p:cNvPr id="7" name="Text 5"/>
          <p:cNvSpPr/>
          <p:nvPr/>
        </p:nvSpPr>
        <p:spPr>
          <a:xfrm>
            <a:off x="228600" y="429768"/>
            <a:ext cx="1161288" cy="374904"/>
          </a:xfrm>
          <a:prstGeom prst="rect">
            <a:avLst/>
          </a:prstGeom>
          <a:noFill/>
          <a:ln/>
        </p:spPr>
        <p:txBody>
          <a:bodyPr wrap="square" lIns="0" tIns="0" rIns="0" bIns="0" rtlCol="0" anchor="ctr">
            <a:normAutofit/>
          </a:bodyPr>
          <a:lstStyle/>
          <a:p>
            <a:pPr marL="0" indent="0" algn="ctr">
              <a:buNone/>
            </a:pPr>
            <a:r>
              <a:rPr lang="en-US" sz="1850" b="1" dirty="0">
                <a:solidFill>
                  <a:srgbClr val="FFFFFF"/>
                </a:solidFill>
                <a:latin typeface="Calibri" pitchFamily="34" charset="0"/>
                <a:ea typeface="Calibri" pitchFamily="34" charset="-122"/>
                <a:cs typeface="Calibri" pitchFamily="34" charset="-120"/>
              </a:rPr>
              <a:t>N° 24</a:t>
            </a:r>
            <a:endParaRPr lang="en-US" sz="1850" dirty="0"/>
          </a:p>
        </p:txBody>
      </p:sp>
      <p:sp>
        <p:nvSpPr>
          <p:cNvPr id="8" name="Text 6"/>
          <p:cNvSpPr/>
          <p:nvPr/>
        </p:nvSpPr>
        <p:spPr>
          <a:xfrm>
            <a:off x="1527048" y="365760"/>
            <a:ext cx="5623560" cy="502920"/>
          </a:xfrm>
          <a:prstGeom prst="rect">
            <a:avLst/>
          </a:prstGeom>
          <a:noFill/>
          <a:ln/>
        </p:spPr>
        <p:txBody>
          <a:bodyPr wrap="square" lIns="0" tIns="0" rIns="0" bIns="0" rtlCol="0" anchor="ctr">
            <a:normAutofit/>
          </a:bodyPr>
          <a:lstStyle/>
          <a:p>
            <a:pPr marL="0" indent="0" algn="l">
              <a:buNone/>
            </a:pPr>
            <a:r>
              <a:rPr lang="en-US" sz="2450" b="1" dirty="0">
                <a:solidFill>
                  <a:srgbClr val="07172A"/>
                </a:solidFill>
                <a:latin typeface="Calibri" pitchFamily="34" charset="0"/>
                <a:ea typeface="Calibri" pitchFamily="34" charset="-122"/>
                <a:cs typeface="Calibri" pitchFamily="34" charset="-120"/>
              </a:rPr>
              <a:t>PRIMO GIRO E RITMO</a:t>
            </a:r>
            <a:endParaRPr lang="en-US" sz="2450" dirty="0"/>
          </a:p>
        </p:txBody>
      </p:sp>
      <p:sp>
        <p:nvSpPr>
          <p:cNvPr id="9" name="Text 7"/>
          <p:cNvSpPr/>
          <p:nvPr/>
        </p:nvSpPr>
        <p:spPr>
          <a:xfrm>
            <a:off x="228600" y="850392"/>
            <a:ext cx="6903720" cy="201168"/>
          </a:xfrm>
          <a:prstGeom prst="rect">
            <a:avLst/>
          </a:prstGeom>
          <a:noFill/>
          <a:ln/>
        </p:spPr>
        <p:txBody>
          <a:bodyPr wrap="square" lIns="0" tIns="0" rIns="0" bIns="0" rtlCol="0" anchor="ctr">
            <a:normAutofit/>
          </a:bodyPr>
          <a:lstStyle/>
          <a:p>
            <a:pPr marL="0" indent="0" algn="l">
              <a:buNone/>
            </a:pPr>
            <a:r>
              <a:rPr lang="en-US" sz="1260" b="1" dirty="0">
                <a:solidFill>
                  <a:srgbClr val="C94B45"/>
                </a:solidFill>
                <a:latin typeface="Calibri" pitchFamily="34" charset="0"/>
                <a:ea typeface="Calibri" pitchFamily="34" charset="-122"/>
                <a:cs typeface="Calibri" pitchFamily="34" charset="-120"/>
              </a:rPr>
              <a:t>SPINGERE SENZA PERDERE LUCIDITÀ</a:t>
            </a:r>
            <a:endParaRPr lang="en-US" sz="1260" dirty="0"/>
          </a:p>
        </p:txBody>
      </p:sp>
      <p:sp>
        <p:nvSpPr>
          <p:cNvPr id="10" name="Text 8"/>
          <p:cNvSpPr/>
          <p:nvPr/>
        </p:nvSpPr>
        <p:spPr>
          <a:xfrm>
            <a:off x="228600" y="1078992"/>
            <a:ext cx="1024128" cy="182880"/>
          </a:xfrm>
          <a:prstGeom prst="rect">
            <a:avLst/>
          </a:prstGeom>
          <a:noFill/>
          <a:ln/>
        </p:spPr>
        <p:txBody>
          <a:bodyPr wrap="square" lIns="0" tIns="0" rIns="0" bIns="0" rtlCol="0" anchor="ctr">
            <a:normAutofit/>
          </a:bodyPr>
          <a:lstStyle/>
          <a:p>
            <a:pPr marL="0" indent="0" algn="l">
              <a:buNone/>
            </a:pPr>
            <a:r>
              <a:rPr lang="en-US" sz="1060" b="1" dirty="0">
                <a:solidFill>
                  <a:srgbClr val="0A3952"/>
                </a:solidFill>
                <a:latin typeface="Calibri" pitchFamily="34" charset="0"/>
                <a:ea typeface="Calibri" pitchFamily="34" charset="-122"/>
                <a:cs typeface="Calibri" pitchFamily="34" charset="-120"/>
              </a:rPr>
              <a:t>OBIETTIVO</a:t>
            </a:r>
            <a:endParaRPr lang="en-US" sz="1060" dirty="0"/>
          </a:p>
        </p:txBody>
      </p:sp>
      <p:sp>
        <p:nvSpPr>
          <p:cNvPr id="11" name="Text 9"/>
          <p:cNvSpPr/>
          <p:nvPr/>
        </p:nvSpPr>
        <p:spPr>
          <a:xfrm>
            <a:off x="1298448" y="1060704"/>
            <a:ext cx="5879592" cy="228600"/>
          </a:xfrm>
          <a:prstGeom prst="rect">
            <a:avLst/>
          </a:prstGeom>
          <a:noFill/>
          <a:ln/>
        </p:spPr>
        <p:txBody>
          <a:bodyPr wrap="square" lIns="0" tIns="0" rIns="0" bIns="0" rtlCol="0" anchor="ctr">
            <a:normAutofit/>
          </a:bodyPr>
          <a:lstStyle/>
          <a:p>
            <a:pPr marL="0" indent="0" algn="l">
              <a:buNone/>
            </a:pPr>
            <a:r>
              <a:rPr lang="en-US" sz="1050" dirty="0">
                <a:solidFill>
                  <a:srgbClr val="1D2932"/>
                </a:solidFill>
                <a:latin typeface="Calibri" pitchFamily="34" charset="0"/>
                <a:ea typeface="Calibri" pitchFamily="34" charset="-122"/>
                <a:cs typeface="Calibri" pitchFamily="34" charset="-120"/>
              </a:rPr>
              <a:t>Gestire spazio, linea e respiro nel giro più affollato.</a:t>
            </a:r>
            <a:endParaRPr lang="en-US" sz="1050" dirty="0"/>
          </a:p>
        </p:txBody>
      </p:sp>
      <p:sp>
        <p:nvSpPr>
          <p:cNvPr id="12" name="Text 10"/>
          <p:cNvSpPr/>
          <p:nvPr/>
        </p:nvSpPr>
        <p:spPr>
          <a:xfrm>
            <a:off x="7498080" y="402336"/>
            <a:ext cx="2606040" cy="182880"/>
          </a:xfrm>
          <a:prstGeom prst="rect">
            <a:avLst/>
          </a:prstGeom>
          <a:noFill/>
          <a:ln/>
        </p:spPr>
        <p:txBody>
          <a:bodyPr wrap="square" lIns="0" tIns="0" rIns="0" bIns="0" rtlCol="0" anchor="ctr">
            <a:normAutofit/>
          </a:bodyPr>
          <a:lstStyle/>
          <a:p>
            <a:pPr marL="0" indent="0" algn="l">
              <a:buNone/>
            </a:pPr>
            <a:r>
              <a:rPr lang="en-US" sz="1160" b="1" dirty="0">
                <a:solidFill>
                  <a:srgbClr val="0A3952"/>
                </a:solidFill>
                <a:latin typeface="Calibri" pitchFamily="34" charset="0"/>
                <a:ea typeface="Calibri" pitchFamily="34" charset="-122"/>
                <a:cs typeface="Calibri" pitchFamily="34" charset="-120"/>
              </a:rPr>
              <a:t>SEQUENZA CHIAVE</a:t>
            </a:r>
            <a:endParaRPr lang="en-US" sz="1160" dirty="0"/>
          </a:p>
        </p:txBody>
      </p:sp>
      <p:sp>
        <p:nvSpPr>
          <p:cNvPr id="13" name="Text 11"/>
          <p:cNvSpPr/>
          <p:nvPr/>
        </p:nvSpPr>
        <p:spPr>
          <a:xfrm>
            <a:off x="7498080" y="621792"/>
            <a:ext cx="2651760" cy="603504"/>
          </a:xfrm>
          <a:prstGeom prst="rect">
            <a:avLst/>
          </a:prstGeom>
          <a:noFill/>
          <a:ln/>
        </p:spPr>
        <p:txBody>
          <a:bodyPr wrap="square" lIns="0" tIns="0" rIns="0" bIns="0" rtlCol="0" anchor="t">
            <a:normAutofit/>
          </a:bodyPr>
          <a:lstStyle/>
          <a:p>
            <a:pPr marL="0" indent="0" algn="l">
              <a:buNone/>
            </a:pPr>
            <a:r>
              <a:rPr lang="en-US" sz="1020" dirty="0">
                <a:solidFill>
                  <a:srgbClr val="07172A"/>
                </a:solidFill>
                <a:latin typeface="Calibri" pitchFamily="34" charset="0"/>
                <a:ea typeface="Calibri" pitchFamily="34" charset="-122"/>
                <a:cs typeface="Calibri" pitchFamily="34" charset="-120"/>
              </a:rPr>
              <a:t>Guardo lungo → scelgo dove accelerare → respiro dove scorre → recupero una posizione o un gesto alla volta.</a:t>
            </a:r>
            <a:endParaRPr lang="en-US" sz="1020" dirty="0"/>
          </a:p>
        </p:txBody>
      </p:sp>
      <p:sp>
        <p:nvSpPr>
          <p:cNvPr id="14" name="Shape 12"/>
          <p:cNvSpPr/>
          <p:nvPr/>
        </p:nvSpPr>
        <p:spPr>
          <a:xfrm>
            <a:off x="10351008" y="402336"/>
            <a:ext cx="1600200" cy="868680"/>
          </a:xfrm>
          <a:prstGeom prst="rect">
            <a:avLst/>
          </a:prstGeom>
          <a:solidFill>
            <a:srgbClr val="FFFFFF"/>
          </a:solidFill>
          <a:ln w="8890">
            <a:solidFill>
              <a:srgbClr val="AFC3CF"/>
            </a:solidFill>
            <a:prstDash val="solid"/>
          </a:ln>
        </p:spPr>
        <p:txBody>
          <a:bodyPr/>
          <a:lstStyle/>
          <a:p>
            <a:endParaRPr lang="it-IT"/>
          </a:p>
        </p:txBody>
      </p:sp>
      <p:sp>
        <p:nvSpPr>
          <p:cNvPr id="15" name="Text 13"/>
          <p:cNvSpPr/>
          <p:nvPr/>
        </p:nvSpPr>
        <p:spPr>
          <a:xfrm>
            <a:off x="10469880" y="438912"/>
            <a:ext cx="1325880" cy="164592"/>
          </a:xfrm>
          <a:prstGeom prst="rect">
            <a:avLst/>
          </a:prstGeom>
          <a:noFill/>
          <a:ln/>
        </p:spPr>
        <p:txBody>
          <a:bodyPr wrap="square" lIns="0" tIns="0" rIns="0" bIns="0" rtlCol="0" anchor="ctr">
            <a:normAutofit/>
          </a:bodyPr>
          <a:lstStyle/>
          <a:p>
            <a:pPr marL="0" indent="0" algn="ctr">
              <a:buNone/>
            </a:pPr>
            <a:r>
              <a:rPr lang="en-US" sz="1060" b="1" dirty="0">
                <a:solidFill>
                  <a:srgbClr val="0A3952"/>
                </a:solidFill>
                <a:latin typeface="Calibri" pitchFamily="34" charset="0"/>
                <a:ea typeface="Calibri" pitchFamily="34" charset="-122"/>
                <a:cs typeface="Calibri" pitchFamily="34" charset="-120"/>
              </a:rPr>
              <a:t>LEGENDA</a:t>
            </a:r>
            <a:endParaRPr lang="en-US" sz="1060" dirty="0"/>
          </a:p>
        </p:txBody>
      </p:sp>
      <p:sp>
        <p:nvSpPr>
          <p:cNvPr id="16" name="Shape 14"/>
          <p:cNvSpPr/>
          <p:nvPr/>
        </p:nvSpPr>
        <p:spPr>
          <a:xfrm>
            <a:off x="10497312" y="658368"/>
            <a:ext cx="109728" cy="109728"/>
          </a:xfrm>
          <a:prstGeom prst="ellipse">
            <a:avLst/>
          </a:prstGeom>
          <a:solidFill>
            <a:srgbClr val="FFFFFF"/>
          </a:solidFill>
          <a:ln w="17780">
            <a:solidFill>
              <a:srgbClr val="00A66B"/>
            </a:solidFill>
            <a:prstDash val="solid"/>
          </a:ln>
        </p:spPr>
        <p:txBody>
          <a:bodyPr/>
          <a:lstStyle/>
          <a:p>
            <a:endParaRPr lang="it-IT"/>
          </a:p>
        </p:txBody>
      </p:sp>
      <p:sp>
        <p:nvSpPr>
          <p:cNvPr id="17" name="Text 15"/>
          <p:cNvSpPr/>
          <p:nvPr/>
        </p:nvSpPr>
        <p:spPr>
          <a:xfrm>
            <a:off x="10680192" y="630936"/>
            <a:ext cx="1060704" cy="164592"/>
          </a:xfrm>
          <a:prstGeom prst="rect">
            <a:avLst/>
          </a:prstGeom>
          <a:noFill/>
          <a:ln/>
        </p:spPr>
        <p:txBody>
          <a:bodyPr wrap="square" lIns="0" tIns="0" rIns="0" bIns="0" rtlCol="0" anchor="ctr">
            <a:normAutofit/>
          </a:bodyPr>
          <a:lstStyle/>
          <a:p>
            <a:pPr marL="0" indent="0" algn="l">
              <a:buNone/>
            </a:pPr>
            <a:r>
              <a:rPr lang="en-US" sz="930" b="1" dirty="0">
                <a:solidFill>
                  <a:srgbClr val="07172A"/>
                </a:solidFill>
                <a:latin typeface="Calibri" pitchFamily="34" charset="0"/>
                <a:ea typeface="Calibri" pitchFamily="34" charset="-122"/>
                <a:cs typeface="Calibri" pitchFamily="34" charset="-120"/>
              </a:rPr>
              <a:t>CORRETTO</a:t>
            </a:r>
            <a:endParaRPr lang="en-US" sz="930" dirty="0"/>
          </a:p>
        </p:txBody>
      </p:sp>
      <p:sp>
        <p:nvSpPr>
          <p:cNvPr id="18" name="Shape 16"/>
          <p:cNvSpPr/>
          <p:nvPr/>
        </p:nvSpPr>
        <p:spPr>
          <a:xfrm>
            <a:off x="10497312" y="859536"/>
            <a:ext cx="109728" cy="109728"/>
          </a:xfrm>
          <a:prstGeom prst="ellipse">
            <a:avLst/>
          </a:prstGeom>
          <a:solidFill>
            <a:srgbClr val="FFFFFF"/>
          </a:solidFill>
          <a:ln w="17780">
            <a:solidFill>
              <a:srgbClr val="E21B23"/>
            </a:solidFill>
            <a:prstDash val="solid"/>
          </a:ln>
        </p:spPr>
        <p:txBody>
          <a:bodyPr/>
          <a:lstStyle/>
          <a:p>
            <a:endParaRPr lang="it-IT"/>
          </a:p>
        </p:txBody>
      </p:sp>
      <p:sp>
        <p:nvSpPr>
          <p:cNvPr id="19" name="Text 17"/>
          <p:cNvSpPr/>
          <p:nvPr/>
        </p:nvSpPr>
        <p:spPr>
          <a:xfrm>
            <a:off x="10680192" y="832104"/>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ERRORE</a:t>
            </a:r>
            <a:endParaRPr lang="en-US" sz="930" dirty="0"/>
          </a:p>
        </p:txBody>
      </p:sp>
      <p:sp>
        <p:nvSpPr>
          <p:cNvPr id="20" name="Shape 18"/>
          <p:cNvSpPr/>
          <p:nvPr/>
        </p:nvSpPr>
        <p:spPr>
          <a:xfrm>
            <a:off x="10497312" y="1060704"/>
            <a:ext cx="109728" cy="109728"/>
          </a:xfrm>
          <a:prstGeom prst="ellipse">
            <a:avLst/>
          </a:prstGeom>
          <a:solidFill>
            <a:srgbClr val="FFFFFF"/>
          </a:solidFill>
          <a:ln w="17780">
            <a:solidFill>
              <a:srgbClr val="0A3952"/>
            </a:solidFill>
            <a:prstDash val="solid"/>
          </a:ln>
        </p:spPr>
        <p:txBody>
          <a:bodyPr/>
          <a:lstStyle/>
          <a:p>
            <a:endParaRPr lang="it-IT"/>
          </a:p>
        </p:txBody>
      </p:sp>
      <p:sp>
        <p:nvSpPr>
          <p:cNvPr id="21" name="Text 19"/>
          <p:cNvSpPr/>
          <p:nvPr/>
        </p:nvSpPr>
        <p:spPr>
          <a:xfrm>
            <a:off x="10680192" y="1033272"/>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PAROLA</a:t>
            </a:r>
            <a:endParaRPr lang="en-US" sz="930" dirty="0"/>
          </a:p>
        </p:txBody>
      </p:sp>
      <p:sp>
        <p:nvSpPr>
          <p:cNvPr id="22" name="Text 20"/>
          <p:cNvSpPr/>
          <p:nvPr/>
        </p:nvSpPr>
        <p:spPr>
          <a:xfrm>
            <a:off x="11475720" y="6565392"/>
            <a:ext cx="411480" cy="137160"/>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14</a:t>
            </a:r>
            <a:endParaRPr lang="en-US" sz="850" dirty="0"/>
          </a:p>
        </p:txBody>
      </p:sp>
      <p:sp>
        <p:nvSpPr>
          <p:cNvPr id="23" name="Shape 21"/>
          <p:cNvSpPr/>
          <p:nvPr/>
        </p:nvSpPr>
        <p:spPr>
          <a:xfrm>
            <a:off x="228600" y="1344168"/>
            <a:ext cx="5760720" cy="502920"/>
          </a:xfrm>
          <a:prstGeom prst="rect">
            <a:avLst/>
          </a:prstGeom>
          <a:solidFill>
            <a:srgbClr val="FFFFFF"/>
          </a:solidFill>
          <a:ln w="8890">
            <a:solidFill>
              <a:srgbClr val="AFC3CF"/>
            </a:solidFill>
            <a:prstDash val="solid"/>
          </a:ln>
        </p:spPr>
        <p:txBody>
          <a:bodyPr/>
          <a:lstStyle/>
          <a:p>
            <a:endParaRPr lang="it-IT"/>
          </a:p>
        </p:txBody>
      </p:sp>
      <p:sp>
        <p:nvSpPr>
          <p:cNvPr id="24" name="Shape 22"/>
          <p:cNvSpPr/>
          <p:nvPr/>
        </p:nvSpPr>
        <p:spPr>
          <a:xfrm>
            <a:off x="320040"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25" name="Text 23"/>
          <p:cNvSpPr/>
          <p:nvPr/>
        </p:nvSpPr>
        <p:spPr>
          <a:xfrm>
            <a:off x="320040"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1</a:t>
            </a:r>
            <a:endParaRPr lang="en-US" sz="1420" dirty="0"/>
          </a:p>
        </p:txBody>
      </p:sp>
      <p:sp>
        <p:nvSpPr>
          <p:cNvPr id="26" name="Text 24"/>
          <p:cNvSpPr/>
          <p:nvPr/>
        </p:nvSpPr>
        <p:spPr>
          <a:xfrm>
            <a:off x="740664" y="1389888"/>
            <a:ext cx="5148072"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SPAZIO E LINEA</a:t>
            </a:r>
            <a:endParaRPr lang="en-US" sz="1110" dirty="0"/>
          </a:p>
        </p:txBody>
      </p:sp>
      <p:sp>
        <p:nvSpPr>
          <p:cNvPr id="27" name="Text 25"/>
          <p:cNvSpPr/>
          <p:nvPr/>
        </p:nvSpPr>
        <p:spPr>
          <a:xfrm>
            <a:off x="740664" y="1609344"/>
            <a:ext cx="5138928"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sul primo giro il percorso è affollato</a:t>
            </a:r>
            <a:endParaRPr lang="en-US" sz="890" dirty="0"/>
          </a:p>
        </p:txBody>
      </p:sp>
      <p:pic>
        <p:nvPicPr>
          <p:cNvPr id="28" name="Image 0" descr="/mnt/data/call3_assets/slide14/pic07_Immagine 20.jpg"/>
          <p:cNvPicPr>
            <a:picLocks noChangeAspect="1"/>
          </p:cNvPicPr>
          <p:nvPr/>
        </p:nvPicPr>
        <p:blipFill>
          <a:blip r:embed="rId3"/>
          <a:srcRect t="31051" b="31051"/>
          <a:stretch/>
        </p:blipFill>
        <p:spPr>
          <a:xfrm>
            <a:off x="237744" y="1856232"/>
            <a:ext cx="5742432" cy="2176272"/>
          </a:xfrm>
          <a:prstGeom prst="rect">
            <a:avLst/>
          </a:prstGeom>
        </p:spPr>
      </p:pic>
      <p:sp>
        <p:nvSpPr>
          <p:cNvPr id="29" name="Shape 26"/>
          <p:cNvSpPr/>
          <p:nvPr/>
        </p:nvSpPr>
        <p:spPr>
          <a:xfrm>
            <a:off x="237744" y="1856232"/>
            <a:ext cx="5742432"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30" name="Shape 27"/>
          <p:cNvSpPr/>
          <p:nvPr/>
        </p:nvSpPr>
        <p:spPr>
          <a:xfrm>
            <a:off x="6199632" y="1344168"/>
            <a:ext cx="5760720" cy="502920"/>
          </a:xfrm>
          <a:prstGeom prst="rect">
            <a:avLst/>
          </a:prstGeom>
          <a:solidFill>
            <a:srgbClr val="FFFFFF"/>
          </a:solidFill>
          <a:ln w="8890">
            <a:solidFill>
              <a:srgbClr val="AFC3CF"/>
            </a:solidFill>
            <a:prstDash val="solid"/>
          </a:ln>
        </p:spPr>
        <p:txBody>
          <a:bodyPr/>
          <a:lstStyle/>
          <a:p>
            <a:endParaRPr lang="it-IT"/>
          </a:p>
        </p:txBody>
      </p:sp>
      <p:sp>
        <p:nvSpPr>
          <p:cNvPr id="31" name="Shape 28"/>
          <p:cNvSpPr/>
          <p:nvPr/>
        </p:nvSpPr>
        <p:spPr>
          <a:xfrm>
            <a:off x="6291072"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32" name="Text 29"/>
          <p:cNvSpPr/>
          <p:nvPr/>
        </p:nvSpPr>
        <p:spPr>
          <a:xfrm>
            <a:off x="6291072"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2</a:t>
            </a:r>
            <a:endParaRPr lang="en-US" sz="1420" dirty="0"/>
          </a:p>
        </p:txBody>
      </p:sp>
      <p:sp>
        <p:nvSpPr>
          <p:cNvPr id="33" name="Text 30"/>
          <p:cNvSpPr/>
          <p:nvPr/>
        </p:nvSpPr>
        <p:spPr>
          <a:xfrm>
            <a:off x="6711696" y="1389888"/>
            <a:ext cx="5148072"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RITMO E RESPIRO</a:t>
            </a:r>
            <a:endParaRPr lang="en-US" sz="1110" dirty="0"/>
          </a:p>
        </p:txBody>
      </p:sp>
      <p:sp>
        <p:nvSpPr>
          <p:cNvPr id="34" name="Text 31"/>
          <p:cNvSpPr/>
          <p:nvPr/>
        </p:nvSpPr>
        <p:spPr>
          <a:xfrm>
            <a:off x="6711696" y="1609344"/>
            <a:ext cx="5138928"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spingo dove serve · respiro dove scorre</a:t>
            </a:r>
            <a:endParaRPr lang="en-US" sz="890" dirty="0"/>
          </a:p>
        </p:txBody>
      </p:sp>
      <p:pic>
        <p:nvPicPr>
          <p:cNvPr id="35" name="Image 1" descr="/mnt/data/call3_assets/slide14/pic09_Immagine 22.png"/>
          <p:cNvPicPr>
            <a:picLocks noChangeAspect="1"/>
          </p:cNvPicPr>
          <p:nvPr/>
        </p:nvPicPr>
        <p:blipFill>
          <a:blip r:embed="rId4"/>
          <a:srcRect t="21576" b="21576"/>
          <a:stretch/>
        </p:blipFill>
        <p:spPr>
          <a:xfrm>
            <a:off x="6208776" y="1856232"/>
            <a:ext cx="5742432" cy="2176272"/>
          </a:xfrm>
          <a:prstGeom prst="rect">
            <a:avLst/>
          </a:prstGeom>
        </p:spPr>
      </p:pic>
      <p:sp>
        <p:nvSpPr>
          <p:cNvPr id="36" name="Shape 32"/>
          <p:cNvSpPr/>
          <p:nvPr/>
        </p:nvSpPr>
        <p:spPr>
          <a:xfrm>
            <a:off x="6208776" y="1856232"/>
            <a:ext cx="5742432"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37" name="Shape 33"/>
          <p:cNvSpPr/>
          <p:nvPr/>
        </p:nvSpPr>
        <p:spPr>
          <a:xfrm>
            <a:off x="228600" y="4187952"/>
            <a:ext cx="2514600" cy="1261872"/>
          </a:xfrm>
          <a:prstGeom prst="rect">
            <a:avLst/>
          </a:prstGeom>
          <a:solidFill>
            <a:srgbClr val="FFFFFF"/>
          </a:solidFill>
          <a:ln w="8890">
            <a:solidFill>
              <a:srgbClr val="C8D6DF"/>
            </a:solidFill>
            <a:prstDash val="solid"/>
          </a:ln>
        </p:spPr>
        <p:txBody>
          <a:bodyPr/>
          <a:lstStyle/>
          <a:p>
            <a:endParaRPr lang="it-IT"/>
          </a:p>
        </p:txBody>
      </p:sp>
      <p:sp>
        <p:nvSpPr>
          <p:cNvPr id="38" name="Shape 34"/>
          <p:cNvSpPr/>
          <p:nvPr/>
        </p:nvSpPr>
        <p:spPr>
          <a:xfrm>
            <a:off x="228600" y="4187952"/>
            <a:ext cx="2514600" cy="237744"/>
          </a:xfrm>
          <a:prstGeom prst="rect">
            <a:avLst/>
          </a:prstGeom>
          <a:solidFill>
            <a:srgbClr val="00A66B"/>
          </a:solidFill>
          <a:ln w="12700">
            <a:solidFill>
              <a:srgbClr val="00A66B">
                <a:alpha val="0"/>
              </a:srgbClr>
            </a:solidFill>
            <a:prstDash val="solid"/>
          </a:ln>
        </p:spPr>
        <p:txBody>
          <a:bodyPr/>
          <a:lstStyle/>
          <a:p>
            <a:endParaRPr lang="it-IT"/>
          </a:p>
        </p:txBody>
      </p:sp>
      <p:sp>
        <p:nvSpPr>
          <p:cNvPr id="39" name="Text 35"/>
          <p:cNvSpPr/>
          <p:nvPr/>
        </p:nvSpPr>
        <p:spPr>
          <a:xfrm>
            <a:off x="301752" y="4206240"/>
            <a:ext cx="2368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PUNTI CHIAVE</a:t>
            </a:r>
            <a:endParaRPr lang="en-US" sz="1050" dirty="0"/>
          </a:p>
        </p:txBody>
      </p:sp>
      <p:sp>
        <p:nvSpPr>
          <p:cNvPr id="40" name="Shape 36"/>
          <p:cNvSpPr/>
          <p:nvPr/>
        </p:nvSpPr>
        <p:spPr>
          <a:xfrm>
            <a:off x="365760" y="4517136"/>
            <a:ext cx="164592" cy="164592"/>
          </a:xfrm>
          <a:prstGeom prst="ellipse">
            <a:avLst/>
          </a:prstGeom>
          <a:solidFill>
            <a:srgbClr val="FFFFFF"/>
          </a:solidFill>
          <a:ln w="15240">
            <a:solidFill>
              <a:srgbClr val="4E6F24"/>
            </a:solidFill>
            <a:prstDash val="solid"/>
          </a:ln>
        </p:spPr>
        <p:txBody>
          <a:bodyPr/>
          <a:lstStyle/>
          <a:p>
            <a:endParaRPr lang="it-IT"/>
          </a:p>
        </p:txBody>
      </p:sp>
      <p:sp>
        <p:nvSpPr>
          <p:cNvPr id="41" name="Text 37"/>
          <p:cNvSpPr/>
          <p:nvPr/>
        </p:nvSpPr>
        <p:spPr>
          <a:xfrm>
            <a:off x="365760" y="45079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1</a:t>
            </a:r>
            <a:endParaRPr lang="en-US" sz="800" dirty="0"/>
          </a:p>
        </p:txBody>
      </p:sp>
      <p:sp>
        <p:nvSpPr>
          <p:cNvPr id="42" name="Text 38"/>
          <p:cNvSpPr/>
          <p:nvPr/>
        </p:nvSpPr>
        <p:spPr>
          <a:xfrm>
            <a:off x="603504" y="44897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Sguardo lungo</a:t>
            </a:r>
            <a:endParaRPr lang="en-US" sz="880" dirty="0"/>
          </a:p>
        </p:txBody>
      </p:sp>
      <p:sp>
        <p:nvSpPr>
          <p:cNvPr id="43" name="Shape 39"/>
          <p:cNvSpPr/>
          <p:nvPr/>
        </p:nvSpPr>
        <p:spPr>
          <a:xfrm>
            <a:off x="365760" y="4745736"/>
            <a:ext cx="164592" cy="164592"/>
          </a:xfrm>
          <a:prstGeom prst="ellipse">
            <a:avLst/>
          </a:prstGeom>
          <a:solidFill>
            <a:srgbClr val="FFFFFF"/>
          </a:solidFill>
          <a:ln w="15240">
            <a:solidFill>
              <a:srgbClr val="4E6F24"/>
            </a:solidFill>
            <a:prstDash val="solid"/>
          </a:ln>
        </p:spPr>
        <p:txBody>
          <a:bodyPr/>
          <a:lstStyle/>
          <a:p>
            <a:endParaRPr lang="it-IT"/>
          </a:p>
        </p:txBody>
      </p:sp>
      <p:sp>
        <p:nvSpPr>
          <p:cNvPr id="44" name="Text 40"/>
          <p:cNvSpPr/>
          <p:nvPr/>
        </p:nvSpPr>
        <p:spPr>
          <a:xfrm>
            <a:off x="365760" y="47365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2</a:t>
            </a:r>
            <a:endParaRPr lang="en-US" sz="800" dirty="0"/>
          </a:p>
        </p:txBody>
      </p:sp>
      <p:sp>
        <p:nvSpPr>
          <p:cNvPr id="45" name="Text 41"/>
          <p:cNvSpPr/>
          <p:nvPr/>
        </p:nvSpPr>
        <p:spPr>
          <a:xfrm>
            <a:off x="603504" y="47183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Spazio prima della posizione</a:t>
            </a:r>
            <a:endParaRPr lang="en-US" sz="880" dirty="0"/>
          </a:p>
        </p:txBody>
      </p:sp>
      <p:sp>
        <p:nvSpPr>
          <p:cNvPr id="46" name="Shape 42"/>
          <p:cNvSpPr/>
          <p:nvPr/>
        </p:nvSpPr>
        <p:spPr>
          <a:xfrm>
            <a:off x="365760" y="4974336"/>
            <a:ext cx="164592" cy="164592"/>
          </a:xfrm>
          <a:prstGeom prst="ellipse">
            <a:avLst/>
          </a:prstGeom>
          <a:solidFill>
            <a:srgbClr val="FFFFFF"/>
          </a:solidFill>
          <a:ln w="15240">
            <a:solidFill>
              <a:srgbClr val="4E6F24"/>
            </a:solidFill>
            <a:prstDash val="solid"/>
          </a:ln>
        </p:spPr>
        <p:txBody>
          <a:bodyPr/>
          <a:lstStyle/>
          <a:p>
            <a:endParaRPr lang="it-IT"/>
          </a:p>
        </p:txBody>
      </p:sp>
      <p:sp>
        <p:nvSpPr>
          <p:cNvPr id="47" name="Text 43"/>
          <p:cNvSpPr/>
          <p:nvPr/>
        </p:nvSpPr>
        <p:spPr>
          <a:xfrm>
            <a:off x="365760" y="49651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3</a:t>
            </a:r>
            <a:endParaRPr lang="en-US" sz="800" dirty="0"/>
          </a:p>
        </p:txBody>
      </p:sp>
      <p:sp>
        <p:nvSpPr>
          <p:cNvPr id="48" name="Text 44"/>
          <p:cNvSpPr/>
          <p:nvPr/>
        </p:nvSpPr>
        <p:spPr>
          <a:xfrm>
            <a:off x="603504" y="49469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Accelerazioni scelte</a:t>
            </a:r>
            <a:endParaRPr lang="en-US" sz="880" dirty="0"/>
          </a:p>
        </p:txBody>
      </p:sp>
      <p:sp>
        <p:nvSpPr>
          <p:cNvPr id="49" name="Shape 45"/>
          <p:cNvSpPr/>
          <p:nvPr/>
        </p:nvSpPr>
        <p:spPr>
          <a:xfrm>
            <a:off x="365760" y="52029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0" name="Text 46"/>
          <p:cNvSpPr/>
          <p:nvPr/>
        </p:nvSpPr>
        <p:spPr>
          <a:xfrm>
            <a:off x="365760" y="51937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4</a:t>
            </a:r>
            <a:endParaRPr lang="en-US" sz="800" dirty="0"/>
          </a:p>
        </p:txBody>
      </p:sp>
      <p:sp>
        <p:nvSpPr>
          <p:cNvPr id="51" name="Text 47"/>
          <p:cNvSpPr/>
          <p:nvPr/>
        </p:nvSpPr>
        <p:spPr>
          <a:xfrm>
            <a:off x="603504" y="51755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Respiro nei tratti fluidi</a:t>
            </a:r>
            <a:endParaRPr lang="en-US" sz="880" dirty="0"/>
          </a:p>
        </p:txBody>
      </p:sp>
      <p:sp>
        <p:nvSpPr>
          <p:cNvPr id="52" name="Shape 48"/>
          <p:cNvSpPr/>
          <p:nvPr/>
        </p:nvSpPr>
        <p:spPr>
          <a:xfrm>
            <a:off x="2852928" y="4187952"/>
            <a:ext cx="3657600" cy="1261872"/>
          </a:xfrm>
          <a:prstGeom prst="rect">
            <a:avLst/>
          </a:prstGeom>
          <a:solidFill>
            <a:srgbClr val="FFFFFF"/>
          </a:solidFill>
          <a:ln w="8890">
            <a:solidFill>
              <a:srgbClr val="C8D6DF"/>
            </a:solidFill>
            <a:prstDash val="solid"/>
          </a:ln>
        </p:spPr>
        <p:txBody>
          <a:bodyPr/>
          <a:lstStyle/>
          <a:p>
            <a:endParaRPr lang="it-IT"/>
          </a:p>
        </p:txBody>
      </p:sp>
      <p:sp>
        <p:nvSpPr>
          <p:cNvPr id="53" name="Shape 49"/>
          <p:cNvSpPr/>
          <p:nvPr/>
        </p:nvSpPr>
        <p:spPr>
          <a:xfrm>
            <a:off x="2852928" y="4187952"/>
            <a:ext cx="365760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54" name="Text 50"/>
          <p:cNvSpPr/>
          <p:nvPr/>
        </p:nvSpPr>
        <p:spPr>
          <a:xfrm>
            <a:off x="2926080" y="4206240"/>
            <a:ext cx="3511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ERRORI COMUNI E CORREZIONE</a:t>
            </a:r>
            <a:endParaRPr lang="en-US" sz="1050" dirty="0"/>
          </a:p>
        </p:txBody>
      </p:sp>
      <p:sp>
        <p:nvSpPr>
          <p:cNvPr id="55" name="Shape 51"/>
          <p:cNvSpPr/>
          <p:nvPr/>
        </p:nvSpPr>
        <p:spPr>
          <a:xfrm>
            <a:off x="2953512" y="4498848"/>
            <a:ext cx="3456432" cy="420624"/>
          </a:xfrm>
          <a:prstGeom prst="rect">
            <a:avLst/>
          </a:prstGeom>
          <a:solidFill>
            <a:srgbClr val="FFF2F1"/>
          </a:solidFill>
          <a:ln w="8890">
            <a:solidFill>
              <a:srgbClr val="C94B45"/>
            </a:solidFill>
            <a:prstDash val="solid"/>
          </a:ln>
        </p:spPr>
        <p:txBody>
          <a:bodyPr/>
          <a:lstStyle/>
          <a:p>
            <a:endParaRPr lang="it-IT"/>
          </a:p>
        </p:txBody>
      </p:sp>
      <p:sp>
        <p:nvSpPr>
          <p:cNvPr id="56" name="Shape 52"/>
          <p:cNvSpPr/>
          <p:nvPr/>
        </p:nvSpPr>
        <p:spPr>
          <a:xfrm>
            <a:off x="3026664" y="4572000"/>
            <a:ext cx="182880" cy="182880"/>
          </a:xfrm>
          <a:prstGeom prst="ellipse">
            <a:avLst/>
          </a:prstGeom>
          <a:solidFill>
            <a:srgbClr val="E21B23"/>
          </a:solidFill>
          <a:ln w="12700">
            <a:solidFill>
              <a:srgbClr val="E21B23"/>
            </a:solidFill>
            <a:prstDash val="solid"/>
          </a:ln>
        </p:spPr>
        <p:txBody>
          <a:bodyPr/>
          <a:lstStyle/>
          <a:p>
            <a:endParaRPr lang="it-IT"/>
          </a:p>
        </p:txBody>
      </p:sp>
      <p:sp>
        <p:nvSpPr>
          <p:cNvPr id="57" name="Text 53"/>
          <p:cNvSpPr/>
          <p:nvPr/>
        </p:nvSpPr>
        <p:spPr>
          <a:xfrm>
            <a:off x="3026664" y="45582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58" name="Text 54"/>
          <p:cNvSpPr/>
          <p:nvPr/>
        </p:nvSpPr>
        <p:spPr>
          <a:xfrm>
            <a:off x="3300984" y="45445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RECUPERA TUTTO SUBITO</a:t>
            </a:r>
            <a:endParaRPr lang="en-US" sz="920" dirty="0"/>
          </a:p>
        </p:txBody>
      </p:sp>
      <p:sp>
        <p:nvSpPr>
          <p:cNvPr id="59" name="Text 55"/>
          <p:cNvSpPr/>
          <p:nvPr/>
        </p:nvSpPr>
        <p:spPr>
          <a:xfrm>
            <a:off x="3300984" y="47183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una posizione, una curva, un rilancio alla volta.</a:t>
            </a:r>
            <a:endParaRPr lang="en-US" sz="850" dirty="0"/>
          </a:p>
        </p:txBody>
      </p:sp>
      <p:sp>
        <p:nvSpPr>
          <p:cNvPr id="60" name="Shape 56"/>
          <p:cNvSpPr/>
          <p:nvPr/>
        </p:nvSpPr>
        <p:spPr>
          <a:xfrm>
            <a:off x="2953512" y="4956048"/>
            <a:ext cx="3456432" cy="420624"/>
          </a:xfrm>
          <a:prstGeom prst="rect">
            <a:avLst/>
          </a:prstGeom>
          <a:solidFill>
            <a:srgbClr val="FFF2F1"/>
          </a:solidFill>
          <a:ln w="8890">
            <a:solidFill>
              <a:srgbClr val="C94B45"/>
            </a:solidFill>
            <a:prstDash val="solid"/>
          </a:ln>
        </p:spPr>
        <p:txBody>
          <a:bodyPr/>
          <a:lstStyle/>
          <a:p>
            <a:endParaRPr lang="it-IT"/>
          </a:p>
        </p:txBody>
      </p:sp>
      <p:sp>
        <p:nvSpPr>
          <p:cNvPr id="61" name="Shape 57"/>
          <p:cNvSpPr/>
          <p:nvPr/>
        </p:nvSpPr>
        <p:spPr>
          <a:xfrm>
            <a:off x="3026664" y="5029200"/>
            <a:ext cx="182880" cy="182880"/>
          </a:xfrm>
          <a:prstGeom prst="ellipse">
            <a:avLst/>
          </a:prstGeom>
          <a:solidFill>
            <a:srgbClr val="E21B23"/>
          </a:solidFill>
          <a:ln w="12700">
            <a:solidFill>
              <a:srgbClr val="E21B23"/>
            </a:solidFill>
            <a:prstDash val="solid"/>
          </a:ln>
        </p:spPr>
        <p:txBody>
          <a:bodyPr/>
          <a:lstStyle/>
          <a:p>
            <a:endParaRPr lang="it-IT"/>
          </a:p>
        </p:txBody>
      </p:sp>
      <p:sp>
        <p:nvSpPr>
          <p:cNvPr id="62" name="Text 58"/>
          <p:cNvSpPr/>
          <p:nvPr/>
        </p:nvSpPr>
        <p:spPr>
          <a:xfrm>
            <a:off x="3026664" y="50154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63" name="Text 59"/>
          <p:cNvSpPr/>
          <p:nvPr/>
        </p:nvSpPr>
        <p:spPr>
          <a:xfrm>
            <a:off x="3300984" y="50017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PARTE SENZA PIANO DI RITMO</a:t>
            </a:r>
            <a:endParaRPr lang="en-US" sz="920" dirty="0"/>
          </a:p>
        </p:txBody>
      </p:sp>
      <p:sp>
        <p:nvSpPr>
          <p:cNvPr id="64" name="Text 60"/>
          <p:cNvSpPr/>
          <p:nvPr/>
        </p:nvSpPr>
        <p:spPr>
          <a:xfrm>
            <a:off x="3300984" y="51755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decidi dove spingere e dove respirare.</a:t>
            </a:r>
            <a:endParaRPr lang="en-US" sz="850" dirty="0"/>
          </a:p>
        </p:txBody>
      </p:sp>
      <p:sp>
        <p:nvSpPr>
          <p:cNvPr id="65" name="Shape 61"/>
          <p:cNvSpPr/>
          <p:nvPr/>
        </p:nvSpPr>
        <p:spPr>
          <a:xfrm>
            <a:off x="6620256" y="4187952"/>
            <a:ext cx="1783080" cy="1261872"/>
          </a:xfrm>
          <a:prstGeom prst="rect">
            <a:avLst/>
          </a:prstGeom>
          <a:solidFill>
            <a:srgbClr val="FFFFFF"/>
          </a:solidFill>
          <a:ln w="8890">
            <a:solidFill>
              <a:srgbClr val="C8D6DF"/>
            </a:solidFill>
            <a:prstDash val="solid"/>
          </a:ln>
        </p:spPr>
        <p:txBody>
          <a:bodyPr/>
          <a:lstStyle/>
          <a:p>
            <a:endParaRPr lang="it-IT"/>
          </a:p>
        </p:txBody>
      </p:sp>
      <p:sp>
        <p:nvSpPr>
          <p:cNvPr id="66" name="Shape 62"/>
          <p:cNvSpPr/>
          <p:nvPr/>
        </p:nvSpPr>
        <p:spPr>
          <a:xfrm>
            <a:off x="6620256" y="4187952"/>
            <a:ext cx="1783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67" name="Text 63"/>
          <p:cNvSpPr/>
          <p:nvPr/>
        </p:nvSpPr>
        <p:spPr>
          <a:xfrm>
            <a:off x="6693408" y="4206240"/>
            <a:ext cx="1636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PAROLE CHIAVE</a:t>
            </a:r>
            <a:endParaRPr lang="en-US" sz="1050" dirty="0"/>
          </a:p>
        </p:txBody>
      </p:sp>
      <p:sp>
        <p:nvSpPr>
          <p:cNvPr id="68" name="Text 64"/>
          <p:cNvSpPr/>
          <p:nvPr/>
        </p:nvSpPr>
        <p:spPr>
          <a:xfrm>
            <a:off x="6739128" y="4498848"/>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69" name="Text 65"/>
          <p:cNvSpPr/>
          <p:nvPr/>
        </p:nvSpPr>
        <p:spPr>
          <a:xfrm>
            <a:off x="6940296" y="4498848"/>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Spazio.</a:t>
            </a:r>
            <a:endParaRPr lang="en-US" sz="880" dirty="0"/>
          </a:p>
        </p:txBody>
      </p:sp>
      <p:sp>
        <p:nvSpPr>
          <p:cNvPr id="70" name="Text 66"/>
          <p:cNvSpPr/>
          <p:nvPr/>
        </p:nvSpPr>
        <p:spPr>
          <a:xfrm>
            <a:off x="6739128" y="4797552"/>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1" name="Text 67"/>
          <p:cNvSpPr/>
          <p:nvPr/>
        </p:nvSpPr>
        <p:spPr>
          <a:xfrm>
            <a:off x="6940296" y="4797552"/>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Ritmo.</a:t>
            </a:r>
            <a:endParaRPr lang="en-US" sz="880" dirty="0"/>
          </a:p>
        </p:txBody>
      </p:sp>
      <p:sp>
        <p:nvSpPr>
          <p:cNvPr id="72" name="Text 68"/>
          <p:cNvSpPr/>
          <p:nvPr/>
        </p:nvSpPr>
        <p:spPr>
          <a:xfrm>
            <a:off x="6739128" y="5096256"/>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3" name="Text 69"/>
          <p:cNvSpPr/>
          <p:nvPr/>
        </p:nvSpPr>
        <p:spPr>
          <a:xfrm>
            <a:off x="6940296" y="5096256"/>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Respiro.</a:t>
            </a:r>
            <a:endParaRPr lang="en-US" sz="880" dirty="0"/>
          </a:p>
        </p:txBody>
      </p:sp>
      <p:sp>
        <p:nvSpPr>
          <p:cNvPr id="74" name="Shape 70"/>
          <p:cNvSpPr/>
          <p:nvPr/>
        </p:nvSpPr>
        <p:spPr>
          <a:xfrm>
            <a:off x="8513064" y="4187952"/>
            <a:ext cx="3447288" cy="1261872"/>
          </a:xfrm>
          <a:prstGeom prst="rect">
            <a:avLst/>
          </a:prstGeom>
          <a:solidFill>
            <a:srgbClr val="FFFFFF"/>
          </a:solidFill>
          <a:ln w="8890">
            <a:solidFill>
              <a:srgbClr val="C8D6DF"/>
            </a:solidFill>
            <a:prstDash val="solid"/>
          </a:ln>
        </p:spPr>
        <p:txBody>
          <a:bodyPr/>
          <a:lstStyle/>
          <a:p>
            <a:endParaRPr lang="it-IT"/>
          </a:p>
        </p:txBody>
      </p:sp>
      <p:sp>
        <p:nvSpPr>
          <p:cNvPr id="75" name="Shape 71"/>
          <p:cNvSpPr/>
          <p:nvPr/>
        </p:nvSpPr>
        <p:spPr>
          <a:xfrm>
            <a:off x="8513064" y="4187952"/>
            <a:ext cx="3447288"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76" name="Text 72"/>
          <p:cNvSpPr/>
          <p:nvPr/>
        </p:nvSpPr>
        <p:spPr>
          <a:xfrm>
            <a:off x="8586216" y="4206240"/>
            <a:ext cx="3300984"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PROGRESSIONE</a:t>
            </a:r>
            <a:endParaRPr lang="en-US" sz="1050" dirty="0"/>
          </a:p>
        </p:txBody>
      </p:sp>
      <p:sp>
        <p:nvSpPr>
          <p:cNvPr id="77" name="Shape 73"/>
          <p:cNvSpPr/>
          <p:nvPr/>
        </p:nvSpPr>
        <p:spPr>
          <a:xfrm>
            <a:off x="8631936" y="4498848"/>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78" name="Text 74"/>
          <p:cNvSpPr/>
          <p:nvPr/>
        </p:nvSpPr>
        <p:spPr>
          <a:xfrm>
            <a:off x="8631936" y="4498848"/>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L1</a:t>
            </a:r>
            <a:endParaRPr lang="en-US" sz="820" dirty="0"/>
          </a:p>
        </p:txBody>
      </p:sp>
      <p:sp>
        <p:nvSpPr>
          <p:cNvPr id="79" name="Text 75"/>
          <p:cNvSpPr/>
          <p:nvPr/>
        </p:nvSpPr>
        <p:spPr>
          <a:xfrm>
            <a:off x="9089136" y="4498848"/>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Un giro con piano</a:t>
            </a:r>
            <a:endParaRPr lang="en-US" sz="870" dirty="0"/>
          </a:p>
        </p:txBody>
      </p:sp>
      <p:sp>
        <p:nvSpPr>
          <p:cNvPr id="80" name="Shape 76"/>
          <p:cNvSpPr/>
          <p:nvPr/>
        </p:nvSpPr>
        <p:spPr>
          <a:xfrm>
            <a:off x="8631936" y="4722876"/>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1" name="Text 77"/>
          <p:cNvSpPr/>
          <p:nvPr/>
        </p:nvSpPr>
        <p:spPr>
          <a:xfrm>
            <a:off x="8631936" y="4722876"/>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L2</a:t>
            </a:r>
            <a:endParaRPr lang="en-US" sz="820" dirty="0"/>
          </a:p>
        </p:txBody>
      </p:sp>
      <p:sp>
        <p:nvSpPr>
          <p:cNvPr id="82" name="Text 78"/>
          <p:cNvSpPr/>
          <p:nvPr/>
        </p:nvSpPr>
        <p:spPr>
          <a:xfrm>
            <a:off x="9089136" y="4722876"/>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Due giri regolari</a:t>
            </a:r>
            <a:endParaRPr lang="en-US" sz="870" dirty="0"/>
          </a:p>
        </p:txBody>
      </p:sp>
      <p:sp>
        <p:nvSpPr>
          <p:cNvPr id="83" name="Shape 79"/>
          <p:cNvSpPr/>
          <p:nvPr/>
        </p:nvSpPr>
        <p:spPr>
          <a:xfrm>
            <a:off x="8631936" y="4946904"/>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4" name="Text 80"/>
          <p:cNvSpPr/>
          <p:nvPr/>
        </p:nvSpPr>
        <p:spPr>
          <a:xfrm>
            <a:off x="8631936" y="4946904"/>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L3</a:t>
            </a:r>
            <a:endParaRPr lang="en-US" sz="820" dirty="0"/>
          </a:p>
        </p:txBody>
      </p:sp>
      <p:sp>
        <p:nvSpPr>
          <p:cNvPr id="85" name="Text 81"/>
          <p:cNvSpPr/>
          <p:nvPr/>
        </p:nvSpPr>
        <p:spPr>
          <a:xfrm>
            <a:off x="9089136" y="4946904"/>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Traffico simulato</a:t>
            </a:r>
            <a:endParaRPr lang="en-US" sz="870" dirty="0"/>
          </a:p>
        </p:txBody>
      </p:sp>
      <p:sp>
        <p:nvSpPr>
          <p:cNvPr id="86" name="Shape 82"/>
          <p:cNvSpPr/>
          <p:nvPr/>
        </p:nvSpPr>
        <p:spPr>
          <a:xfrm>
            <a:off x="8631936" y="5170932"/>
            <a:ext cx="384048" cy="196596"/>
          </a:xfrm>
          <a:prstGeom prst="rect">
            <a:avLst/>
          </a:prstGeom>
          <a:solidFill>
            <a:srgbClr val="0A3952"/>
          </a:solidFill>
          <a:ln w="12700">
            <a:solidFill>
              <a:srgbClr val="0A3952">
                <a:alpha val="0"/>
              </a:srgbClr>
            </a:solidFill>
            <a:prstDash val="solid"/>
          </a:ln>
        </p:spPr>
        <p:txBody>
          <a:bodyPr/>
          <a:lstStyle/>
          <a:p>
            <a:endParaRPr lang="it-IT"/>
          </a:p>
        </p:txBody>
      </p:sp>
      <p:sp>
        <p:nvSpPr>
          <p:cNvPr id="87" name="Text 83"/>
          <p:cNvSpPr/>
          <p:nvPr/>
        </p:nvSpPr>
        <p:spPr>
          <a:xfrm>
            <a:off x="8631936" y="5170932"/>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L4</a:t>
            </a:r>
            <a:endParaRPr lang="en-US" sz="820" dirty="0"/>
          </a:p>
        </p:txBody>
      </p:sp>
      <p:sp>
        <p:nvSpPr>
          <p:cNvPr id="88" name="Text 84"/>
          <p:cNvSpPr/>
          <p:nvPr/>
        </p:nvSpPr>
        <p:spPr>
          <a:xfrm>
            <a:off x="9089136" y="5170932"/>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Ritmo gara</a:t>
            </a:r>
            <a:endParaRPr lang="en-US" sz="870" dirty="0"/>
          </a:p>
        </p:txBody>
      </p:sp>
      <p:sp>
        <p:nvSpPr>
          <p:cNvPr id="89" name="Shape 85"/>
          <p:cNvSpPr/>
          <p:nvPr/>
        </p:nvSpPr>
        <p:spPr>
          <a:xfrm>
            <a:off x="228600"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90" name="Shape 86"/>
          <p:cNvSpPr/>
          <p:nvPr/>
        </p:nvSpPr>
        <p:spPr>
          <a:xfrm>
            <a:off x="228600" y="5513832"/>
            <a:ext cx="2926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91" name="Text 87"/>
          <p:cNvSpPr/>
          <p:nvPr/>
        </p:nvSpPr>
        <p:spPr>
          <a:xfrm>
            <a:off x="301752"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VERIFICA</a:t>
            </a:r>
            <a:endParaRPr lang="en-US" sz="1050" dirty="0"/>
          </a:p>
        </p:txBody>
      </p:sp>
      <p:sp>
        <p:nvSpPr>
          <p:cNvPr id="92" name="Text 88"/>
          <p:cNvSpPr/>
          <p:nvPr/>
        </p:nvSpPr>
        <p:spPr>
          <a:xfrm>
            <a:off x="365760" y="5815584"/>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93" name="Text 89"/>
          <p:cNvSpPr/>
          <p:nvPr/>
        </p:nvSpPr>
        <p:spPr>
          <a:xfrm>
            <a:off x="594360" y="5815584"/>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Linee leggibili</a:t>
            </a:r>
            <a:endParaRPr lang="en-US" sz="850" dirty="0"/>
          </a:p>
        </p:txBody>
      </p:sp>
      <p:sp>
        <p:nvSpPr>
          <p:cNvPr id="94" name="Text 90"/>
          <p:cNvSpPr/>
          <p:nvPr/>
        </p:nvSpPr>
        <p:spPr>
          <a:xfrm>
            <a:off x="365760" y="5984748"/>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95" name="Text 91"/>
          <p:cNvSpPr/>
          <p:nvPr/>
        </p:nvSpPr>
        <p:spPr>
          <a:xfrm>
            <a:off x="594360" y="5984748"/>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Gesto ancora pulito</a:t>
            </a:r>
            <a:endParaRPr lang="en-US" sz="850" dirty="0"/>
          </a:p>
        </p:txBody>
      </p:sp>
      <p:sp>
        <p:nvSpPr>
          <p:cNvPr id="96" name="Text 92"/>
          <p:cNvSpPr/>
          <p:nvPr/>
        </p:nvSpPr>
        <p:spPr>
          <a:xfrm>
            <a:off x="365760" y="6153912"/>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97" name="Text 93"/>
          <p:cNvSpPr/>
          <p:nvPr/>
        </p:nvSpPr>
        <p:spPr>
          <a:xfrm>
            <a:off x="594360" y="6153912"/>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Respiro recuperato</a:t>
            </a:r>
            <a:endParaRPr lang="en-US" sz="850" dirty="0"/>
          </a:p>
        </p:txBody>
      </p:sp>
      <p:sp>
        <p:nvSpPr>
          <p:cNvPr id="98" name="Text 94"/>
          <p:cNvSpPr/>
          <p:nvPr/>
        </p:nvSpPr>
        <p:spPr>
          <a:xfrm>
            <a:off x="365760" y="6323076"/>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99" name="Text 95"/>
          <p:cNvSpPr/>
          <p:nvPr/>
        </p:nvSpPr>
        <p:spPr>
          <a:xfrm>
            <a:off x="594360" y="6323076"/>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Nessun rischio inutile</a:t>
            </a:r>
            <a:endParaRPr lang="en-US" sz="850" dirty="0"/>
          </a:p>
        </p:txBody>
      </p:sp>
      <p:sp>
        <p:nvSpPr>
          <p:cNvPr id="100" name="Shape 96"/>
          <p:cNvSpPr/>
          <p:nvPr/>
        </p:nvSpPr>
        <p:spPr>
          <a:xfrm>
            <a:off x="3273552"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101" name="Shape 97"/>
          <p:cNvSpPr/>
          <p:nvPr/>
        </p:nvSpPr>
        <p:spPr>
          <a:xfrm>
            <a:off x="3273552" y="5513832"/>
            <a:ext cx="292608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102" name="Text 98"/>
          <p:cNvSpPr/>
          <p:nvPr/>
        </p:nvSpPr>
        <p:spPr>
          <a:xfrm>
            <a:off x="3346704"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STOP DI SICUREZZA</a:t>
            </a:r>
            <a:endParaRPr lang="en-US" sz="1050" dirty="0"/>
          </a:p>
        </p:txBody>
      </p:sp>
      <p:sp>
        <p:nvSpPr>
          <p:cNvPr id="103" name="Text 99"/>
          <p:cNvSpPr/>
          <p:nvPr/>
        </p:nvSpPr>
        <p:spPr>
          <a:xfrm>
            <a:off x="3438144" y="5843016"/>
            <a:ext cx="2596896"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Se manca spazio o controllo, proteggi linea e gesto: non forzare il sorpasso.</a:t>
            </a:r>
            <a:endParaRPr lang="en-US" sz="860" dirty="0"/>
          </a:p>
        </p:txBody>
      </p:sp>
      <p:sp>
        <p:nvSpPr>
          <p:cNvPr id="104" name="Shape 100"/>
          <p:cNvSpPr/>
          <p:nvPr/>
        </p:nvSpPr>
        <p:spPr>
          <a:xfrm>
            <a:off x="6318504" y="5513832"/>
            <a:ext cx="2880360" cy="1024128"/>
          </a:xfrm>
          <a:prstGeom prst="rect">
            <a:avLst/>
          </a:prstGeom>
          <a:solidFill>
            <a:srgbClr val="FFFFFF"/>
          </a:solidFill>
          <a:ln w="8890">
            <a:solidFill>
              <a:srgbClr val="C8D6DF"/>
            </a:solidFill>
            <a:prstDash val="solid"/>
          </a:ln>
        </p:spPr>
        <p:txBody>
          <a:bodyPr/>
          <a:lstStyle/>
          <a:p>
            <a:endParaRPr lang="it-IT"/>
          </a:p>
        </p:txBody>
      </p:sp>
      <p:sp>
        <p:nvSpPr>
          <p:cNvPr id="105" name="Shape 101"/>
          <p:cNvSpPr/>
          <p:nvPr/>
        </p:nvSpPr>
        <p:spPr>
          <a:xfrm>
            <a:off x="6318504" y="5513832"/>
            <a:ext cx="288036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06" name="Text 102"/>
          <p:cNvSpPr/>
          <p:nvPr/>
        </p:nvSpPr>
        <p:spPr>
          <a:xfrm>
            <a:off x="6391656" y="5532120"/>
            <a:ext cx="273405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ESERCIZIO</a:t>
            </a:r>
            <a:endParaRPr lang="en-US" sz="1050" dirty="0"/>
          </a:p>
        </p:txBody>
      </p:sp>
      <p:sp>
        <p:nvSpPr>
          <p:cNvPr id="107" name="Text 103"/>
          <p:cNvSpPr/>
          <p:nvPr/>
        </p:nvSpPr>
        <p:spPr>
          <a:xfrm>
            <a:off x="6473952" y="5843016"/>
            <a:ext cx="2569464"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Segna due punti di spinta e due punti di respiro su un giro.</a:t>
            </a:r>
            <a:endParaRPr lang="en-US" sz="860" dirty="0"/>
          </a:p>
        </p:txBody>
      </p:sp>
      <p:sp>
        <p:nvSpPr>
          <p:cNvPr id="108" name="Shape 104"/>
          <p:cNvSpPr/>
          <p:nvPr/>
        </p:nvSpPr>
        <p:spPr>
          <a:xfrm>
            <a:off x="9317736" y="5513832"/>
            <a:ext cx="2642616" cy="1024128"/>
          </a:xfrm>
          <a:prstGeom prst="rect">
            <a:avLst/>
          </a:prstGeom>
          <a:solidFill>
            <a:srgbClr val="FFFFFF"/>
          </a:solidFill>
          <a:ln w="8890">
            <a:solidFill>
              <a:srgbClr val="C8D6DF"/>
            </a:solidFill>
            <a:prstDash val="solid"/>
          </a:ln>
        </p:spPr>
        <p:txBody>
          <a:bodyPr/>
          <a:lstStyle/>
          <a:p>
            <a:endParaRPr lang="it-IT"/>
          </a:p>
        </p:txBody>
      </p:sp>
      <p:sp>
        <p:nvSpPr>
          <p:cNvPr id="109" name="Shape 105"/>
          <p:cNvSpPr/>
          <p:nvPr/>
        </p:nvSpPr>
        <p:spPr>
          <a:xfrm>
            <a:off x="9317736" y="5513832"/>
            <a:ext cx="2642616"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10" name="Text 106"/>
          <p:cNvSpPr/>
          <p:nvPr/>
        </p:nvSpPr>
        <p:spPr>
          <a:xfrm>
            <a:off x="9390888" y="5532120"/>
            <a:ext cx="2496312"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COLLEGATO A</a:t>
            </a:r>
            <a:endParaRPr lang="en-US" sz="1050" dirty="0"/>
          </a:p>
        </p:txBody>
      </p:sp>
      <p:sp>
        <p:nvSpPr>
          <p:cNvPr id="111" name="Text 107"/>
          <p:cNvSpPr/>
          <p:nvPr/>
        </p:nvSpPr>
        <p:spPr>
          <a:xfrm>
            <a:off x="9473184" y="5843016"/>
            <a:ext cx="2331720" cy="630936"/>
          </a:xfrm>
          <a:prstGeom prst="rect">
            <a:avLst/>
          </a:prstGeom>
          <a:noFill/>
          <a:ln/>
        </p:spPr>
        <p:txBody>
          <a:bodyPr wrap="square" lIns="0" tIns="0" rIns="0" bIns="0" rtlCol="0" anchor="t">
            <a:normAutofit/>
          </a:bodyPr>
          <a:lstStyle/>
          <a:p>
            <a:pPr marL="0" indent="0" algn="l">
              <a:buNone/>
            </a:pPr>
            <a:r>
              <a:rPr lang="en-US" sz="920" b="1" dirty="0">
                <a:solidFill>
                  <a:srgbClr val="0A3952"/>
                </a:solidFill>
                <a:latin typeface="Calibri" pitchFamily="34" charset="0"/>
                <a:ea typeface="Calibri" pitchFamily="34" charset="-122"/>
                <a:cs typeface="Calibri" pitchFamily="34" charset="-120"/>
              </a:rPr>
              <a:t>ST-19  RICOGNIZIONE</a:t>
            </a:r>
            <a:endParaRPr lang="en-US" sz="920" dirty="0"/>
          </a:p>
          <a:p>
            <a:pPr marL="0" indent="0" algn="l">
              <a:buNone/>
            </a:pPr>
            <a:r>
              <a:rPr lang="en-US" sz="920" b="1" dirty="0">
                <a:solidFill>
                  <a:srgbClr val="0A3952"/>
                </a:solidFill>
                <a:latin typeface="Calibri" pitchFamily="34" charset="0"/>
                <a:ea typeface="Calibri" pitchFamily="34" charset="-122"/>
                <a:cs typeface="Calibri" pitchFamily="34" charset="-120"/>
              </a:rPr>
              <a:t>ST-23  PARTENZA</a:t>
            </a:r>
            <a:endParaRPr lang="en-US" sz="92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1695" cy="283464"/>
          </a:xfrm>
          <a:prstGeom prst="rect">
            <a:avLst/>
          </a:prstGeom>
          <a:solidFill>
            <a:srgbClr val="061A2B"/>
          </a:solidFill>
          <a:ln w="12700">
            <a:solidFill>
              <a:srgbClr val="061A2B">
                <a:alpha val="0"/>
              </a:srgbClr>
            </a:solidFill>
            <a:prstDash val="solid"/>
          </a:ln>
        </p:spPr>
        <p:txBody>
          <a:bodyPr/>
          <a:lstStyle/>
          <a:p>
            <a:endParaRPr lang="it-IT"/>
          </a:p>
        </p:txBody>
      </p:sp>
      <p:sp>
        <p:nvSpPr>
          <p:cNvPr id="3" name="Text 1"/>
          <p:cNvSpPr/>
          <p:nvPr/>
        </p:nvSpPr>
        <p:spPr>
          <a:xfrm>
            <a:off x="228600" y="27432"/>
            <a:ext cx="3017520" cy="219456"/>
          </a:xfrm>
          <a:prstGeom prst="rect">
            <a:avLst/>
          </a:prstGeom>
          <a:noFill/>
          <a:ln/>
        </p:spPr>
        <p:txBody>
          <a:bodyPr wrap="square" lIns="0" tIns="0" rIns="0" bIns="0" rtlCol="0" anchor="ctr">
            <a:normAutofit/>
          </a:bodyPr>
          <a:lstStyle/>
          <a:p>
            <a:pPr marL="0" indent="0" algn="l">
              <a:buNone/>
            </a:pPr>
            <a:r>
              <a:rPr lang="en-US" sz="1120" b="1" dirty="0">
                <a:solidFill>
                  <a:srgbClr val="FFFFFF"/>
                </a:solidFill>
                <a:latin typeface="Calibri" pitchFamily="34" charset="0"/>
                <a:ea typeface="Calibri" pitchFamily="34" charset="-122"/>
                <a:cs typeface="Calibri" pitchFamily="34" charset="-120"/>
              </a:rPr>
              <a:t>CALL 3  •  GARA E TESTA</a:t>
            </a:r>
            <a:endParaRPr lang="en-US" sz="1120" dirty="0"/>
          </a:p>
        </p:txBody>
      </p:sp>
      <p:sp>
        <p:nvSpPr>
          <p:cNvPr id="4" name="Text 2"/>
          <p:cNvSpPr/>
          <p:nvPr/>
        </p:nvSpPr>
        <p:spPr>
          <a:xfrm>
            <a:off x="3218688" y="27432"/>
            <a:ext cx="5532120" cy="219456"/>
          </a:xfrm>
          <a:prstGeom prst="rect">
            <a:avLst/>
          </a:prstGeom>
          <a:noFill/>
          <a:ln/>
        </p:spPr>
        <p:txBody>
          <a:bodyPr wrap="square" lIns="0" tIns="0" rIns="0" bIns="0" rtlCol="0" anchor="ctr">
            <a:normAutofit/>
          </a:bodyPr>
          <a:lstStyle/>
          <a:p>
            <a:pPr marL="0" indent="0" algn="ctr">
              <a:buNone/>
            </a:pPr>
            <a:r>
              <a:rPr lang="en-US" sz="1120" b="1" dirty="0">
                <a:solidFill>
                  <a:srgbClr val="FFFFFF"/>
                </a:solidFill>
                <a:latin typeface="Calibri" pitchFamily="34" charset="0"/>
                <a:ea typeface="Calibri" pitchFamily="34" charset="-122"/>
                <a:cs typeface="Calibri" pitchFamily="34" charset="-120"/>
              </a:rPr>
              <a:t>MANUALE TECNICO CICLOCROSS GIOVANILE 2026</a:t>
            </a:r>
            <a:endParaRPr lang="en-US" sz="1120" dirty="0"/>
          </a:p>
        </p:txBody>
      </p:sp>
      <p:sp>
        <p:nvSpPr>
          <p:cNvPr id="5" name="Text 3"/>
          <p:cNvSpPr/>
          <p:nvPr/>
        </p:nvSpPr>
        <p:spPr>
          <a:xfrm>
            <a:off x="8915400" y="27432"/>
            <a:ext cx="3017520" cy="219456"/>
          </a:xfrm>
          <a:prstGeom prst="rect">
            <a:avLst/>
          </a:prstGeom>
          <a:noFill/>
          <a:ln/>
        </p:spPr>
        <p:txBody>
          <a:bodyPr wrap="square" lIns="0" tIns="0" rIns="0" bIns="0" rtlCol="0" anchor="ctr">
            <a:normAutofit/>
          </a:bodyPr>
          <a:lstStyle/>
          <a:p>
            <a:pPr marL="0" indent="0" algn="r">
              <a:buNone/>
            </a:pPr>
            <a:r>
              <a:rPr lang="en-US" sz="1120" b="1" dirty="0">
                <a:solidFill>
                  <a:srgbClr val="FFFFFF"/>
                </a:solidFill>
                <a:latin typeface="Calibri" pitchFamily="34" charset="0"/>
                <a:ea typeface="Calibri" pitchFamily="34" charset="-122"/>
                <a:cs typeface="Calibri" pitchFamily="34" charset="-120"/>
              </a:rPr>
              <a:t>LIVELLO 3  •  DECISIONE E GARA</a:t>
            </a:r>
            <a:endParaRPr lang="en-US" sz="1120" dirty="0"/>
          </a:p>
        </p:txBody>
      </p:sp>
      <p:sp>
        <p:nvSpPr>
          <p:cNvPr id="6" name="Shape 4"/>
          <p:cNvSpPr/>
          <p:nvPr/>
        </p:nvSpPr>
        <p:spPr>
          <a:xfrm>
            <a:off x="228600" y="411480"/>
            <a:ext cx="1161288" cy="411480"/>
          </a:xfrm>
          <a:prstGeom prst="roundRect">
            <a:avLst>
              <a:gd name="adj" fmla="val 13333"/>
            </a:avLst>
          </a:prstGeom>
          <a:solidFill>
            <a:srgbClr val="00A66B"/>
          </a:solidFill>
          <a:ln w="12700">
            <a:solidFill>
              <a:srgbClr val="00A66B">
                <a:alpha val="0"/>
              </a:srgbClr>
            </a:solidFill>
            <a:prstDash val="solid"/>
          </a:ln>
        </p:spPr>
        <p:txBody>
          <a:bodyPr/>
          <a:lstStyle/>
          <a:p>
            <a:endParaRPr lang="it-IT"/>
          </a:p>
        </p:txBody>
      </p:sp>
      <p:sp>
        <p:nvSpPr>
          <p:cNvPr id="7" name="Text 5"/>
          <p:cNvSpPr/>
          <p:nvPr/>
        </p:nvSpPr>
        <p:spPr>
          <a:xfrm>
            <a:off x="228600" y="429768"/>
            <a:ext cx="1161288" cy="374904"/>
          </a:xfrm>
          <a:prstGeom prst="rect">
            <a:avLst/>
          </a:prstGeom>
          <a:noFill/>
          <a:ln/>
        </p:spPr>
        <p:txBody>
          <a:bodyPr wrap="square" lIns="0" tIns="0" rIns="0" bIns="0" rtlCol="0" anchor="ctr">
            <a:normAutofit/>
          </a:bodyPr>
          <a:lstStyle/>
          <a:p>
            <a:pPr marL="0" indent="0" algn="ctr">
              <a:buNone/>
            </a:pPr>
            <a:r>
              <a:rPr lang="en-US" sz="1850" b="1" dirty="0">
                <a:solidFill>
                  <a:srgbClr val="FFFFFF"/>
                </a:solidFill>
                <a:latin typeface="Calibri" pitchFamily="34" charset="0"/>
                <a:ea typeface="Calibri" pitchFamily="34" charset="-122"/>
                <a:cs typeface="Calibri" pitchFamily="34" charset="-120"/>
              </a:rPr>
              <a:t>N° BH-1</a:t>
            </a:r>
            <a:endParaRPr lang="en-US" sz="1850" dirty="0"/>
          </a:p>
        </p:txBody>
      </p:sp>
      <p:sp>
        <p:nvSpPr>
          <p:cNvPr id="8" name="Text 6"/>
          <p:cNvSpPr/>
          <p:nvPr/>
        </p:nvSpPr>
        <p:spPr>
          <a:xfrm>
            <a:off x="1527048" y="365760"/>
            <a:ext cx="5623560" cy="502920"/>
          </a:xfrm>
          <a:prstGeom prst="rect">
            <a:avLst/>
          </a:prstGeom>
          <a:noFill/>
          <a:ln/>
        </p:spPr>
        <p:txBody>
          <a:bodyPr wrap="square" lIns="0" tIns="0" rIns="0" bIns="0" rtlCol="0" anchor="ctr">
            <a:normAutofit/>
          </a:bodyPr>
          <a:lstStyle/>
          <a:p>
            <a:pPr marL="0" indent="0" algn="l">
              <a:buNone/>
            </a:pPr>
            <a:r>
              <a:rPr lang="en-US" sz="2450" b="1" dirty="0">
                <a:solidFill>
                  <a:srgbClr val="07172A"/>
                </a:solidFill>
                <a:latin typeface="Calibri" pitchFamily="34" charset="0"/>
                <a:ea typeface="Calibri" pitchFamily="34" charset="-122"/>
                <a:cs typeface="Calibri" pitchFamily="34" charset="-120"/>
              </a:rPr>
              <a:t>PROGRESSIONE BUNNY HOP</a:t>
            </a:r>
            <a:endParaRPr lang="en-US" sz="2450" dirty="0"/>
          </a:p>
        </p:txBody>
      </p:sp>
      <p:sp>
        <p:nvSpPr>
          <p:cNvPr id="9" name="Text 7"/>
          <p:cNvSpPr/>
          <p:nvPr/>
        </p:nvSpPr>
        <p:spPr>
          <a:xfrm>
            <a:off x="228600" y="850392"/>
            <a:ext cx="6903720" cy="201168"/>
          </a:xfrm>
          <a:prstGeom prst="rect">
            <a:avLst/>
          </a:prstGeom>
          <a:noFill/>
          <a:ln/>
        </p:spPr>
        <p:txBody>
          <a:bodyPr wrap="square" lIns="0" tIns="0" rIns="0" bIns="0" rtlCol="0" anchor="ctr">
            <a:normAutofit/>
          </a:bodyPr>
          <a:lstStyle/>
          <a:p>
            <a:pPr marL="0" indent="0" algn="l">
              <a:buNone/>
            </a:pPr>
            <a:r>
              <a:rPr lang="en-US" sz="1260" b="1" dirty="0">
                <a:solidFill>
                  <a:srgbClr val="C94B45"/>
                </a:solidFill>
                <a:latin typeface="Calibri" pitchFamily="34" charset="0"/>
                <a:ea typeface="Calibri" pitchFamily="34" charset="-122"/>
                <a:cs typeface="Calibri" pitchFamily="34" charset="-120"/>
              </a:rPr>
              <a:t>PRIMA I PREREQUISITI, POI L’OSTACOLO</a:t>
            </a:r>
            <a:endParaRPr lang="en-US" sz="1260" dirty="0"/>
          </a:p>
        </p:txBody>
      </p:sp>
      <p:sp>
        <p:nvSpPr>
          <p:cNvPr id="10" name="Text 8"/>
          <p:cNvSpPr/>
          <p:nvPr/>
        </p:nvSpPr>
        <p:spPr>
          <a:xfrm>
            <a:off x="228600" y="1078992"/>
            <a:ext cx="1024128" cy="182880"/>
          </a:xfrm>
          <a:prstGeom prst="rect">
            <a:avLst/>
          </a:prstGeom>
          <a:noFill/>
          <a:ln/>
        </p:spPr>
        <p:txBody>
          <a:bodyPr wrap="square" lIns="0" tIns="0" rIns="0" bIns="0" rtlCol="0" anchor="ctr">
            <a:normAutofit/>
          </a:bodyPr>
          <a:lstStyle/>
          <a:p>
            <a:pPr marL="0" indent="0" algn="l">
              <a:buNone/>
            </a:pPr>
            <a:r>
              <a:rPr lang="en-US" sz="1060" b="1" dirty="0">
                <a:solidFill>
                  <a:srgbClr val="0A3952"/>
                </a:solidFill>
                <a:latin typeface="Calibri" pitchFamily="34" charset="0"/>
                <a:ea typeface="Calibri" pitchFamily="34" charset="-122"/>
                <a:cs typeface="Calibri" pitchFamily="34" charset="-120"/>
              </a:rPr>
              <a:t>OBIETTIVO</a:t>
            </a:r>
            <a:endParaRPr lang="en-US" sz="1060" dirty="0"/>
          </a:p>
        </p:txBody>
      </p:sp>
      <p:sp>
        <p:nvSpPr>
          <p:cNvPr id="11" name="Text 9"/>
          <p:cNvSpPr/>
          <p:nvPr/>
        </p:nvSpPr>
        <p:spPr>
          <a:xfrm>
            <a:off x="1298448" y="1060704"/>
            <a:ext cx="5879592" cy="228600"/>
          </a:xfrm>
          <a:prstGeom prst="rect">
            <a:avLst/>
          </a:prstGeom>
          <a:noFill/>
          <a:ln/>
        </p:spPr>
        <p:txBody>
          <a:bodyPr wrap="square" lIns="0" tIns="0" rIns="0" bIns="0" rtlCol="0" anchor="ctr">
            <a:normAutofit/>
          </a:bodyPr>
          <a:lstStyle/>
          <a:p>
            <a:pPr marL="0" indent="0" algn="l">
              <a:buNone/>
            </a:pPr>
            <a:r>
              <a:rPr lang="en-US" sz="1050" dirty="0">
                <a:solidFill>
                  <a:srgbClr val="1D2932"/>
                </a:solidFill>
                <a:latin typeface="Calibri" pitchFamily="34" charset="0"/>
                <a:ea typeface="Calibri" pitchFamily="34" charset="-122"/>
                <a:cs typeface="Calibri" pitchFamily="34" charset="-120"/>
              </a:rPr>
              <a:t>Costruire controllo e alleggerimento senza forzare il gesto.</a:t>
            </a:r>
            <a:endParaRPr lang="en-US" sz="1050" dirty="0"/>
          </a:p>
        </p:txBody>
      </p:sp>
      <p:sp>
        <p:nvSpPr>
          <p:cNvPr id="12" name="Text 10"/>
          <p:cNvSpPr/>
          <p:nvPr/>
        </p:nvSpPr>
        <p:spPr>
          <a:xfrm>
            <a:off x="7498080" y="402336"/>
            <a:ext cx="2606040" cy="182880"/>
          </a:xfrm>
          <a:prstGeom prst="rect">
            <a:avLst/>
          </a:prstGeom>
          <a:noFill/>
          <a:ln/>
        </p:spPr>
        <p:txBody>
          <a:bodyPr wrap="square" lIns="0" tIns="0" rIns="0" bIns="0" rtlCol="0" anchor="ctr">
            <a:normAutofit/>
          </a:bodyPr>
          <a:lstStyle/>
          <a:p>
            <a:pPr marL="0" indent="0" algn="l">
              <a:buNone/>
            </a:pPr>
            <a:r>
              <a:rPr lang="en-US" sz="1160" b="1" dirty="0">
                <a:solidFill>
                  <a:srgbClr val="0A3952"/>
                </a:solidFill>
                <a:latin typeface="Calibri" pitchFamily="34" charset="0"/>
                <a:ea typeface="Calibri" pitchFamily="34" charset="-122"/>
                <a:cs typeface="Calibri" pitchFamily="34" charset="-120"/>
              </a:rPr>
              <a:t>SEQUENZA CHIAVE</a:t>
            </a:r>
            <a:endParaRPr lang="en-US" sz="1160" dirty="0"/>
          </a:p>
        </p:txBody>
      </p:sp>
      <p:sp>
        <p:nvSpPr>
          <p:cNvPr id="13" name="Text 11"/>
          <p:cNvSpPr/>
          <p:nvPr/>
        </p:nvSpPr>
        <p:spPr>
          <a:xfrm>
            <a:off x="7498080" y="621792"/>
            <a:ext cx="2651760" cy="603504"/>
          </a:xfrm>
          <a:prstGeom prst="rect">
            <a:avLst/>
          </a:prstGeom>
          <a:noFill/>
          <a:ln/>
        </p:spPr>
        <p:txBody>
          <a:bodyPr wrap="square" lIns="0" tIns="0" rIns="0" bIns="0" rtlCol="0" anchor="t">
            <a:normAutofit/>
          </a:bodyPr>
          <a:lstStyle/>
          <a:p>
            <a:pPr marL="0" indent="0" algn="l">
              <a:buNone/>
            </a:pPr>
            <a:r>
              <a:rPr lang="en-US" sz="1020" dirty="0">
                <a:solidFill>
                  <a:srgbClr val="07172A"/>
                </a:solidFill>
                <a:latin typeface="Calibri" pitchFamily="34" charset="0"/>
                <a:ea typeface="Calibri" pitchFamily="34" charset="-122"/>
                <a:cs typeface="Calibri" pitchFamily="34" charset="-120"/>
              </a:rPr>
              <a:t>Controllo la bici → alleggerisco su riferimento basso → allineo → solo dopo valuto un ostacolo adeguato.</a:t>
            </a:r>
            <a:endParaRPr lang="en-US" sz="1020" dirty="0"/>
          </a:p>
        </p:txBody>
      </p:sp>
      <p:sp>
        <p:nvSpPr>
          <p:cNvPr id="14" name="Shape 12"/>
          <p:cNvSpPr/>
          <p:nvPr/>
        </p:nvSpPr>
        <p:spPr>
          <a:xfrm>
            <a:off x="10351008" y="402336"/>
            <a:ext cx="1600200" cy="868680"/>
          </a:xfrm>
          <a:prstGeom prst="rect">
            <a:avLst/>
          </a:prstGeom>
          <a:solidFill>
            <a:srgbClr val="FFFFFF"/>
          </a:solidFill>
          <a:ln w="8890">
            <a:solidFill>
              <a:srgbClr val="AFC3CF"/>
            </a:solidFill>
            <a:prstDash val="solid"/>
          </a:ln>
        </p:spPr>
        <p:txBody>
          <a:bodyPr/>
          <a:lstStyle/>
          <a:p>
            <a:endParaRPr lang="it-IT"/>
          </a:p>
        </p:txBody>
      </p:sp>
      <p:sp>
        <p:nvSpPr>
          <p:cNvPr id="15" name="Text 13"/>
          <p:cNvSpPr/>
          <p:nvPr/>
        </p:nvSpPr>
        <p:spPr>
          <a:xfrm>
            <a:off x="10469880" y="438912"/>
            <a:ext cx="1325880" cy="164592"/>
          </a:xfrm>
          <a:prstGeom prst="rect">
            <a:avLst/>
          </a:prstGeom>
          <a:noFill/>
          <a:ln/>
        </p:spPr>
        <p:txBody>
          <a:bodyPr wrap="square" lIns="0" tIns="0" rIns="0" bIns="0" rtlCol="0" anchor="ctr">
            <a:normAutofit/>
          </a:bodyPr>
          <a:lstStyle/>
          <a:p>
            <a:pPr marL="0" indent="0" algn="ctr">
              <a:buNone/>
            </a:pPr>
            <a:r>
              <a:rPr lang="en-US" sz="1060" b="1" dirty="0">
                <a:solidFill>
                  <a:srgbClr val="0A3952"/>
                </a:solidFill>
                <a:latin typeface="Calibri" pitchFamily="34" charset="0"/>
                <a:ea typeface="Calibri" pitchFamily="34" charset="-122"/>
                <a:cs typeface="Calibri" pitchFamily="34" charset="-120"/>
              </a:rPr>
              <a:t>LEGENDA</a:t>
            </a:r>
            <a:endParaRPr lang="en-US" sz="1060" dirty="0"/>
          </a:p>
        </p:txBody>
      </p:sp>
      <p:sp>
        <p:nvSpPr>
          <p:cNvPr id="16" name="Shape 14"/>
          <p:cNvSpPr/>
          <p:nvPr/>
        </p:nvSpPr>
        <p:spPr>
          <a:xfrm>
            <a:off x="10497312" y="658368"/>
            <a:ext cx="109728" cy="109728"/>
          </a:xfrm>
          <a:prstGeom prst="ellipse">
            <a:avLst/>
          </a:prstGeom>
          <a:solidFill>
            <a:srgbClr val="FFFFFF"/>
          </a:solidFill>
          <a:ln w="17780">
            <a:solidFill>
              <a:srgbClr val="00A66B"/>
            </a:solidFill>
            <a:prstDash val="solid"/>
          </a:ln>
        </p:spPr>
        <p:txBody>
          <a:bodyPr/>
          <a:lstStyle/>
          <a:p>
            <a:endParaRPr lang="it-IT"/>
          </a:p>
        </p:txBody>
      </p:sp>
      <p:sp>
        <p:nvSpPr>
          <p:cNvPr id="17" name="Text 15"/>
          <p:cNvSpPr/>
          <p:nvPr/>
        </p:nvSpPr>
        <p:spPr>
          <a:xfrm>
            <a:off x="10680192" y="630936"/>
            <a:ext cx="1060704" cy="164592"/>
          </a:xfrm>
          <a:prstGeom prst="rect">
            <a:avLst/>
          </a:prstGeom>
          <a:noFill/>
          <a:ln/>
        </p:spPr>
        <p:txBody>
          <a:bodyPr wrap="square" lIns="0" tIns="0" rIns="0" bIns="0" rtlCol="0" anchor="ctr">
            <a:normAutofit/>
          </a:bodyPr>
          <a:lstStyle/>
          <a:p>
            <a:pPr marL="0" indent="0" algn="l">
              <a:buNone/>
            </a:pPr>
            <a:r>
              <a:rPr lang="en-US" sz="930" b="1" dirty="0">
                <a:solidFill>
                  <a:srgbClr val="07172A"/>
                </a:solidFill>
                <a:latin typeface="Calibri" pitchFamily="34" charset="0"/>
                <a:ea typeface="Calibri" pitchFamily="34" charset="-122"/>
                <a:cs typeface="Calibri" pitchFamily="34" charset="-120"/>
              </a:rPr>
              <a:t>CORRETTO</a:t>
            </a:r>
            <a:endParaRPr lang="en-US" sz="930" dirty="0"/>
          </a:p>
        </p:txBody>
      </p:sp>
      <p:sp>
        <p:nvSpPr>
          <p:cNvPr id="18" name="Shape 16"/>
          <p:cNvSpPr/>
          <p:nvPr/>
        </p:nvSpPr>
        <p:spPr>
          <a:xfrm>
            <a:off x="10497312" y="859536"/>
            <a:ext cx="109728" cy="109728"/>
          </a:xfrm>
          <a:prstGeom prst="ellipse">
            <a:avLst/>
          </a:prstGeom>
          <a:solidFill>
            <a:srgbClr val="FFFFFF"/>
          </a:solidFill>
          <a:ln w="17780">
            <a:solidFill>
              <a:srgbClr val="E21B23"/>
            </a:solidFill>
            <a:prstDash val="solid"/>
          </a:ln>
        </p:spPr>
        <p:txBody>
          <a:bodyPr/>
          <a:lstStyle/>
          <a:p>
            <a:endParaRPr lang="it-IT"/>
          </a:p>
        </p:txBody>
      </p:sp>
      <p:sp>
        <p:nvSpPr>
          <p:cNvPr id="19" name="Text 17"/>
          <p:cNvSpPr/>
          <p:nvPr/>
        </p:nvSpPr>
        <p:spPr>
          <a:xfrm>
            <a:off x="10680192" y="832104"/>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ERRORE</a:t>
            </a:r>
            <a:endParaRPr lang="en-US" sz="930" dirty="0"/>
          </a:p>
        </p:txBody>
      </p:sp>
      <p:sp>
        <p:nvSpPr>
          <p:cNvPr id="20" name="Shape 18"/>
          <p:cNvSpPr/>
          <p:nvPr/>
        </p:nvSpPr>
        <p:spPr>
          <a:xfrm>
            <a:off x="10497312" y="1060704"/>
            <a:ext cx="109728" cy="109728"/>
          </a:xfrm>
          <a:prstGeom prst="ellipse">
            <a:avLst/>
          </a:prstGeom>
          <a:solidFill>
            <a:srgbClr val="FFFFFF"/>
          </a:solidFill>
          <a:ln w="17780">
            <a:solidFill>
              <a:srgbClr val="0A3952"/>
            </a:solidFill>
            <a:prstDash val="solid"/>
          </a:ln>
        </p:spPr>
        <p:txBody>
          <a:bodyPr/>
          <a:lstStyle/>
          <a:p>
            <a:endParaRPr lang="it-IT"/>
          </a:p>
        </p:txBody>
      </p:sp>
      <p:sp>
        <p:nvSpPr>
          <p:cNvPr id="21" name="Text 19"/>
          <p:cNvSpPr/>
          <p:nvPr/>
        </p:nvSpPr>
        <p:spPr>
          <a:xfrm>
            <a:off x="10680192" y="1033272"/>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PAROLA</a:t>
            </a:r>
            <a:endParaRPr lang="en-US" sz="930" dirty="0"/>
          </a:p>
        </p:txBody>
      </p:sp>
      <p:sp>
        <p:nvSpPr>
          <p:cNvPr id="22" name="Text 20"/>
          <p:cNvSpPr/>
          <p:nvPr/>
        </p:nvSpPr>
        <p:spPr>
          <a:xfrm>
            <a:off x="11475720" y="6565392"/>
            <a:ext cx="411480" cy="137160"/>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15</a:t>
            </a:r>
            <a:endParaRPr lang="en-US" sz="850" dirty="0"/>
          </a:p>
        </p:txBody>
      </p:sp>
      <p:sp>
        <p:nvSpPr>
          <p:cNvPr id="23" name="Shape 21"/>
          <p:cNvSpPr/>
          <p:nvPr/>
        </p:nvSpPr>
        <p:spPr>
          <a:xfrm>
            <a:off x="228600" y="1344168"/>
            <a:ext cx="3813048" cy="502920"/>
          </a:xfrm>
          <a:prstGeom prst="rect">
            <a:avLst/>
          </a:prstGeom>
          <a:solidFill>
            <a:srgbClr val="FFFFFF"/>
          </a:solidFill>
          <a:ln w="8890">
            <a:solidFill>
              <a:srgbClr val="AFC3CF"/>
            </a:solidFill>
            <a:prstDash val="solid"/>
          </a:ln>
        </p:spPr>
        <p:txBody>
          <a:bodyPr/>
          <a:lstStyle/>
          <a:p>
            <a:endParaRPr lang="it-IT"/>
          </a:p>
        </p:txBody>
      </p:sp>
      <p:sp>
        <p:nvSpPr>
          <p:cNvPr id="24" name="Shape 22"/>
          <p:cNvSpPr/>
          <p:nvPr/>
        </p:nvSpPr>
        <p:spPr>
          <a:xfrm>
            <a:off x="320040"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25" name="Text 23"/>
          <p:cNvSpPr/>
          <p:nvPr/>
        </p:nvSpPr>
        <p:spPr>
          <a:xfrm>
            <a:off x="320040"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1</a:t>
            </a:r>
            <a:endParaRPr lang="en-US" sz="1420" dirty="0"/>
          </a:p>
        </p:txBody>
      </p:sp>
      <p:sp>
        <p:nvSpPr>
          <p:cNvPr id="26" name="Text 24"/>
          <p:cNvSpPr/>
          <p:nvPr/>
        </p:nvSpPr>
        <p:spPr>
          <a:xfrm>
            <a:off x="740664" y="1389888"/>
            <a:ext cx="3200400"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CONTROLLO</a:t>
            </a:r>
            <a:endParaRPr lang="en-US" sz="1110" dirty="0"/>
          </a:p>
        </p:txBody>
      </p:sp>
      <p:sp>
        <p:nvSpPr>
          <p:cNvPr id="27" name="Text 25"/>
          <p:cNvSpPr/>
          <p:nvPr/>
        </p:nvSpPr>
        <p:spPr>
          <a:xfrm>
            <a:off x="740664" y="1609344"/>
            <a:ext cx="3191256"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bici stabile · velocità adeguata</a:t>
            </a:r>
            <a:endParaRPr lang="en-US" sz="890" dirty="0"/>
          </a:p>
        </p:txBody>
      </p:sp>
      <p:pic>
        <p:nvPicPr>
          <p:cNvPr id="28" name="Image 0" descr="/mnt/data/call3_assets/slide15/pic07_Immagine 25.jpg"/>
          <p:cNvPicPr>
            <a:picLocks noChangeAspect="1"/>
          </p:cNvPicPr>
          <p:nvPr/>
        </p:nvPicPr>
        <p:blipFill>
          <a:blip r:embed="rId3"/>
          <a:srcRect t="27391" b="27391"/>
          <a:stretch/>
        </p:blipFill>
        <p:spPr>
          <a:xfrm>
            <a:off x="237744" y="1856232"/>
            <a:ext cx="3794760" cy="2176272"/>
          </a:xfrm>
          <a:prstGeom prst="rect">
            <a:avLst/>
          </a:prstGeom>
        </p:spPr>
      </p:pic>
      <p:sp>
        <p:nvSpPr>
          <p:cNvPr id="29" name="Shape 26"/>
          <p:cNvSpPr/>
          <p:nvPr/>
        </p:nvSpPr>
        <p:spPr>
          <a:xfrm>
            <a:off x="237744" y="1856232"/>
            <a:ext cx="3794760"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30" name="Shape 27"/>
          <p:cNvSpPr/>
          <p:nvPr/>
        </p:nvSpPr>
        <p:spPr>
          <a:xfrm>
            <a:off x="4187952" y="1344168"/>
            <a:ext cx="3813048" cy="502920"/>
          </a:xfrm>
          <a:prstGeom prst="rect">
            <a:avLst/>
          </a:prstGeom>
          <a:solidFill>
            <a:srgbClr val="FFFFFF"/>
          </a:solidFill>
          <a:ln w="8890">
            <a:solidFill>
              <a:srgbClr val="AFC3CF"/>
            </a:solidFill>
            <a:prstDash val="solid"/>
          </a:ln>
        </p:spPr>
        <p:txBody>
          <a:bodyPr/>
          <a:lstStyle/>
          <a:p>
            <a:endParaRPr lang="it-IT"/>
          </a:p>
        </p:txBody>
      </p:sp>
      <p:sp>
        <p:nvSpPr>
          <p:cNvPr id="31" name="Shape 28"/>
          <p:cNvSpPr/>
          <p:nvPr/>
        </p:nvSpPr>
        <p:spPr>
          <a:xfrm>
            <a:off x="4279392"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32" name="Text 29"/>
          <p:cNvSpPr/>
          <p:nvPr/>
        </p:nvSpPr>
        <p:spPr>
          <a:xfrm>
            <a:off x="4279392"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2</a:t>
            </a:r>
            <a:endParaRPr lang="en-US" sz="1420" dirty="0"/>
          </a:p>
        </p:txBody>
      </p:sp>
      <p:sp>
        <p:nvSpPr>
          <p:cNvPr id="33" name="Text 30"/>
          <p:cNvSpPr/>
          <p:nvPr/>
        </p:nvSpPr>
        <p:spPr>
          <a:xfrm>
            <a:off x="4700016" y="1389888"/>
            <a:ext cx="3200400"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ALLEGGERISCO</a:t>
            </a:r>
            <a:endParaRPr lang="en-US" sz="1110" dirty="0"/>
          </a:p>
        </p:txBody>
      </p:sp>
      <p:sp>
        <p:nvSpPr>
          <p:cNvPr id="34" name="Text 31"/>
          <p:cNvSpPr/>
          <p:nvPr/>
        </p:nvSpPr>
        <p:spPr>
          <a:xfrm>
            <a:off x="4700016" y="1609344"/>
            <a:ext cx="3191256"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anteriore libero · bici allineata</a:t>
            </a:r>
            <a:endParaRPr lang="en-US" sz="890" dirty="0"/>
          </a:p>
        </p:txBody>
      </p:sp>
      <p:pic>
        <p:nvPicPr>
          <p:cNvPr id="35" name="Image 1" descr="/mnt/data/call3_assets/slide15/pic09_Immagine 27.jpg"/>
          <p:cNvPicPr>
            <a:picLocks noChangeAspect="1"/>
          </p:cNvPicPr>
          <p:nvPr/>
        </p:nvPicPr>
        <p:blipFill>
          <a:blip r:embed="rId4"/>
          <a:srcRect t="27391" b="27391"/>
          <a:stretch/>
        </p:blipFill>
        <p:spPr>
          <a:xfrm>
            <a:off x="4197096" y="1856232"/>
            <a:ext cx="3794760" cy="2176272"/>
          </a:xfrm>
          <a:prstGeom prst="rect">
            <a:avLst/>
          </a:prstGeom>
        </p:spPr>
      </p:pic>
      <p:sp>
        <p:nvSpPr>
          <p:cNvPr id="36" name="Shape 32"/>
          <p:cNvSpPr/>
          <p:nvPr/>
        </p:nvSpPr>
        <p:spPr>
          <a:xfrm>
            <a:off x="4197096" y="1856232"/>
            <a:ext cx="3794760"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37" name="Shape 33"/>
          <p:cNvSpPr/>
          <p:nvPr/>
        </p:nvSpPr>
        <p:spPr>
          <a:xfrm>
            <a:off x="8147304" y="1344168"/>
            <a:ext cx="3813048" cy="502920"/>
          </a:xfrm>
          <a:prstGeom prst="rect">
            <a:avLst/>
          </a:prstGeom>
          <a:solidFill>
            <a:srgbClr val="FFFFFF"/>
          </a:solidFill>
          <a:ln w="8890">
            <a:solidFill>
              <a:srgbClr val="AFC3CF"/>
            </a:solidFill>
            <a:prstDash val="solid"/>
          </a:ln>
        </p:spPr>
        <p:txBody>
          <a:bodyPr/>
          <a:lstStyle/>
          <a:p>
            <a:endParaRPr lang="it-IT"/>
          </a:p>
        </p:txBody>
      </p:sp>
      <p:sp>
        <p:nvSpPr>
          <p:cNvPr id="38" name="Shape 34"/>
          <p:cNvSpPr/>
          <p:nvPr/>
        </p:nvSpPr>
        <p:spPr>
          <a:xfrm>
            <a:off x="8238744"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39" name="Text 35"/>
          <p:cNvSpPr/>
          <p:nvPr/>
        </p:nvSpPr>
        <p:spPr>
          <a:xfrm>
            <a:off x="8238744"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3</a:t>
            </a:r>
            <a:endParaRPr lang="en-US" sz="1420" dirty="0"/>
          </a:p>
        </p:txBody>
      </p:sp>
      <p:sp>
        <p:nvSpPr>
          <p:cNvPr id="40" name="Text 36"/>
          <p:cNvSpPr/>
          <p:nvPr/>
        </p:nvSpPr>
        <p:spPr>
          <a:xfrm>
            <a:off x="8659368" y="1389888"/>
            <a:ext cx="3200400"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ESEMPIO EVOLUTO</a:t>
            </a:r>
            <a:endParaRPr lang="en-US" sz="1110" dirty="0"/>
          </a:p>
        </p:txBody>
      </p:sp>
      <p:sp>
        <p:nvSpPr>
          <p:cNvPr id="41" name="Text 37"/>
          <p:cNvSpPr/>
          <p:nvPr/>
        </p:nvSpPr>
        <p:spPr>
          <a:xfrm>
            <a:off x="8659368" y="1609344"/>
            <a:ext cx="3191256"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solo con prerequisiti e tecnico presente</a:t>
            </a:r>
            <a:endParaRPr lang="en-US" sz="890" dirty="0"/>
          </a:p>
        </p:txBody>
      </p:sp>
      <p:pic>
        <p:nvPicPr>
          <p:cNvPr id="42" name="Image 2" descr="/mnt/data/call3_assets/slide15/pic11_Immagine 29.jpg"/>
          <p:cNvPicPr>
            <a:picLocks noChangeAspect="1"/>
          </p:cNvPicPr>
          <p:nvPr/>
        </p:nvPicPr>
        <p:blipFill>
          <a:blip r:embed="rId5"/>
          <a:srcRect t="6988" b="6988"/>
          <a:stretch/>
        </p:blipFill>
        <p:spPr>
          <a:xfrm>
            <a:off x="8156448" y="1856232"/>
            <a:ext cx="3794760" cy="2176272"/>
          </a:xfrm>
          <a:prstGeom prst="rect">
            <a:avLst/>
          </a:prstGeom>
        </p:spPr>
      </p:pic>
      <p:sp>
        <p:nvSpPr>
          <p:cNvPr id="43" name="Shape 38"/>
          <p:cNvSpPr/>
          <p:nvPr/>
        </p:nvSpPr>
        <p:spPr>
          <a:xfrm>
            <a:off x="8156448" y="1856232"/>
            <a:ext cx="3794760"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44" name="Shape 39"/>
          <p:cNvSpPr/>
          <p:nvPr/>
        </p:nvSpPr>
        <p:spPr>
          <a:xfrm>
            <a:off x="228600" y="4187952"/>
            <a:ext cx="2514600" cy="1261872"/>
          </a:xfrm>
          <a:prstGeom prst="rect">
            <a:avLst/>
          </a:prstGeom>
          <a:solidFill>
            <a:srgbClr val="FFFFFF"/>
          </a:solidFill>
          <a:ln w="8890">
            <a:solidFill>
              <a:srgbClr val="C8D6DF"/>
            </a:solidFill>
            <a:prstDash val="solid"/>
          </a:ln>
        </p:spPr>
        <p:txBody>
          <a:bodyPr/>
          <a:lstStyle/>
          <a:p>
            <a:endParaRPr lang="it-IT"/>
          </a:p>
        </p:txBody>
      </p:sp>
      <p:sp>
        <p:nvSpPr>
          <p:cNvPr id="45" name="Shape 40"/>
          <p:cNvSpPr/>
          <p:nvPr/>
        </p:nvSpPr>
        <p:spPr>
          <a:xfrm>
            <a:off x="228600" y="4187952"/>
            <a:ext cx="2514600" cy="237744"/>
          </a:xfrm>
          <a:prstGeom prst="rect">
            <a:avLst/>
          </a:prstGeom>
          <a:solidFill>
            <a:srgbClr val="00A66B"/>
          </a:solidFill>
          <a:ln w="12700">
            <a:solidFill>
              <a:srgbClr val="00A66B">
                <a:alpha val="0"/>
              </a:srgbClr>
            </a:solidFill>
            <a:prstDash val="solid"/>
          </a:ln>
        </p:spPr>
        <p:txBody>
          <a:bodyPr/>
          <a:lstStyle/>
          <a:p>
            <a:endParaRPr lang="it-IT"/>
          </a:p>
        </p:txBody>
      </p:sp>
      <p:sp>
        <p:nvSpPr>
          <p:cNvPr id="46" name="Text 41"/>
          <p:cNvSpPr/>
          <p:nvPr/>
        </p:nvSpPr>
        <p:spPr>
          <a:xfrm>
            <a:off x="301752" y="4206240"/>
            <a:ext cx="2368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PUNTI CHIAVE</a:t>
            </a:r>
            <a:endParaRPr lang="en-US" sz="1050" dirty="0"/>
          </a:p>
        </p:txBody>
      </p:sp>
      <p:sp>
        <p:nvSpPr>
          <p:cNvPr id="47" name="Shape 42"/>
          <p:cNvSpPr/>
          <p:nvPr/>
        </p:nvSpPr>
        <p:spPr>
          <a:xfrm>
            <a:off x="365760" y="4517136"/>
            <a:ext cx="164592" cy="164592"/>
          </a:xfrm>
          <a:prstGeom prst="ellipse">
            <a:avLst/>
          </a:prstGeom>
          <a:solidFill>
            <a:srgbClr val="FFFFFF"/>
          </a:solidFill>
          <a:ln w="15240">
            <a:solidFill>
              <a:srgbClr val="4E6F24"/>
            </a:solidFill>
            <a:prstDash val="solid"/>
          </a:ln>
        </p:spPr>
        <p:txBody>
          <a:bodyPr/>
          <a:lstStyle/>
          <a:p>
            <a:endParaRPr lang="it-IT"/>
          </a:p>
        </p:txBody>
      </p:sp>
      <p:sp>
        <p:nvSpPr>
          <p:cNvPr id="48" name="Text 43"/>
          <p:cNvSpPr/>
          <p:nvPr/>
        </p:nvSpPr>
        <p:spPr>
          <a:xfrm>
            <a:off x="365760" y="45079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1</a:t>
            </a:r>
            <a:endParaRPr lang="en-US" sz="800" dirty="0"/>
          </a:p>
        </p:txBody>
      </p:sp>
      <p:sp>
        <p:nvSpPr>
          <p:cNvPr id="49" name="Text 44"/>
          <p:cNvSpPr/>
          <p:nvPr/>
        </p:nvSpPr>
        <p:spPr>
          <a:xfrm>
            <a:off x="603504" y="44897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Controllo prima dell’altezza</a:t>
            </a:r>
            <a:endParaRPr lang="en-US" sz="880" dirty="0"/>
          </a:p>
        </p:txBody>
      </p:sp>
      <p:sp>
        <p:nvSpPr>
          <p:cNvPr id="50" name="Shape 45"/>
          <p:cNvSpPr/>
          <p:nvPr/>
        </p:nvSpPr>
        <p:spPr>
          <a:xfrm>
            <a:off x="365760" y="47457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1" name="Text 46"/>
          <p:cNvSpPr/>
          <p:nvPr/>
        </p:nvSpPr>
        <p:spPr>
          <a:xfrm>
            <a:off x="365760" y="47365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2</a:t>
            </a:r>
            <a:endParaRPr lang="en-US" sz="800" dirty="0"/>
          </a:p>
        </p:txBody>
      </p:sp>
      <p:sp>
        <p:nvSpPr>
          <p:cNvPr id="52" name="Text 47"/>
          <p:cNvSpPr/>
          <p:nvPr/>
        </p:nvSpPr>
        <p:spPr>
          <a:xfrm>
            <a:off x="603504" y="47183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Alleggerimento progressivo</a:t>
            </a:r>
            <a:endParaRPr lang="en-US" sz="880" dirty="0"/>
          </a:p>
        </p:txBody>
      </p:sp>
      <p:sp>
        <p:nvSpPr>
          <p:cNvPr id="53" name="Shape 48"/>
          <p:cNvSpPr/>
          <p:nvPr/>
        </p:nvSpPr>
        <p:spPr>
          <a:xfrm>
            <a:off x="365760" y="49743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4" name="Text 49"/>
          <p:cNvSpPr/>
          <p:nvPr/>
        </p:nvSpPr>
        <p:spPr>
          <a:xfrm>
            <a:off x="365760" y="49651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3</a:t>
            </a:r>
            <a:endParaRPr lang="en-US" sz="800" dirty="0"/>
          </a:p>
        </p:txBody>
      </p:sp>
      <p:sp>
        <p:nvSpPr>
          <p:cNvPr id="55" name="Text 50"/>
          <p:cNvSpPr/>
          <p:nvPr/>
        </p:nvSpPr>
        <p:spPr>
          <a:xfrm>
            <a:off x="603504" y="49469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Bici allineata</a:t>
            </a:r>
            <a:endParaRPr lang="en-US" sz="880" dirty="0"/>
          </a:p>
        </p:txBody>
      </p:sp>
      <p:sp>
        <p:nvSpPr>
          <p:cNvPr id="56" name="Shape 51"/>
          <p:cNvSpPr/>
          <p:nvPr/>
        </p:nvSpPr>
        <p:spPr>
          <a:xfrm>
            <a:off x="365760" y="52029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7" name="Text 52"/>
          <p:cNvSpPr/>
          <p:nvPr/>
        </p:nvSpPr>
        <p:spPr>
          <a:xfrm>
            <a:off x="365760" y="51937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4</a:t>
            </a:r>
            <a:endParaRPr lang="en-US" sz="800" dirty="0"/>
          </a:p>
        </p:txBody>
      </p:sp>
      <p:sp>
        <p:nvSpPr>
          <p:cNvPr id="58" name="Text 53"/>
          <p:cNvSpPr/>
          <p:nvPr/>
        </p:nvSpPr>
        <p:spPr>
          <a:xfrm>
            <a:off x="603504" y="51755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Uscita preparata</a:t>
            </a:r>
            <a:endParaRPr lang="en-US" sz="880" dirty="0"/>
          </a:p>
        </p:txBody>
      </p:sp>
      <p:sp>
        <p:nvSpPr>
          <p:cNvPr id="59" name="Shape 54"/>
          <p:cNvSpPr/>
          <p:nvPr/>
        </p:nvSpPr>
        <p:spPr>
          <a:xfrm>
            <a:off x="2852928" y="4187952"/>
            <a:ext cx="3657600" cy="1261872"/>
          </a:xfrm>
          <a:prstGeom prst="rect">
            <a:avLst/>
          </a:prstGeom>
          <a:solidFill>
            <a:srgbClr val="FFFFFF"/>
          </a:solidFill>
          <a:ln w="8890">
            <a:solidFill>
              <a:srgbClr val="C8D6DF"/>
            </a:solidFill>
            <a:prstDash val="solid"/>
          </a:ln>
        </p:spPr>
        <p:txBody>
          <a:bodyPr/>
          <a:lstStyle/>
          <a:p>
            <a:endParaRPr lang="it-IT"/>
          </a:p>
        </p:txBody>
      </p:sp>
      <p:sp>
        <p:nvSpPr>
          <p:cNvPr id="60" name="Shape 55"/>
          <p:cNvSpPr/>
          <p:nvPr/>
        </p:nvSpPr>
        <p:spPr>
          <a:xfrm>
            <a:off x="2852928" y="4187952"/>
            <a:ext cx="365760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61" name="Text 56"/>
          <p:cNvSpPr/>
          <p:nvPr/>
        </p:nvSpPr>
        <p:spPr>
          <a:xfrm>
            <a:off x="2926080" y="4206240"/>
            <a:ext cx="3511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ERRORI COMUNI E CORREZIONE</a:t>
            </a:r>
            <a:endParaRPr lang="en-US" sz="1050" dirty="0"/>
          </a:p>
        </p:txBody>
      </p:sp>
      <p:sp>
        <p:nvSpPr>
          <p:cNvPr id="62" name="Shape 57"/>
          <p:cNvSpPr/>
          <p:nvPr/>
        </p:nvSpPr>
        <p:spPr>
          <a:xfrm>
            <a:off x="2953512" y="4498848"/>
            <a:ext cx="3456432" cy="420624"/>
          </a:xfrm>
          <a:prstGeom prst="rect">
            <a:avLst/>
          </a:prstGeom>
          <a:solidFill>
            <a:srgbClr val="FFF2F1"/>
          </a:solidFill>
          <a:ln w="8890">
            <a:solidFill>
              <a:srgbClr val="C94B45"/>
            </a:solidFill>
            <a:prstDash val="solid"/>
          </a:ln>
        </p:spPr>
        <p:txBody>
          <a:bodyPr/>
          <a:lstStyle/>
          <a:p>
            <a:endParaRPr lang="it-IT"/>
          </a:p>
        </p:txBody>
      </p:sp>
      <p:sp>
        <p:nvSpPr>
          <p:cNvPr id="63" name="Shape 58"/>
          <p:cNvSpPr/>
          <p:nvPr/>
        </p:nvSpPr>
        <p:spPr>
          <a:xfrm>
            <a:off x="3026664" y="4572000"/>
            <a:ext cx="182880" cy="182880"/>
          </a:xfrm>
          <a:prstGeom prst="ellipse">
            <a:avLst/>
          </a:prstGeom>
          <a:solidFill>
            <a:srgbClr val="E21B23"/>
          </a:solidFill>
          <a:ln w="12700">
            <a:solidFill>
              <a:srgbClr val="E21B23"/>
            </a:solidFill>
            <a:prstDash val="solid"/>
          </a:ln>
        </p:spPr>
        <p:txBody>
          <a:bodyPr/>
          <a:lstStyle/>
          <a:p>
            <a:endParaRPr lang="it-IT"/>
          </a:p>
        </p:txBody>
      </p:sp>
      <p:sp>
        <p:nvSpPr>
          <p:cNvPr id="64" name="Text 59"/>
          <p:cNvSpPr/>
          <p:nvPr/>
        </p:nvSpPr>
        <p:spPr>
          <a:xfrm>
            <a:off x="3026664" y="45582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65" name="Text 60"/>
          <p:cNvSpPr/>
          <p:nvPr/>
        </p:nvSpPr>
        <p:spPr>
          <a:xfrm>
            <a:off x="3300984" y="45445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PROVA SUBITO SULLE TAVOLE</a:t>
            </a:r>
            <a:endParaRPr lang="en-US" sz="920" dirty="0"/>
          </a:p>
        </p:txBody>
      </p:sp>
      <p:sp>
        <p:nvSpPr>
          <p:cNvPr id="66" name="Text 61"/>
          <p:cNvSpPr/>
          <p:nvPr/>
        </p:nvSpPr>
        <p:spPr>
          <a:xfrm>
            <a:off x="3300984" y="47183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costruisci i prerequisiti su riferimenti bassi.</a:t>
            </a:r>
            <a:endParaRPr lang="en-US" sz="850" dirty="0"/>
          </a:p>
        </p:txBody>
      </p:sp>
      <p:sp>
        <p:nvSpPr>
          <p:cNvPr id="67" name="Shape 62"/>
          <p:cNvSpPr/>
          <p:nvPr/>
        </p:nvSpPr>
        <p:spPr>
          <a:xfrm>
            <a:off x="2953512" y="4956048"/>
            <a:ext cx="3456432" cy="420624"/>
          </a:xfrm>
          <a:prstGeom prst="rect">
            <a:avLst/>
          </a:prstGeom>
          <a:solidFill>
            <a:srgbClr val="FFF2F1"/>
          </a:solidFill>
          <a:ln w="8890">
            <a:solidFill>
              <a:srgbClr val="C94B45"/>
            </a:solidFill>
            <a:prstDash val="solid"/>
          </a:ln>
        </p:spPr>
        <p:txBody>
          <a:bodyPr/>
          <a:lstStyle/>
          <a:p>
            <a:endParaRPr lang="it-IT"/>
          </a:p>
        </p:txBody>
      </p:sp>
      <p:sp>
        <p:nvSpPr>
          <p:cNvPr id="68" name="Shape 63"/>
          <p:cNvSpPr/>
          <p:nvPr/>
        </p:nvSpPr>
        <p:spPr>
          <a:xfrm>
            <a:off x="3026664" y="5029200"/>
            <a:ext cx="182880" cy="182880"/>
          </a:xfrm>
          <a:prstGeom prst="ellipse">
            <a:avLst/>
          </a:prstGeom>
          <a:solidFill>
            <a:srgbClr val="E21B23"/>
          </a:solidFill>
          <a:ln w="12700">
            <a:solidFill>
              <a:srgbClr val="E21B23"/>
            </a:solidFill>
            <a:prstDash val="solid"/>
          </a:ln>
        </p:spPr>
        <p:txBody>
          <a:bodyPr/>
          <a:lstStyle/>
          <a:p>
            <a:endParaRPr lang="it-IT"/>
          </a:p>
        </p:txBody>
      </p:sp>
      <p:sp>
        <p:nvSpPr>
          <p:cNvPr id="69" name="Text 64"/>
          <p:cNvSpPr/>
          <p:nvPr/>
        </p:nvSpPr>
        <p:spPr>
          <a:xfrm>
            <a:off x="3026664" y="50154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70" name="Text 65"/>
          <p:cNvSpPr/>
          <p:nvPr/>
        </p:nvSpPr>
        <p:spPr>
          <a:xfrm>
            <a:off x="3300984" y="50017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COPIA L’ALTEZZA DEL PRO</a:t>
            </a:r>
            <a:endParaRPr lang="en-US" sz="920" dirty="0"/>
          </a:p>
        </p:txBody>
      </p:sp>
      <p:sp>
        <p:nvSpPr>
          <p:cNvPr id="71" name="Text 66"/>
          <p:cNvSpPr/>
          <p:nvPr/>
        </p:nvSpPr>
        <p:spPr>
          <a:xfrm>
            <a:off x="3300984" y="51755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impara la sequenza, non la misura.</a:t>
            </a:r>
            <a:endParaRPr lang="en-US" sz="850" dirty="0"/>
          </a:p>
        </p:txBody>
      </p:sp>
      <p:sp>
        <p:nvSpPr>
          <p:cNvPr id="72" name="Shape 67"/>
          <p:cNvSpPr/>
          <p:nvPr/>
        </p:nvSpPr>
        <p:spPr>
          <a:xfrm>
            <a:off x="6620256" y="4187952"/>
            <a:ext cx="1783080" cy="1261872"/>
          </a:xfrm>
          <a:prstGeom prst="rect">
            <a:avLst/>
          </a:prstGeom>
          <a:solidFill>
            <a:srgbClr val="FFFFFF"/>
          </a:solidFill>
          <a:ln w="8890">
            <a:solidFill>
              <a:srgbClr val="C8D6DF"/>
            </a:solidFill>
            <a:prstDash val="solid"/>
          </a:ln>
        </p:spPr>
        <p:txBody>
          <a:bodyPr/>
          <a:lstStyle/>
          <a:p>
            <a:endParaRPr lang="it-IT"/>
          </a:p>
        </p:txBody>
      </p:sp>
      <p:sp>
        <p:nvSpPr>
          <p:cNvPr id="73" name="Shape 68"/>
          <p:cNvSpPr/>
          <p:nvPr/>
        </p:nvSpPr>
        <p:spPr>
          <a:xfrm>
            <a:off x="6620256" y="4187952"/>
            <a:ext cx="1783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74" name="Text 69"/>
          <p:cNvSpPr/>
          <p:nvPr/>
        </p:nvSpPr>
        <p:spPr>
          <a:xfrm>
            <a:off x="6693408" y="4206240"/>
            <a:ext cx="1636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PAROLE CHIAVE</a:t>
            </a:r>
            <a:endParaRPr lang="en-US" sz="1050" dirty="0"/>
          </a:p>
        </p:txBody>
      </p:sp>
      <p:sp>
        <p:nvSpPr>
          <p:cNvPr id="75" name="Text 70"/>
          <p:cNvSpPr/>
          <p:nvPr/>
        </p:nvSpPr>
        <p:spPr>
          <a:xfrm>
            <a:off x="6739128" y="4498848"/>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6" name="Text 71"/>
          <p:cNvSpPr/>
          <p:nvPr/>
        </p:nvSpPr>
        <p:spPr>
          <a:xfrm>
            <a:off x="6940296" y="4498848"/>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Controllo.</a:t>
            </a:r>
            <a:endParaRPr lang="en-US" sz="880" dirty="0"/>
          </a:p>
        </p:txBody>
      </p:sp>
      <p:sp>
        <p:nvSpPr>
          <p:cNvPr id="77" name="Text 72"/>
          <p:cNvSpPr/>
          <p:nvPr/>
        </p:nvSpPr>
        <p:spPr>
          <a:xfrm>
            <a:off x="6739128" y="4797552"/>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8" name="Text 73"/>
          <p:cNvSpPr/>
          <p:nvPr/>
        </p:nvSpPr>
        <p:spPr>
          <a:xfrm>
            <a:off x="6940296" y="4797552"/>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Alleggerisco.</a:t>
            </a:r>
            <a:endParaRPr lang="en-US" sz="880" dirty="0"/>
          </a:p>
        </p:txBody>
      </p:sp>
      <p:sp>
        <p:nvSpPr>
          <p:cNvPr id="79" name="Text 74"/>
          <p:cNvSpPr/>
          <p:nvPr/>
        </p:nvSpPr>
        <p:spPr>
          <a:xfrm>
            <a:off x="6739128" y="5096256"/>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80" name="Text 75"/>
          <p:cNvSpPr/>
          <p:nvPr/>
        </p:nvSpPr>
        <p:spPr>
          <a:xfrm>
            <a:off x="6940296" y="5096256"/>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Allineo.</a:t>
            </a:r>
            <a:endParaRPr lang="en-US" sz="880" dirty="0"/>
          </a:p>
        </p:txBody>
      </p:sp>
      <p:sp>
        <p:nvSpPr>
          <p:cNvPr id="81" name="Shape 76"/>
          <p:cNvSpPr/>
          <p:nvPr/>
        </p:nvSpPr>
        <p:spPr>
          <a:xfrm>
            <a:off x="8513064" y="4187952"/>
            <a:ext cx="3447288" cy="1261872"/>
          </a:xfrm>
          <a:prstGeom prst="rect">
            <a:avLst/>
          </a:prstGeom>
          <a:solidFill>
            <a:srgbClr val="FFFFFF"/>
          </a:solidFill>
          <a:ln w="8890">
            <a:solidFill>
              <a:srgbClr val="C8D6DF"/>
            </a:solidFill>
            <a:prstDash val="solid"/>
          </a:ln>
        </p:spPr>
        <p:txBody>
          <a:bodyPr/>
          <a:lstStyle/>
          <a:p>
            <a:endParaRPr lang="it-IT"/>
          </a:p>
        </p:txBody>
      </p:sp>
      <p:sp>
        <p:nvSpPr>
          <p:cNvPr id="82" name="Shape 77"/>
          <p:cNvSpPr/>
          <p:nvPr/>
        </p:nvSpPr>
        <p:spPr>
          <a:xfrm>
            <a:off x="8513064" y="4187952"/>
            <a:ext cx="3447288"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83" name="Text 78"/>
          <p:cNvSpPr/>
          <p:nvPr/>
        </p:nvSpPr>
        <p:spPr>
          <a:xfrm>
            <a:off x="8586216" y="4206240"/>
            <a:ext cx="3300984"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PROGRESSIONE</a:t>
            </a:r>
            <a:endParaRPr lang="en-US" sz="1050" dirty="0"/>
          </a:p>
        </p:txBody>
      </p:sp>
      <p:sp>
        <p:nvSpPr>
          <p:cNvPr id="84" name="Shape 79"/>
          <p:cNvSpPr/>
          <p:nvPr/>
        </p:nvSpPr>
        <p:spPr>
          <a:xfrm>
            <a:off x="8631936" y="4498848"/>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5" name="Text 80"/>
          <p:cNvSpPr/>
          <p:nvPr/>
        </p:nvSpPr>
        <p:spPr>
          <a:xfrm>
            <a:off x="8631936" y="4498848"/>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L1</a:t>
            </a:r>
            <a:endParaRPr lang="en-US" sz="820" dirty="0"/>
          </a:p>
        </p:txBody>
      </p:sp>
      <p:sp>
        <p:nvSpPr>
          <p:cNvPr id="86" name="Text 81"/>
          <p:cNvSpPr/>
          <p:nvPr/>
        </p:nvSpPr>
        <p:spPr>
          <a:xfrm>
            <a:off x="9089136" y="4498848"/>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Linea a terra</a:t>
            </a:r>
            <a:endParaRPr lang="en-US" sz="870" dirty="0"/>
          </a:p>
        </p:txBody>
      </p:sp>
      <p:sp>
        <p:nvSpPr>
          <p:cNvPr id="87" name="Shape 82"/>
          <p:cNvSpPr/>
          <p:nvPr/>
        </p:nvSpPr>
        <p:spPr>
          <a:xfrm>
            <a:off x="8631936" y="4722876"/>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8" name="Text 83"/>
          <p:cNvSpPr/>
          <p:nvPr/>
        </p:nvSpPr>
        <p:spPr>
          <a:xfrm>
            <a:off x="8631936" y="4722876"/>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L2</a:t>
            </a:r>
            <a:endParaRPr lang="en-US" sz="820" dirty="0"/>
          </a:p>
        </p:txBody>
      </p:sp>
      <p:sp>
        <p:nvSpPr>
          <p:cNvPr id="89" name="Text 84"/>
          <p:cNvSpPr/>
          <p:nvPr/>
        </p:nvSpPr>
        <p:spPr>
          <a:xfrm>
            <a:off x="9089136" y="4722876"/>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Riferimento basso</a:t>
            </a:r>
            <a:endParaRPr lang="en-US" sz="870" dirty="0"/>
          </a:p>
        </p:txBody>
      </p:sp>
      <p:sp>
        <p:nvSpPr>
          <p:cNvPr id="90" name="Shape 85"/>
          <p:cNvSpPr/>
          <p:nvPr/>
        </p:nvSpPr>
        <p:spPr>
          <a:xfrm>
            <a:off x="8631936" y="4946904"/>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91" name="Text 86"/>
          <p:cNvSpPr/>
          <p:nvPr/>
        </p:nvSpPr>
        <p:spPr>
          <a:xfrm>
            <a:off x="8631936" y="4946904"/>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L3</a:t>
            </a:r>
            <a:endParaRPr lang="en-US" sz="820" dirty="0"/>
          </a:p>
        </p:txBody>
      </p:sp>
      <p:sp>
        <p:nvSpPr>
          <p:cNvPr id="92" name="Text 87"/>
          <p:cNvSpPr/>
          <p:nvPr/>
        </p:nvSpPr>
        <p:spPr>
          <a:xfrm>
            <a:off x="9089136" y="4946904"/>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Ostacolo adeguato</a:t>
            </a:r>
            <a:endParaRPr lang="en-US" sz="870" dirty="0"/>
          </a:p>
        </p:txBody>
      </p:sp>
      <p:sp>
        <p:nvSpPr>
          <p:cNvPr id="93" name="Shape 88"/>
          <p:cNvSpPr/>
          <p:nvPr/>
        </p:nvSpPr>
        <p:spPr>
          <a:xfrm>
            <a:off x="8631936" y="5170932"/>
            <a:ext cx="384048" cy="196596"/>
          </a:xfrm>
          <a:prstGeom prst="rect">
            <a:avLst/>
          </a:prstGeom>
          <a:solidFill>
            <a:srgbClr val="0A3952"/>
          </a:solidFill>
          <a:ln w="12700">
            <a:solidFill>
              <a:srgbClr val="0A3952">
                <a:alpha val="0"/>
              </a:srgbClr>
            </a:solidFill>
            <a:prstDash val="solid"/>
          </a:ln>
        </p:spPr>
        <p:txBody>
          <a:bodyPr/>
          <a:lstStyle/>
          <a:p>
            <a:endParaRPr lang="it-IT"/>
          </a:p>
        </p:txBody>
      </p:sp>
      <p:sp>
        <p:nvSpPr>
          <p:cNvPr id="94" name="Text 89"/>
          <p:cNvSpPr/>
          <p:nvPr/>
        </p:nvSpPr>
        <p:spPr>
          <a:xfrm>
            <a:off x="8631936" y="5170932"/>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L4</a:t>
            </a:r>
            <a:endParaRPr lang="en-US" sz="820" dirty="0"/>
          </a:p>
        </p:txBody>
      </p:sp>
      <p:sp>
        <p:nvSpPr>
          <p:cNvPr id="95" name="Text 90"/>
          <p:cNvSpPr/>
          <p:nvPr/>
        </p:nvSpPr>
        <p:spPr>
          <a:xfrm>
            <a:off x="9089136" y="5170932"/>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Evoluto con tecnico</a:t>
            </a:r>
            <a:endParaRPr lang="en-US" sz="870" dirty="0"/>
          </a:p>
        </p:txBody>
      </p:sp>
      <p:sp>
        <p:nvSpPr>
          <p:cNvPr id="96" name="Shape 91"/>
          <p:cNvSpPr/>
          <p:nvPr/>
        </p:nvSpPr>
        <p:spPr>
          <a:xfrm>
            <a:off x="228600"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97" name="Shape 92"/>
          <p:cNvSpPr/>
          <p:nvPr/>
        </p:nvSpPr>
        <p:spPr>
          <a:xfrm>
            <a:off x="228600" y="5513832"/>
            <a:ext cx="2926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98" name="Text 93"/>
          <p:cNvSpPr/>
          <p:nvPr/>
        </p:nvSpPr>
        <p:spPr>
          <a:xfrm>
            <a:off x="301752"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VERIFICA</a:t>
            </a:r>
            <a:endParaRPr lang="en-US" sz="1050" dirty="0"/>
          </a:p>
        </p:txBody>
      </p:sp>
      <p:sp>
        <p:nvSpPr>
          <p:cNvPr id="99" name="Text 94"/>
          <p:cNvSpPr/>
          <p:nvPr/>
        </p:nvSpPr>
        <p:spPr>
          <a:xfrm>
            <a:off x="365760" y="5815584"/>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0" name="Text 95"/>
          <p:cNvSpPr/>
          <p:nvPr/>
        </p:nvSpPr>
        <p:spPr>
          <a:xfrm>
            <a:off x="594360" y="5815584"/>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Bici stabile</a:t>
            </a:r>
            <a:endParaRPr lang="en-US" sz="850" dirty="0"/>
          </a:p>
        </p:txBody>
      </p:sp>
      <p:sp>
        <p:nvSpPr>
          <p:cNvPr id="101" name="Text 96"/>
          <p:cNvSpPr/>
          <p:nvPr/>
        </p:nvSpPr>
        <p:spPr>
          <a:xfrm>
            <a:off x="365760" y="5984748"/>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2" name="Text 97"/>
          <p:cNvSpPr/>
          <p:nvPr/>
        </p:nvSpPr>
        <p:spPr>
          <a:xfrm>
            <a:off x="594360" y="5984748"/>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Anteriore controllato</a:t>
            </a:r>
            <a:endParaRPr lang="en-US" sz="850" dirty="0"/>
          </a:p>
        </p:txBody>
      </p:sp>
      <p:sp>
        <p:nvSpPr>
          <p:cNvPr id="103" name="Text 98"/>
          <p:cNvSpPr/>
          <p:nvPr/>
        </p:nvSpPr>
        <p:spPr>
          <a:xfrm>
            <a:off x="365760" y="6153912"/>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4" name="Text 99"/>
          <p:cNvSpPr/>
          <p:nvPr/>
        </p:nvSpPr>
        <p:spPr>
          <a:xfrm>
            <a:off x="594360" y="6153912"/>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Atterraggio allineato</a:t>
            </a:r>
            <a:endParaRPr lang="en-US" sz="850" dirty="0"/>
          </a:p>
        </p:txBody>
      </p:sp>
      <p:sp>
        <p:nvSpPr>
          <p:cNvPr id="105" name="Text 100"/>
          <p:cNvSpPr/>
          <p:nvPr/>
        </p:nvSpPr>
        <p:spPr>
          <a:xfrm>
            <a:off x="365760" y="6323076"/>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6" name="Text 101"/>
          <p:cNvSpPr/>
          <p:nvPr/>
        </p:nvSpPr>
        <p:spPr>
          <a:xfrm>
            <a:off x="594360" y="6323076"/>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Uscita pronta</a:t>
            </a:r>
            <a:endParaRPr lang="en-US" sz="850" dirty="0"/>
          </a:p>
        </p:txBody>
      </p:sp>
      <p:sp>
        <p:nvSpPr>
          <p:cNvPr id="107" name="Shape 102"/>
          <p:cNvSpPr/>
          <p:nvPr/>
        </p:nvSpPr>
        <p:spPr>
          <a:xfrm>
            <a:off x="3273552"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108" name="Shape 103"/>
          <p:cNvSpPr/>
          <p:nvPr/>
        </p:nvSpPr>
        <p:spPr>
          <a:xfrm>
            <a:off x="3273552" y="5513832"/>
            <a:ext cx="292608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109" name="Text 104"/>
          <p:cNvSpPr/>
          <p:nvPr/>
        </p:nvSpPr>
        <p:spPr>
          <a:xfrm>
            <a:off x="3346704"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STOP DI SICUREZZA</a:t>
            </a:r>
            <a:endParaRPr lang="en-US" sz="1050" dirty="0"/>
          </a:p>
        </p:txBody>
      </p:sp>
      <p:sp>
        <p:nvSpPr>
          <p:cNvPr id="110" name="Text 105"/>
          <p:cNvSpPr/>
          <p:nvPr/>
        </p:nvSpPr>
        <p:spPr>
          <a:xfrm>
            <a:off x="3438144" y="5843016"/>
            <a:ext cx="2596896"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Se il gesto non è sicuro si scende: nessuna progressione viene forzata.</a:t>
            </a:r>
            <a:endParaRPr lang="en-US" sz="860" dirty="0"/>
          </a:p>
        </p:txBody>
      </p:sp>
      <p:sp>
        <p:nvSpPr>
          <p:cNvPr id="111" name="Shape 106"/>
          <p:cNvSpPr/>
          <p:nvPr/>
        </p:nvSpPr>
        <p:spPr>
          <a:xfrm>
            <a:off x="6318504" y="5513832"/>
            <a:ext cx="2880360" cy="1024128"/>
          </a:xfrm>
          <a:prstGeom prst="rect">
            <a:avLst/>
          </a:prstGeom>
          <a:solidFill>
            <a:srgbClr val="FFFFFF"/>
          </a:solidFill>
          <a:ln w="8890">
            <a:solidFill>
              <a:srgbClr val="C8D6DF"/>
            </a:solidFill>
            <a:prstDash val="solid"/>
          </a:ln>
        </p:spPr>
        <p:txBody>
          <a:bodyPr/>
          <a:lstStyle/>
          <a:p>
            <a:endParaRPr lang="it-IT"/>
          </a:p>
        </p:txBody>
      </p:sp>
      <p:sp>
        <p:nvSpPr>
          <p:cNvPr id="112" name="Shape 107"/>
          <p:cNvSpPr/>
          <p:nvPr/>
        </p:nvSpPr>
        <p:spPr>
          <a:xfrm>
            <a:off x="6318504" y="5513832"/>
            <a:ext cx="288036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13" name="Text 108"/>
          <p:cNvSpPr/>
          <p:nvPr/>
        </p:nvSpPr>
        <p:spPr>
          <a:xfrm>
            <a:off x="6391656" y="5532120"/>
            <a:ext cx="273405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ESERCIZIO</a:t>
            </a:r>
            <a:endParaRPr lang="en-US" sz="1050" dirty="0"/>
          </a:p>
        </p:txBody>
      </p:sp>
      <p:sp>
        <p:nvSpPr>
          <p:cNvPr id="114" name="Text 109"/>
          <p:cNvSpPr/>
          <p:nvPr/>
        </p:nvSpPr>
        <p:spPr>
          <a:xfrm>
            <a:off x="6473952" y="5843016"/>
            <a:ext cx="2569464"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Alleggerimento su linea a terra; altezza solo dopo controllo ripetibile.</a:t>
            </a:r>
            <a:endParaRPr lang="en-US" sz="860" dirty="0"/>
          </a:p>
        </p:txBody>
      </p:sp>
      <p:sp>
        <p:nvSpPr>
          <p:cNvPr id="115" name="Shape 110"/>
          <p:cNvSpPr/>
          <p:nvPr/>
        </p:nvSpPr>
        <p:spPr>
          <a:xfrm>
            <a:off x="9317736" y="5513832"/>
            <a:ext cx="2642616" cy="1024128"/>
          </a:xfrm>
          <a:prstGeom prst="rect">
            <a:avLst/>
          </a:prstGeom>
          <a:solidFill>
            <a:srgbClr val="FFFFFF"/>
          </a:solidFill>
          <a:ln w="8890">
            <a:solidFill>
              <a:srgbClr val="C8D6DF"/>
            </a:solidFill>
            <a:prstDash val="solid"/>
          </a:ln>
        </p:spPr>
        <p:txBody>
          <a:bodyPr/>
          <a:lstStyle/>
          <a:p>
            <a:endParaRPr lang="it-IT"/>
          </a:p>
        </p:txBody>
      </p:sp>
      <p:sp>
        <p:nvSpPr>
          <p:cNvPr id="116" name="Shape 111"/>
          <p:cNvSpPr/>
          <p:nvPr/>
        </p:nvSpPr>
        <p:spPr>
          <a:xfrm>
            <a:off x="9317736" y="5513832"/>
            <a:ext cx="2642616"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17" name="Text 112"/>
          <p:cNvSpPr/>
          <p:nvPr/>
        </p:nvSpPr>
        <p:spPr>
          <a:xfrm>
            <a:off x="9390888" y="5532120"/>
            <a:ext cx="2496312"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COLLEGATO A</a:t>
            </a:r>
            <a:endParaRPr lang="en-US" sz="1050" dirty="0"/>
          </a:p>
        </p:txBody>
      </p:sp>
      <p:sp>
        <p:nvSpPr>
          <p:cNvPr id="118" name="Text 113"/>
          <p:cNvSpPr/>
          <p:nvPr/>
        </p:nvSpPr>
        <p:spPr>
          <a:xfrm>
            <a:off x="9473184" y="5843016"/>
            <a:ext cx="2331720" cy="630936"/>
          </a:xfrm>
          <a:prstGeom prst="rect">
            <a:avLst/>
          </a:prstGeom>
          <a:noFill/>
          <a:ln/>
        </p:spPr>
        <p:txBody>
          <a:bodyPr wrap="square" lIns="0" tIns="0" rIns="0" bIns="0" rtlCol="0" anchor="t">
            <a:normAutofit/>
          </a:bodyPr>
          <a:lstStyle/>
          <a:p>
            <a:pPr marL="0" indent="0" algn="l">
              <a:buNone/>
            </a:pPr>
            <a:r>
              <a:rPr lang="en-US" sz="920" b="1" dirty="0">
                <a:solidFill>
                  <a:srgbClr val="0A3952"/>
                </a:solidFill>
                <a:latin typeface="Calibri" pitchFamily="34" charset="0"/>
                <a:ea typeface="Calibri" pitchFamily="34" charset="-122"/>
                <a:cs typeface="Calibri" pitchFamily="34" charset="-120"/>
              </a:rPr>
              <a:t>BH-2  OSSERVAZIONE</a:t>
            </a:r>
            <a:endParaRPr lang="en-US" sz="920" dirty="0"/>
          </a:p>
          <a:p>
            <a:pPr marL="0" indent="0" algn="l">
              <a:buNone/>
            </a:pPr>
            <a:r>
              <a:rPr lang="en-US" sz="920" b="1" dirty="0">
                <a:solidFill>
                  <a:srgbClr val="0A3952"/>
                </a:solidFill>
                <a:latin typeface="Calibri" pitchFamily="34" charset="0"/>
                <a:ea typeface="Calibri" pitchFamily="34" charset="-122"/>
                <a:cs typeface="Calibri" pitchFamily="34" charset="-120"/>
              </a:rPr>
              <a:t>ST-24  RITMO</a:t>
            </a:r>
            <a:endParaRPr lang="en-US" sz="92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1695" cy="283464"/>
          </a:xfrm>
          <a:prstGeom prst="rect">
            <a:avLst/>
          </a:prstGeom>
          <a:solidFill>
            <a:srgbClr val="061A2B"/>
          </a:solidFill>
          <a:ln w="12700">
            <a:solidFill>
              <a:srgbClr val="061A2B">
                <a:alpha val="0"/>
              </a:srgbClr>
            </a:solidFill>
            <a:prstDash val="solid"/>
          </a:ln>
        </p:spPr>
        <p:txBody>
          <a:bodyPr/>
          <a:lstStyle/>
          <a:p>
            <a:endParaRPr lang="it-IT"/>
          </a:p>
        </p:txBody>
      </p:sp>
      <p:sp>
        <p:nvSpPr>
          <p:cNvPr id="3" name="Text 1"/>
          <p:cNvSpPr/>
          <p:nvPr/>
        </p:nvSpPr>
        <p:spPr>
          <a:xfrm>
            <a:off x="228600" y="27432"/>
            <a:ext cx="3017520" cy="219456"/>
          </a:xfrm>
          <a:prstGeom prst="rect">
            <a:avLst/>
          </a:prstGeom>
          <a:noFill/>
          <a:ln/>
        </p:spPr>
        <p:txBody>
          <a:bodyPr wrap="square" lIns="0" tIns="0" rIns="0" bIns="0" rtlCol="0" anchor="ctr">
            <a:normAutofit/>
          </a:bodyPr>
          <a:lstStyle/>
          <a:p>
            <a:pPr marL="0" indent="0" algn="l">
              <a:buNone/>
            </a:pPr>
            <a:r>
              <a:rPr lang="en-US" sz="1120" b="1" dirty="0">
                <a:solidFill>
                  <a:srgbClr val="FFFFFF"/>
                </a:solidFill>
                <a:latin typeface="Calibri" pitchFamily="34" charset="0"/>
                <a:ea typeface="Calibri" pitchFamily="34" charset="-122"/>
                <a:cs typeface="Calibri" pitchFamily="34" charset="-120"/>
              </a:rPr>
              <a:t>CALL 3  •  GARA E TESTA</a:t>
            </a:r>
            <a:endParaRPr lang="en-US" sz="1120" dirty="0"/>
          </a:p>
        </p:txBody>
      </p:sp>
      <p:sp>
        <p:nvSpPr>
          <p:cNvPr id="4" name="Text 2"/>
          <p:cNvSpPr/>
          <p:nvPr/>
        </p:nvSpPr>
        <p:spPr>
          <a:xfrm>
            <a:off x="3218688" y="27432"/>
            <a:ext cx="5532120" cy="219456"/>
          </a:xfrm>
          <a:prstGeom prst="rect">
            <a:avLst/>
          </a:prstGeom>
          <a:noFill/>
          <a:ln/>
        </p:spPr>
        <p:txBody>
          <a:bodyPr wrap="square" lIns="0" tIns="0" rIns="0" bIns="0" rtlCol="0" anchor="ctr">
            <a:normAutofit/>
          </a:bodyPr>
          <a:lstStyle/>
          <a:p>
            <a:pPr marL="0" indent="0" algn="ctr">
              <a:buNone/>
            </a:pPr>
            <a:r>
              <a:rPr lang="en-US" sz="1120" b="1" dirty="0">
                <a:solidFill>
                  <a:srgbClr val="FFFFFF"/>
                </a:solidFill>
                <a:latin typeface="Calibri" pitchFamily="34" charset="0"/>
                <a:ea typeface="Calibri" pitchFamily="34" charset="-122"/>
                <a:cs typeface="Calibri" pitchFamily="34" charset="-120"/>
              </a:rPr>
              <a:t>MANUALE TECNICO CICLOCROSS GIOVANILE 2026</a:t>
            </a:r>
            <a:endParaRPr lang="en-US" sz="1120" dirty="0"/>
          </a:p>
        </p:txBody>
      </p:sp>
      <p:sp>
        <p:nvSpPr>
          <p:cNvPr id="5" name="Text 3"/>
          <p:cNvSpPr/>
          <p:nvPr/>
        </p:nvSpPr>
        <p:spPr>
          <a:xfrm>
            <a:off x="8915400" y="27432"/>
            <a:ext cx="3017520" cy="219456"/>
          </a:xfrm>
          <a:prstGeom prst="rect">
            <a:avLst/>
          </a:prstGeom>
          <a:noFill/>
          <a:ln/>
        </p:spPr>
        <p:txBody>
          <a:bodyPr wrap="square" lIns="0" tIns="0" rIns="0" bIns="0" rtlCol="0" anchor="ctr">
            <a:normAutofit/>
          </a:bodyPr>
          <a:lstStyle/>
          <a:p>
            <a:pPr marL="0" indent="0" algn="r">
              <a:buNone/>
            </a:pPr>
            <a:r>
              <a:rPr lang="en-US" sz="1120" b="1" dirty="0">
                <a:solidFill>
                  <a:srgbClr val="FFFFFF"/>
                </a:solidFill>
                <a:latin typeface="Calibri" pitchFamily="34" charset="0"/>
                <a:ea typeface="Calibri" pitchFamily="34" charset="-122"/>
                <a:cs typeface="Calibri" pitchFamily="34" charset="-120"/>
              </a:rPr>
              <a:t>LIVELLO 3  •  DECISIONE E GARA</a:t>
            </a:r>
            <a:endParaRPr lang="en-US" sz="1120" dirty="0"/>
          </a:p>
        </p:txBody>
      </p:sp>
      <p:sp>
        <p:nvSpPr>
          <p:cNvPr id="6" name="Shape 4"/>
          <p:cNvSpPr/>
          <p:nvPr/>
        </p:nvSpPr>
        <p:spPr>
          <a:xfrm>
            <a:off x="228600" y="411480"/>
            <a:ext cx="1161288" cy="411480"/>
          </a:xfrm>
          <a:prstGeom prst="roundRect">
            <a:avLst>
              <a:gd name="adj" fmla="val 13333"/>
            </a:avLst>
          </a:prstGeom>
          <a:solidFill>
            <a:srgbClr val="00A66B"/>
          </a:solidFill>
          <a:ln w="12700">
            <a:solidFill>
              <a:srgbClr val="00A66B">
                <a:alpha val="0"/>
              </a:srgbClr>
            </a:solidFill>
            <a:prstDash val="solid"/>
          </a:ln>
        </p:spPr>
        <p:txBody>
          <a:bodyPr/>
          <a:lstStyle/>
          <a:p>
            <a:endParaRPr lang="it-IT"/>
          </a:p>
        </p:txBody>
      </p:sp>
      <p:sp>
        <p:nvSpPr>
          <p:cNvPr id="7" name="Text 5"/>
          <p:cNvSpPr/>
          <p:nvPr/>
        </p:nvSpPr>
        <p:spPr>
          <a:xfrm>
            <a:off x="228600" y="429768"/>
            <a:ext cx="1161288" cy="374904"/>
          </a:xfrm>
          <a:prstGeom prst="rect">
            <a:avLst/>
          </a:prstGeom>
          <a:noFill/>
          <a:ln/>
        </p:spPr>
        <p:txBody>
          <a:bodyPr wrap="square" lIns="0" tIns="0" rIns="0" bIns="0" rtlCol="0" anchor="ctr">
            <a:normAutofit/>
          </a:bodyPr>
          <a:lstStyle/>
          <a:p>
            <a:pPr marL="0" indent="0" algn="ctr">
              <a:buNone/>
            </a:pPr>
            <a:r>
              <a:rPr lang="en-US" sz="1850" b="1" dirty="0">
                <a:solidFill>
                  <a:srgbClr val="FFFFFF"/>
                </a:solidFill>
                <a:latin typeface="Calibri" pitchFamily="34" charset="0"/>
                <a:ea typeface="Calibri" pitchFamily="34" charset="-122"/>
                <a:cs typeface="Calibri" pitchFamily="34" charset="-120"/>
              </a:rPr>
              <a:t>N° BH-2</a:t>
            </a:r>
            <a:endParaRPr lang="en-US" sz="1850" dirty="0"/>
          </a:p>
        </p:txBody>
      </p:sp>
      <p:sp>
        <p:nvSpPr>
          <p:cNvPr id="8" name="Text 6"/>
          <p:cNvSpPr/>
          <p:nvPr/>
        </p:nvSpPr>
        <p:spPr>
          <a:xfrm>
            <a:off x="1527048" y="365760"/>
            <a:ext cx="5623560" cy="502920"/>
          </a:xfrm>
          <a:prstGeom prst="rect">
            <a:avLst/>
          </a:prstGeom>
          <a:noFill/>
          <a:ln/>
        </p:spPr>
        <p:txBody>
          <a:bodyPr wrap="square" lIns="0" tIns="0" rIns="0" bIns="0" rtlCol="0" anchor="ctr">
            <a:normAutofit/>
          </a:bodyPr>
          <a:lstStyle/>
          <a:p>
            <a:pPr marL="0" indent="0" algn="l">
              <a:buNone/>
            </a:pPr>
            <a:r>
              <a:rPr lang="en-US" sz="2450" b="1" dirty="0">
                <a:solidFill>
                  <a:srgbClr val="07172A"/>
                </a:solidFill>
                <a:latin typeface="Calibri" pitchFamily="34" charset="0"/>
                <a:ea typeface="Calibri" pitchFamily="34" charset="-122"/>
                <a:cs typeface="Calibri" pitchFamily="34" charset="-120"/>
              </a:rPr>
              <a:t>GESTO EVOLUTO · BUNNY HOP</a:t>
            </a:r>
            <a:endParaRPr lang="en-US" sz="2450" dirty="0"/>
          </a:p>
        </p:txBody>
      </p:sp>
      <p:sp>
        <p:nvSpPr>
          <p:cNvPr id="9" name="Text 7"/>
          <p:cNvSpPr/>
          <p:nvPr/>
        </p:nvSpPr>
        <p:spPr>
          <a:xfrm>
            <a:off x="228600" y="850392"/>
            <a:ext cx="6903720" cy="201168"/>
          </a:xfrm>
          <a:prstGeom prst="rect">
            <a:avLst/>
          </a:prstGeom>
          <a:noFill/>
          <a:ln/>
        </p:spPr>
        <p:txBody>
          <a:bodyPr wrap="square" lIns="0" tIns="0" rIns="0" bIns="0" rtlCol="0" anchor="ctr">
            <a:normAutofit/>
          </a:bodyPr>
          <a:lstStyle/>
          <a:p>
            <a:pPr marL="0" indent="0" algn="l">
              <a:buNone/>
            </a:pPr>
            <a:r>
              <a:rPr lang="en-US" sz="1260" b="1" dirty="0">
                <a:solidFill>
                  <a:srgbClr val="C94B45"/>
                </a:solidFill>
                <a:latin typeface="Calibri" pitchFamily="34" charset="0"/>
                <a:ea typeface="Calibri" pitchFamily="34" charset="-122"/>
                <a:cs typeface="Calibri" pitchFamily="34" charset="-120"/>
              </a:rPr>
              <a:t>TRE ELEMENTI DA OSSERVARE</a:t>
            </a:r>
            <a:endParaRPr lang="en-US" sz="1260" dirty="0"/>
          </a:p>
        </p:txBody>
      </p:sp>
      <p:sp>
        <p:nvSpPr>
          <p:cNvPr id="10" name="Text 8"/>
          <p:cNvSpPr/>
          <p:nvPr/>
        </p:nvSpPr>
        <p:spPr>
          <a:xfrm>
            <a:off x="228600" y="1078992"/>
            <a:ext cx="1024128" cy="182880"/>
          </a:xfrm>
          <a:prstGeom prst="rect">
            <a:avLst/>
          </a:prstGeom>
          <a:noFill/>
          <a:ln/>
        </p:spPr>
        <p:txBody>
          <a:bodyPr wrap="square" lIns="0" tIns="0" rIns="0" bIns="0" rtlCol="0" anchor="ctr">
            <a:normAutofit/>
          </a:bodyPr>
          <a:lstStyle/>
          <a:p>
            <a:pPr marL="0" indent="0" algn="l">
              <a:buNone/>
            </a:pPr>
            <a:r>
              <a:rPr lang="en-US" sz="1060" b="1" dirty="0">
                <a:solidFill>
                  <a:srgbClr val="0A3952"/>
                </a:solidFill>
                <a:latin typeface="Calibri" pitchFamily="34" charset="0"/>
                <a:ea typeface="Calibri" pitchFamily="34" charset="-122"/>
                <a:cs typeface="Calibri" pitchFamily="34" charset="-120"/>
              </a:rPr>
              <a:t>OBIETTIVO</a:t>
            </a:r>
            <a:endParaRPr lang="en-US" sz="1060" dirty="0"/>
          </a:p>
        </p:txBody>
      </p:sp>
      <p:sp>
        <p:nvSpPr>
          <p:cNvPr id="11" name="Text 9"/>
          <p:cNvSpPr/>
          <p:nvPr/>
        </p:nvSpPr>
        <p:spPr>
          <a:xfrm>
            <a:off x="1298448" y="1060704"/>
            <a:ext cx="5879592" cy="228600"/>
          </a:xfrm>
          <a:prstGeom prst="rect">
            <a:avLst/>
          </a:prstGeom>
          <a:noFill/>
          <a:ln/>
        </p:spPr>
        <p:txBody>
          <a:bodyPr wrap="square" lIns="0" tIns="0" rIns="0" bIns="0" rtlCol="0" anchor="ctr">
            <a:normAutofit/>
          </a:bodyPr>
          <a:lstStyle/>
          <a:p>
            <a:pPr marL="0" indent="0" algn="l">
              <a:buNone/>
            </a:pPr>
            <a:r>
              <a:rPr lang="en-US" sz="1050" dirty="0">
                <a:solidFill>
                  <a:srgbClr val="1D2932"/>
                </a:solidFill>
                <a:latin typeface="Calibri" pitchFamily="34" charset="0"/>
                <a:ea typeface="Calibri" pitchFamily="34" charset="-122"/>
                <a:cs typeface="Calibri" pitchFamily="34" charset="-120"/>
              </a:rPr>
              <a:t>Leggere esempi reali senza trasformarli in una falsa sequenza.</a:t>
            </a:r>
            <a:endParaRPr lang="en-US" sz="1050" dirty="0"/>
          </a:p>
        </p:txBody>
      </p:sp>
      <p:sp>
        <p:nvSpPr>
          <p:cNvPr id="12" name="Text 10"/>
          <p:cNvSpPr/>
          <p:nvPr/>
        </p:nvSpPr>
        <p:spPr>
          <a:xfrm>
            <a:off x="7498080" y="402336"/>
            <a:ext cx="2606040" cy="182880"/>
          </a:xfrm>
          <a:prstGeom prst="rect">
            <a:avLst/>
          </a:prstGeom>
          <a:noFill/>
          <a:ln/>
        </p:spPr>
        <p:txBody>
          <a:bodyPr wrap="square" lIns="0" tIns="0" rIns="0" bIns="0" rtlCol="0" anchor="ctr">
            <a:normAutofit/>
          </a:bodyPr>
          <a:lstStyle/>
          <a:p>
            <a:pPr marL="0" indent="0" algn="l">
              <a:buNone/>
            </a:pPr>
            <a:r>
              <a:rPr lang="en-US" sz="1160" b="1" dirty="0">
                <a:solidFill>
                  <a:srgbClr val="0A3952"/>
                </a:solidFill>
                <a:latin typeface="Calibri" pitchFamily="34" charset="0"/>
                <a:ea typeface="Calibri" pitchFamily="34" charset="-122"/>
                <a:cs typeface="Calibri" pitchFamily="34" charset="-120"/>
              </a:rPr>
              <a:t>SEQUENZA CHIAVE</a:t>
            </a:r>
            <a:endParaRPr lang="en-US" sz="1160" dirty="0"/>
          </a:p>
        </p:txBody>
      </p:sp>
      <p:sp>
        <p:nvSpPr>
          <p:cNvPr id="13" name="Text 11"/>
          <p:cNvSpPr/>
          <p:nvPr/>
        </p:nvSpPr>
        <p:spPr>
          <a:xfrm>
            <a:off x="7498080" y="621792"/>
            <a:ext cx="2651760" cy="603504"/>
          </a:xfrm>
          <a:prstGeom prst="rect">
            <a:avLst/>
          </a:prstGeom>
          <a:noFill/>
          <a:ln/>
        </p:spPr>
        <p:txBody>
          <a:bodyPr wrap="square" lIns="0" tIns="0" rIns="0" bIns="0" rtlCol="0" anchor="t">
            <a:normAutofit/>
          </a:bodyPr>
          <a:lstStyle/>
          <a:p>
            <a:pPr marL="0" indent="0" algn="l">
              <a:buNone/>
            </a:pPr>
            <a:r>
              <a:rPr lang="en-US" sz="1020" dirty="0">
                <a:solidFill>
                  <a:srgbClr val="07172A"/>
                </a:solidFill>
                <a:latin typeface="Calibri" pitchFamily="34" charset="0"/>
                <a:ea typeface="Calibri" pitchFamily="34" charset="-122"/>
                <a:cs typeface="Calibri" pitchFamily="34" charset="-120"/>
              </a:rPr>
              <a:t>Osservo anteriore, allineamento e uscita → descrivo ciò che vedo → porto il principio nella mia progressione.</a:t>
            </a:r>
            <a:endParaRPr lang="en-US" sz="1020" dirty="0"/>
          </a:p>
        </p:txBody>
      </p:sp>
      <p:sp>
        <p:nvSpPr>
          <p:cNvPr id="14" name="Shape 12"/>
          <p:cNvSpPr/>
          <p:nvPr/>
        </p:nvSpPr>
        <p:spPr>
          <a:xfrm>
            <a:off x="10351008" y="402336"/>
            <a:ext cx="1600200" cy="868680"/>
          </a:xfrm>
          <a:prstGeom prst="rect">
            <a:avLst/>
          </a:prstGeom>
          <a:solidFill>
            <a:srgbClr val="FFFFFF"/>
          </a:solidFill>
          <a:ln w="8890">
            <a:solidFill>
              <a:srgbClr val="AFC3CF"/>
            </a:solidFill>
            <a:prstDash val="solid"/>
          </a:ln>
        </p:spPr>
        <p:txBody>
          <a:bodyPr/>
          <a:lstStyle/>
          <a:p>
            <a:endParaRPr lang="it-IT"/>
          </a:p>
        </p:txBody>
      </p:sp>
      <p:sp>
        <p:nvSpPr>
          <p:cNvPr id="15" name="Text 13"/>
          <p:cNvSpPr/>
          <p:nvPr/>
        </p:nvSpPr>
        <p:spPr>
          <a:xfrm>
            <a:off x="10469880" y="438912"/>
            <a:ext cx="1325880" cy="164592"/>
          </a:xfrm>
          <a:prstGeom prst="rect">
            <a:avLst/>
          </a:prstGeom>
          <a:noFill/>
          <a:ln/>
        </p:spPr>
        <p:txBody>
          <a:bodyPr wrap="square" lIns="0" tIns="0" rIns="0" bIns="0" rtlCol="0" anchor="ctr">
            <a:normAutofit/>
          </a:bodyPr>
          <a:lstStyle/>
          <a:p>
            <a:pPr marL="0" indent="0" algn="ctr">
              <a:buNone/>
            </a:pPr>
            <a:r>
              <a:rPr lang="en-US" sz="1060" b="1" dirty="0">
                <a:solidFill>
                  <a:srgbClr val="0A3952"/>
                </a:solidFill>
                <a:latin typeface="Calibri" pitchFamily="34" charset="0"/>
                <a:ea typeface="Calibri" pitchFamily="34" charset="-122"/>
                <a:cs typeface="Calibri" pitchFamily="34" charset="-120"/>
              </a:rPr>
              <a:t>LEGENDA</a:t>
            </a:r>
            <a:endParaRPr lang="en-US" sz="1060" dirty="0"/>
          </a:p>
        </p:txBody>
      </p:sp>
      <p:sp>
        <p:nvSpPr>
          <p:cNvPr id="16" name="Shape 14"/>
          <p:cNvSpPr/>
          <p:nvPr/>
        </p:nvSpPr>
        <p:spPr>
          <a:xfrm>
            <a:off x="10497312" y="658368"/>
            <a:ext cx="109728" cy="109728"/>
          </a:xfrm>
          <a:prstGeom prst="ellipse">
            <a:avLst/>
          </a:prstGeom>
          <a:solidFill>
            <a:srgbClr val="FFFFFF"/>
          </a:solidFill>
          <a:ln w="17780">
            <a:solidFill>
              <a:srgbClr val="00A66B"/>
            </a:solidFill>
            <a:prstDash val="solid"/>
          </a:ln>
        </p:spPr>
        <p:txBody>
          <a:bodyPr/>
          <a:lstStyle/>
          <a:p>
            <a:endParaRPr lang="it-IT"/>
          </a:p>
        </p:txBody>
      </p:sp>
      <p:sp>
        <p:nvSpPr>
          <p:cNvPr id="17" name="Text 15"/>
          <p:cNvSpPr/>
          <p:nvPr/>
        </p:nvSpPr>
        <p:spPr>
          <a:xfrm>
            <a:off x="10680192" y="630936"/>
            <a:ext cx="1060704" cy="164592"/>
          </a:xfrm>
          <a:prstGeom prst="rect">
            <a:avLst/>
          </a:prstGeom>
          <a:noFill/>
          <a:ln/>
        </p:spPr>
        <p:txBody>
          <a:bodyPr wrap="square" lIns="0" tIns="0" rIns="0" bIns="0" rtlCol="0" anchor="ctr">
            <a:normAutofit/>
          </a:bodyPr>
          <a:lstStyle/>
          <a:p>
            <a:pPr marL="0" indent="0" algn="l">
              <a:buNone/>
            </a:pPr>
            <a:r>
              <a:rPr lang="en-US" sz="930" b="1" dirty="0">
                <a:solidFill>
                  <a:srgbClr val="07172A"/>
                </a:solidFill>
                <a:latin typeface="Calibri" pitchFamily="34" charset="0"/>
                <a:ea typeface="Calibri" pitchFamily="34" charset="-122"/>
                <a:cs typeface="Calibri" pitchFamily="34" charset="-120"/>
              </a:rPr>
              <a:t>CORRETTO</a:t>
            </a:r>
            <a:endParaRPr lang="en-US" sz="930" dirty="0"/>
          </a:p>
        </p:txBody>
      </p:sp>
      <p:sp>
        <p:nvSpPr>
          <p:cNvPr id="18" name="Shape 16"/>
          <p:cNvSpPr/>
          <p:nvPr/>
        </p:nvSpPr>
        <p:spPr>
          <a:xfrm>
            <a:off x="10497312" y="859536"/>
            <a:ext cx="109728" cy="109728"/>
          </a:xfrm>
          <a:prstGeom prst="ellipse">
            <a:avLst/>
          </a:prstGeom>
          <a:solidFill>
            <a:srgbClr val="FFFFFF"/>
          </a:solidFill>
          <a:ln w="17780">
            <a:solidFill>
              <a:srgbClr val="E21B23"/>
            </a:solidFill>
            <a:prstDash val="solid"/>
          </a:ln>
        </p:spPr>
        <p:txBody>
          <a:bodyPr/>
          <a:lstStyle/>
          <a:p>
            <a:endParaRPr lang="it-IT"/>
          </a:p>
        </p:txBody>
      </p:sp>
      <p:sp>
        <p:nvSpPr>
          <p:cNvPr id="19" name="Text 17"/>
          <p:cNvSpPr/>
          <p:nvPr/>
        </p:nvSpPr>
        <p:spPr>
          <a:xfrm>
            <a:off x="10680192" y="832104"/>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ERRORE</a:t>
            </a:r>
            <a:endParaRPr lang="en-US" sz="930" dirty="0"/>
          </a:p>
        </p:txBody>
      </p:sp>
      <p:sp>
        <p:nvSpPr>
          <p:cNvPr id="20" name="Shape 18"/>
          <p:cNvSpPr/>
          <p:nvPr/>
        </p:nvSpPr>
        <p:spPr>
          <a:xfrm>
            <a:off x="10497312" y="1060704"/>
            <a:ext cx="109728" cy="109728"/>
          </a:xfrm>
          <a:prstGeom prst="ellipse">
            <a:avLst/>
          </a:prstGeom>
          <a:solidFill>
            <a:srgbClr val="FFFFFF"/>
          </a:solidFill>
          <a:ln w="17780">
            <a:solidFill>
              <a:srgbClr val="0A3952"/>
            </a:solidFill>
            <a:prstDash val="solid"/>
          </a:ln>
        </p:spPr>
        <p:txBody>
          <a:bodyPr/>
          <a:lstStyle/>
          <a:p>
            <a:endParaRPr lang="it-IT"/>
          </a:p>
        </p:txBody>
      </p:sp>
      <p:sp>
        <p:nvSpPr>
          <p:cNvPr id="21" name="Text 19"/>
          <p:cNvSpPr/>
          <p:nvPr/>
        </p:nvSpPr>
        <p:spPr>
          <a:xfrm>
            <a:off x="10680192" y="1033272"/>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PAROLA</a:t>
            </a:r>
            <a:endParaRPr lang="en-US" sz="930" dirty="0"/>
          </a:p>
        </p:txBody>
      </p:sp>
      <p:sp>
        <p:nvSpPr>
          <p:cNvPr id="22" name="Text 20"/>
          <p:cNvSpPr/>
          <p:nvPr/>
        </p:nvSpPr>
        <p:spPr>
          <a:xfrm>
            <a:off x="11475720" y="6565392"/>
            <a:ext cx="411480" cy="137160"/>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16</a:t>
            </a:r>
            <a:endParaRPr lang="en-US" sz="850" dirty="0"/>
          </a:p>
        </p:txBody>
      </p:sp>
      <p:sp>
        <p:nvSpPr>
          <p:cNvPr id="23" name="Shape 21"/>
          <p:cNvSpPr/>
          <p:nvPr/>
        </p:nvSpPr>
        <p:spPr>
          <a:xfrm>
            <a:off x="228600" y="1344168"/>
            <a:ext cx="3813048" cy="502920"/>
          </a:xfrm>
          <a:prstGeom prst="rect">
            <a:avLst/>
          </a:prstGeom>
          <a:solidFill>
            <a:srgbClr val="FFFFFF"/>
          </a:solidFill>
          <a:ln w="8890">
            <a:solidFill>
              <a:srgbClr val="AFC3CF"/>
            </a:solidFill>
            <a:prstDash val="solid"/>
          </a:ln>
        </p:spPr>
        <p:txBody>
          <a:bodyPr/>
          <a:lstStyle/>
          <a:p>
            <a:endParaRPr lang="it-IT"/>
          </a:p>
        </p:txBody>
      </p:sp>
      <p:sp>
        <p:nvSpPr>
          <p:cNvPr id="24" name="Shape 22"/>
          <p:cNvSpPr/>
          <p:nvPr/>
        </p:nvSpPr>
        <p:spPr>
          <a:xfrm>
            <a:off x="320040"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25" name="Text 23"/>
          <p:cNvSpPr/>
          <p:nvPr/>
        </p:nvSpPr>
        <p:spPr>
          <a:xfrm>
            <a:off x="320040"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1</a:t>
            </a:r>
            <a:endParaRPr lang="en-US" sz="1420" dirty="0"/>
          </a:p>
        </p:txBody>
      </p:sp>
      <p:sp>
        <p:nvSpPr>
          <p:cNvPr id="26" name="Text 24"/>
          <p:cNvSpPr/>
          <p:nvPr/>
        </p:nvSpPr>
        <p:spPr>
          <a:xfrm>
            <a:off x="740664" y="1389888"/>
            <a:ext cx="3200400"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RUOTA ANTERIORE</a:t>
            </a:r>
            <a:endParaRPr lang="en-US" sz="1110" dirty="0"/>
          </a:p>
        </p:txBody>
      </p:sp>
      <p:sp>
        <p:nvSpPr>
          <p:cNvPr id="27" name="Text 25"/>
          <p:cNvSpPr/>
          <p:nvPr/>
        </p:nvSpPr>
        <p:spPr>
          <a:xfrm>
            <a:off x="740664" y="1609344"/>
            <a:ext cx="3191256"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alleggerita prima dell’ostacolo</a:t>
            </a:r>
            <a:endParaRPr lang="en-US" sz="890" dirty="0"/>
          </a:p>
        </p:txBody>
      </p:sp>
      <p:pic>
        <p:nvPicPr>
          <p:cNvPr id="28" name="Image 0" descr="/mnt/data/call3_assets/slide16/pic07_Immagine 25.jpg"/>
          <p:cNvPicPr>
            <a:picLocks noChangeAspect="1"/>
          </p:cNvPicPr>
          <p:nvPr/>
        </p:nvPicPr>
        <p:blipFill>
          <a:blip r:embed="rId3"/>
          <a:srcRect l="959" r="959"/>
          <a:stretch/>
        </p:blipFill>
        <p:spPr>
          <a:xfrm>
            <a:off x="237744" y="1856232"/>
            <a:ext cx="3794760" cy="2176272"/>
          </a:xfrm>
          <a:prstGeom prst="rect">
            <a:avLst/>
          </a:prstGeom>
        </p:spPr>
      </p:pic>
      <p:sp>
        <p:nvSpPr>
          <p:cNvPr id="29" name="Shape 26"/>
          <p:cNvSpPr/>
          <p:nvPr/>
        </p:nvSpPr>
        <p:spPr>
          <a:xfrm>
            <a:off x="237744" y="1856232"/>
            <a:ext cx="3794760"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30" name="Shape 27"/>
          <p:cNvSpPr/>
          <p:nvPr/>
        </p:nvSpPr>
        <p:spPr>
          <a:xfrm>
            <a:off x="4187952" y="1344168"/>
            <a:ext cx="3813048" cy="502920"/>
          </a:xfrm>
          <a:prstGeom prst="rect">
            <a:avLst/>
          </a:prstGeom>
          <a:solidFill>
            <a:srgbClr val="FFFFFF"/>
          </a:solidFill>
          <a:ln w="8890">
            <a:solidFill>
              <a:srgbClr val="AFC3CF"/>
            </a:solidFill>
            <a:prstDash val="solid"/>
          </a:ln>
        </p:spPr>
        <p:txBody>
          <a:bodyPr/>
          <a:lstStyle/>
          <a:p>
            <a:endParaRPr lang="it-IT"/>
          </a:p>
        </p:txBody>
      </p:sp>
      <p:sp>
        <p:nvSpPr>
          <p:cNvPr id="31" name="Shape 28"/>
          <p:cNvSpPr/>
          <p:nvPr/>
        </p:nvSpPr>
        <p:spPr>
          <a:xfrm>
            <a:off x="4279392"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32" name="Text 29"/>
          <p:cNvSpPr/>
          <p:nvPr/>
        </p:nvSpPr>
        <p:spPr>
          <a:xfrm>
            <a:off x="4279392"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2</a:t>
            </a:r>
            <a:endParaRPr lang="en-US" sz="1420" dirty="0"/>
          </a:p>
        </p:txBody>
      </p:sp>
      <p:sp>
        <p:nvSpPr>
          <p:cNvPr id="33" name="Text 30"/>
          <p:cNvSpPr/>
          <p:nvPr/>
        </p:nvSpPr>
        <p:spPr>
          <a:xfrm>
            <a:off x="4700016" y="1389888"/>
            <a:ext cx="3200400"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BICI ALLINEATA</a:t>
            </a:r>
            <a:endParaRPr lang="en-US" sz="1110" dirty="0"/>
          </a:p>
        </p:txBody>
      </p:sp>
      <p:sp>
        <p:nvSpPr>
          <p:cNvPr id="34" name="Text 31"/>
          <p:cNvSpPr/>
          <p:nvPr/>
        </p:nvSpPr>
        <p:spPr>
          <a:xfrm>
            <a:off x="4700016" y="1609344"/>
            <a:ext cx="3191256"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corpo e bici seguono la linea</a:t>
            </a:r>
            <a:endParaRPr lang="en-US" sz="890" dirty="0"/>
          </a:p>
        </p:txBody>
      </p:sp>
      <p:pic>
        <p:nvPicPr>
          <p:cNvPr id="35" name="Image 1" descr="/mnt/data/call3_assets/slide16/pic09_Immagine 27.jpg"/>
          <p:cNvPicPr>
            <a:picLocks noChangeAspect="1"/>
          </p:cNvPicPr>
          <p:nvPr/>
        </p:nvPicPr>
        <p:blipFill>
          <a:blip r:embed="rId4"/>
          <a:srcRect t="7001" b="7001"/>
          <a:stretch/>
        </p:blipFill>
        <p:spPr>
          <a:xfrm>
            <a:off x="4197096" y="1856232"/>
            <a:ext cx="3794760" cy="2176272"/>
          </a:xfrm>
          <a:prstGeom prst="rect">
            <a:avLst/>
          </a:prstGeom>
        </p:spPr>
      </p:pic>
      <p:sp>
        <p:nvSpPr>
          <p:cNvPr id="36" name="Shape 32"/>
          <p:cNvSpPr/>
          <p:nvPr/>
        </p:nvSpPr>
        <p:spPr>
          <a:xfrm>
            <a:off x="4197096" y="1856232"/>
            <a:ext cx="3794760"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37" name="Shape 33"/>
          <p:cNvSpPr/>
          <p:nvPr/>
        </p:nvSpPr>
        <p:spPr>
          <a:xfrm>
            <a:off x="8147304" y="1344168"/>
            <a:ext cx="3813048" cy="502920"/>
          </a:xfrm>
          <a:prstGeom prst="rect">
            <a:avLst/>
          </a:prstGeom>
          <a:solidFill>
            <a:srgbClr val="FFFFFF"/>
          </a:solidFill>
          <a:ln w="8890">
            <a:solidFill>
              <a:srgbClr val="AFC3CF"/>
            </a:solidFill>
            <a:prstDash val="solid"/>
          </a:ln>
        </p:spPr>
        <p:txBody>
          <a:bodyPr/>
          <a:lstStyle/>
          <a:p>
            <a:endParaRPr lang="it-IT"/>
          </a:p>
        </p:txBody>
      </p:sp>
      <p:sp>
        <p:nvSpPr>
          <p:cNvPr id="38" name="Shape 34"/>
          <p:cNvSpPr/>
          <p:nvPr/>
        </p:nvSpPr>
        <p:spPr>
          <a:xfrm>
            <a:off x="8238744"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39" name="Text 35"/>
          <p:cNvSpPr/>
          <p:nvPr/>
        </p:nvSpPr>
        <p:spPr>
          <a:xfrm>
            <a:off x="8238744"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3</a:t>
            </a:r>
            <a:endParaRPr lang="en-US" sz="1420" dirty="0"/>
          </a:p>
        </p:txBody>
      </p:sp>
      <p:sp>
        <p:nvSpPr>
          <p:cNvPr id="40" name="Text 36"/>
          <p:cNvSpPr/>
          <p:nvPr/>
        </p:nvSpPr>
        <p:spPr>
          <a:xfrm>
            <a:off x="8659368" y="1389888"/>
            <a:ext cx="3200400"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USCITA PREPARATA</a:t>
            </a:r>
            <a:endParaRPr lang="en-US" sz="1110" dirty="0"/>
          </a:p>
        </p:txBody>
      </p:sp>
      <p:sp>
        <p:nvSpPr>
          <p:cNvPr id="41" name="Text 37"/>
          <p:cNvSpPr/>
          <p:nvPr/>
        </p:nvSpPr>
        <p:spPr>
          <a:xfrm>
            <a:off x="8659368" y="1609344"/>
            <a:ext cx="3191256"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atterraggio e rilancio già orientati</a:t>
            </a:r>
            <a:endParaRPr lang="en-US" sz="890" dirty="0"/>
          </a:p>
        </p:txBody>
      </p:sp>
      <p:pic>
        <p:nvPicPr>
          <p:cNvPr id="42" name="Image 2" descr="/mnt/data/call3_assets/slide16/pic11_Immagine 29.jpg"/>
          <p:cNvPicPr>
            <a:picLocks noChangeAspect="1"/>
          </p:cNvPicPr>
          <p:nvPr/>
        </p:nvPicPr>
        <p:blipFill>
          <a:blip r:embed="rId5"/>
          <a:srcRect t="6880" b="6880"/>
          <a:stretch/>
        </p:blipFill>
        <p:spPr>
          <a:xfrm>
            <a:off x="8156448" y="1856232"/>
            <a:ext cx="3794760" cy="2176272"/>
          </a:xfrm>
          <a:prstGeom prst="rect">
            <a:avLst/>
          </a:prstGeom>
        </p:spPr>
      </p:pic>
      <p:sp>
        <p:nvSpPr>
          <p:cNvPr id="43" name="Shape 38"/>
          <p:cNvSpPr/>
          <p:nvPr/>
        </p:nvSpPr>
        <p:spPr>
          <a:xfrm>
            <a:off x="8156448" y="1856232"/>
            <a:ext cx="3794760"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44" name="Shape 39"/>
          <p:cNvSpPr/>
          <p:nvPr/>
        </p:nvSpPr>
        <p:spPr>
          <a:xfrm>
            <a:off x="228600" y="4187952"/>
            <a:ext cx="2514600" cy="1261872"/>
          </a:xfrm>
          <a:prstGeom prst="rect">
            <a:avLst/>
          </a:prstGeom>
          <a:solidFill>
            <a:srgbClr val="FFFFFF"/>
          </a:solidFill>
          <a:ln w="8890">
            <a:solidFill>
              <a:srgbClr val="C8D6DF"/>
            </a:solidFill>
            <a:prstDash val="solid"/>
          </a:ln>
        </p:spPr>
        <p:txBody>
          <a:bodyPr/>
          <a:lstStyle/>
          <a:p>
            <a:endParaRPr lang="it-IT"/>
          </a:p>
        </p:txBody>
      </p:sp>
      <p:sp>
        <p:nvSpPr>
          <p:cNvPr id="45" name="Shape 40"/>
          <p:cNvSpPr/>
          <p:nvPr/>
        </p:nvSpPr>
        <p:spPr>
          <a:xfrm>
            <a:off x="228600" y="4187952"/>
            <a:ext cx="2514600" cy="237744"/>
          </a:xfrm>
          <a:prstGeom prst="rect">
            <a:avLst/>
          </a:prstGeom>
          <a:solidFill>
            <a:srgbClr val="00A66B"/>
          </a:solidFill>
          <a:ln w="12700">
            <a:solidFill>
              <a:srgbClr val="00A66B">
                <a:alpha val="0"/>
              </a:srgbClr>
            </a:solidFill>
            <a:prstDash val="solid"/>
          </a:ln>
        </p:spPr>
        <p:txBody>
          <a:bodyPr/>
          <a:lstStyle/>
          <a:p>
            <a:endParaRPr lang="it-IT"/>
          </a:p>
        </p:txBody>
      </p:sp>
      <p:sp>
        <p:nvSpPr>
          <p:cNvPr id="46" name="Text 41"/>
          <p:cNvSpPr/>
          <p:nvPr/>
        </p:nvSpPr>
        <p:spPr>
          <a:xfrm>
            <a:off x="301752" y="4206240"/>
            <a:ext cx="2368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PUNTI CHIAVE</a:t>
            </a:r>
            <a:endParaRPr lang="en-US" sz="1050" dirty="0"/>
          </a:p>
        </p:txBody>
      </p:sp>
      <p:sp>
        <p:nvSpPr>
          <p:cNvPr id="47" name="Shape 42"/>
          <p:cNvSpPr/>
          <p:nvPr/>
        </p:nvSpPr>
        <p:spPr>
          <a:xfrm>
            <a:off x="365760" y="4517136"/>
            <a:ext cx="164592" cy="164592"/>
          </a:xfrm>
          <a:prstGeom prst="ellipse">
            <a:avLst/>
          </a:prstGeom>
          <a:solidFill>
            <a:srgbClr val="FFFFFF"/>
          </a:solidFill>
          <a:ln w="15240">
            <a:solidFill>
              <a:srgbClr val="4E6F24"/>
            </a:solidFill>
            <a:prstDash val="solid"/>
          </a:ln>
        </p:spPr>
        <p:txBody>
          <a:bodyPr/>
          <a:lstStyle/>
          <a:p>
            <a:endParaRPr lang="it-IT"/>
          </a:p>
        </p:txBody>
      </p:sp>
      <p:sp>
        <p:nvSpPr>
          <p:cNvPr id="48" name="Text 43"/>
          <p:cNvSpPr/>
          <p:nvPr/>
        </p:nvSpPr>
        <p:spPr>
          <a:xfrm>
            <a:off x="365760" y="45079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1</a:t>
            </a:r>
            <a:endParaRPr lang="en-US" sz="800" dirty="0"/>
          </a:p>
        </p:txBody>
      </p:sp>
      <p:sp>
        <p:nvSpPr>
          <p:cNvPr id="49" name="Text 44"/>
          <p:cNvSpPr/>
          <p:nvPr/>
        </p:nvSpPr>
        <p:spPr>
          <a:xfrm>
            <a:off x="603504" y="44897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Osservo un dettaglio</a:t>
            </a:r>
            <a:endParaRPr lang="en-US" sz="880" dirty="0"/>
          </a:p>
        </p:txBody>
      </p:sp>
      <p:sp>
        <p:nvSpPr>
          <p:cNvPr id="50" name="Shape 45"/>
          <p:cNvSpPr/>
          <p:nvPr/>
        </p:nvSpPr>
        <p:spPr>
          <a:xfrm>
            <a:off x="365760" y="47457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1" name="Text 46"/>
          <p:cNvSpPr/>
          <p:nvPr/>
        </p:nvSpPr>
        <p:spPr>
          <a:xfrm>
            <a:off x="365760" y="47365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2</a:t>
            </a:r>
            <a:endParaRPr lang="en-US" sz="800" dirty="0"/>
          </a:p>
        </p:txBody>
      </p:sp>
      <p:sp>
        <p:nvSpPr>
          <p:cNvPr id="52" name="Text 47"/>
          <p:cNvSpPr/>
          <p:nvPr/>
        </p:nvSpPr>
        <p:spPr>
          <a:xfrm>
            <a:off x="603504" y="47183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Distinguo esempi da sequenza</a:t>
            </a:r>
            <a:endParaRPr lang="en-US" sz="880" dirty="0"/>
          </a:p>
        </p:txBody>
      </p:sp>
      <p:sp>
        <p:nvSpPr>
          <p:cNvPr id="53" name="Shape 48"/>
          <p:cNvSpPr/>
          <p:nvPr/>
        </p:nvSpPr>
        <p:spPr>
          <a:xfrm>
            <a:off x="365760" y="49743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4" name="Text 49"/>
          <p:cNvSpPr/>
          <p:nvPr/>
        </p:nvSpPr>
        <p:spPr>
          <a:xfrm>
            <a:off x="365760" y="49651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3</a:t>
            </a:r>
            <a:endParaRPr lang="en-US" sz="800" dirty="0"/>
          </a:p>
        </p:txBody>
      </p:sp>
      <p:sp>
        <p:nvSpPr>
          <p:cNvPr id="55" name="Text 50"/>
          <p:cNvSpPr/>
          <p:nvPr/>
        </p:nvSpPr>
        <p:spPr>
          <a:xfrm>
            <a:off x="603504" y="49469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Descrivo prima di provare</a:t>
            </a:r>
            <a:endParaRPr lang="en-US" sz="880" dirty="0"/>
          </a:p>
        </p:txBody>
      </p:sp>
      <p:sp>
        <p:nvSpPr>
          <p:cNvPr id="56" name="Shape 51"/>
          <p:cNvSpPr/>
          <p:nvPr/>
        </p:nvSpPr>
        <p:spPr>
          <a:xfrm>
            <a:off x="365760" y="52029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7" name="Text 52"/>
          <p:cNvSpPr/>
          <p:nvPr/>
        </p:nvSpPr>
        <p:spPr>
          <a:xfrm>
            <a:off x="365760" y="51937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4</a:t>
            </a:r>
            <a:endParaRPr lang="en-US" sz="800" dirty="0"/>
          </a:p>
        </p:txBody>
      </p:sp>
      <p:sp>
        <p:nvSpPr>
          <p:cNvPr id="58" name="Text 53"/>
          <p:cNvSpPr/>
          <p:nvPr/>
        </p:nvSpPr>
        <p:spPr>
          <a:xfrm>
            <a:off x="603504" y="51755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Adatto al mio livello</a:t>
            </a:r>
            <a:endParaRPr lang="en-US" sz="880" dirty="0"/>
          </a:p>
        </p:txBody>
      </p:sp>
      <p:sp>
        <p:nvSpPr>
          <p:cNvPr id="59" name="Shape 54"/>
          <p:cNvSpPr/>
          <p:nvPr/>
        </p:nvSpPr>
        <p:spPr>
          <a:xfrm>
            <a:off x="2852928" y="4187952"/>
            <a:ext cx="3657600" cy="1261872"/>
          </a:xfrm>
          <a:prstGeom prst="rect">
            <a:avLst/>
          </a:prstGeom>
          <a:solidFill>
            <a:srgbClr val="FFFFFF"/>
          </a:solidFill>
          <a:ln w="8890">
            <a:solidFill>
              <a:srgbClr val="C8D6DF"/>
            </a:solidFill>
            <a:prstDash val="solid"/>
          </a:ln>
        </p:spPr>
        <p:txBody>
          <a:bodyPr/>
          <a:lstStyle/>
          <a:p>
            <a:endParaRPr lang="it-IT"/>
          </a:p>
        </p:txBody>
      </p:sp>
      <p:sp>
        <p:nvSpPr>
          <p:cNvPr id="60" name="Shape 55"/>
          <p:cNvSpPr/>
          <p:nvPr/>
        </p:nvSpPr>
        <p:spPr>
          <a:xfrm>
            <a:off x="2852928" y="4187952"/>
            <a:ext cx="365760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61" name="Text 56"/>
          <p:cNvSpPr/>
          <p:nvPr/>
        </p:nvSpPr>
        <p:spPr>
          <a:xfrm>
            <a:off x="2926080" y="4206240"/>
            <a:ext cx="3511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ERRORI COMUNI E CORREZIONE</a:t>
            </a:r>
            <a:endParaRPr lang="en-US" sz="1050" dirty="0"/>
          </a:p>
        </p:txBody>
      </p:sp>
      <p:sp>
        <p:nvSpPr>
          <p:cNvPr id="62" name="Shape 57"/>
          <p:cNvSpPr/>
          <p:nvPr/>
        </p:nvSpPr>
        <p:spPr>
          <a:xfrm>
            <a:off x="2953512" y="4498848"/>
            <a:ext cx="3456432" cy="420624"/>
          </a:xfrm>
          <a:prstGeom prst="rect">
            <a:avLst/>
          </a:prstGeom>
          <a:solidFill>
            <a:srgbClr val="FFF2F1"/>
          </a:solidFill>
          <a:ln w="8890">
            <a:solidFill>
              <a:srgbClr val="C94B45"/>
            </a:solidFill>
            <a:prstDash val="solid"/>
          </a:ln>
        </p:spPr>
        <p:txBody>
          <a:bodyPr/>
          <a:lstStyle/>
          <a:p>
            <a:endParaRPr lang="it-IT"/>
          </a:p>
        </p:txBody>
      </p:sp>
      <p:sp>
        <p:nvSpPr>
          <p:cNvPr id="63" name="Shape 58"/>
          <p:cNvSpPr/>
          <p:nvPr/>
        </p:nvSpPr>
        <p:spPr>
          <a:xfrm>
            <a:off x="3026664" y="4572000"/>
            <a:ext cx="182880" cy="182880"/>
          </a:xfrm>
          <a:prstGeom prst="ellipse">
            <a:avLst/>
          </a:prstGeom>
          <a:solidFill>
            <a:srgbClr val="E21B23"/>
          </a:solidFill>
          <a:ln w="12700">
            <a:solidFill>
              <a:srgbClr val="E21B23"/>
            </a:solidFill>
            <a:prstDash val="solid"/>
          </a:ln>
        </p:spPr>
        <p:txBody>
          <a:bodyPr/>
          <a:lstStyle/>
          <a:p>
            <a:endParaRPr lang="it-IT"/>
          </a:p>
        </p:txBody>
      </p:sp>
      <p:sp>
        <p:nvSpPr>
          <p:cNvPr id="64" name="Text 59"/>
          <p:cNvSpPr/>
          <p:nvPr/>
        </p:nvSpPr>
        <p:spPr>
          <a:xfrm>
            <a:off x="3026664" y="45582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65" name="Text 60"/>
          <p:cNvSpPr/>
          <p:nvPr/>
        </p:nvSpPr>
        <p:spPr>
          <a:xfrm>
            <a:off x="3300984" y="45445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UNISCE FOTO DIVERSE COME SEQUENZA</a:t>
            </a:r>
            <a:endParaRPr lang="en-US" sz="920" dirty="0"/>
          </a:p>
        </p:txBody>
      </p:sp>
      <p:sp>
        <p:nvSpPr>
          <p:cNvPr id="66" name="Text 61"/>
          <p:cNvSpPr/>
          <p:nvPr/>
        </p:nvSpPr>
        <p:spPr>
          <a:xfrm>
            <a:off x="3300984" y="47183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trattale come esempi distinti.</a:t>
            </a:r>
            <a:endParaRPr lang="en-US" sz="850" dirty="0"/>
          </a:p>
        </p:txBody>
      </p:sp>
      <p:sp>
        <p:nvSpPr>
          <p:cNvPr id="67" name="Shape 62"/>
          <p:cNvSpPr/>
          <p:nvPr/>
        </p:nvSpPr>
        <p:spPr>
          <a:xfrm>
            <a:off x="2953512" y="4956048"/>
            <a:ext cx="3456432" cy="420624"/>
          </a:xfrm>
          <a:prstGeom prst="rect">
            <a:avLst/>
          </a:prstGeom>
          <a:solidFill>
            <a:srgbClr val="FFF2F1"/>
          </a:solidFill>
          <a:ln w="8890">
            <a:solidFill>
              <a:srgbClr val="C94B45"/>
            </a:solidFill>
            <a:prstDash val="solid"/>
          </a:ln>
        </p:spPr>
        <p:txBody>
          <a:bodyPr/>
          <a:lstStyle/>
          <a:p>
            <a:endParaRPr lang="it-IT"/>
          </a:p>
        </p:txBody>
      </p:sp>
      <p:sp>
        <p:nvSpPr>
          <p:cNvPr id="68" name="Shape 63"/>
          <p:cNvSpPr/>
          <p:nvPr/>
        </p:nvSpPr>
        <p:spPr>
          <a:xfrm>
            <a:off x="3026664" y="5029200"/>
            <a:ext cx="182880" cy="182880"/>
          </a:xfrm>
          <a:prstGeom prst="ellipse">
            <a:avLst/>
          </a:prstGeom>
          <a:solidFill>
            <a:srgbClr val="E21B23"/>
          </a:solidFill>
          <a:ln w="12700">
            <a:solidFill>
              <a:srgbClr val="E21B23"/>
            </a:solidFill>
            <a:prstDash val="solid"/>
          </a:ln>
        </p:spPr>
        <p:txBody>
          <a:bodyPr/>
          <a:lstStyle/>
          <a:p>
            <a:endParaRPr lang="it-IT"/>
          </a:p>
        </p:txBody>
      </p:sp>
      <p:sp>
        <p:nvSpPr>
          <p:cNvPr id="69" name="Text 64"/>
          <p:cNvSpPr/>
          <p:nvPr/>
        </p:nvSpPr>
        <p:spPr>
          <a:xfrm>
            <a:off x="3026664" y="50154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70" name="Text 65"/>
          <p:cNvSpPr/>
          <p:nvPr/>
        </p:nvSpPr>
        <p:spPr>
          <a:xfrm>
            <a:off x="3300984" y="50017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CERCA SOLO ALTEZZA</a:t>
            </a:r>
            <a:endParaRPr lang="en-US" sz="920" dirty="0"/>
          </a:p>
        </p:txBody>
      </p:sp>
      <p:sp>
        <p:nvSpPr>
          <p:cNvPr id="71" name="Text 66"/>
          <p:cNvSpPr/>
          <p:nvPr/>
        </p:nvSpPr>
        <p:spPr>
          <a:xfrm>
            <a:off x="3300984" y="51755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osserva allineamento e uscita.</a:t>
            </a:r>
            <a:endParaRPr lang="en-US" sz="850" dirty="0"/>
          </a:p>
        </p:txBody>
      </p:sp>
      <p:sp>
        <p:nvSpPr>
          <p:cNvPr id="72" name="Shape 67"/>
          <p:cNvSpPr/>
          <p:nvPr/>
        </p:nvSpPr>
        <p:spPr>
          <a:xfrm>
            <a:off x="6620256" y="4187952"/>
            <a:ext cx="1783080" cy="1261872"/>
          </a:xfrm>
          <a:prstGeom prst="rect">
            <a:avLst/>
          </a:prstGeom>
          <a:solidFill>
            <a:srgbClr val="FFFFFF"/>
          </a:solidFill>
          <a:ln w="8890">
            <a:solidFill>
              <a:srgbClr val="C8D6DF"/>
            </a:solidFill>
            <a:prstDash val="solid"/>
          </a:ln>
        </p:spPr>
        <p:txBody>
          <a:bodyPr/>
          <a:lstStyle/>
          <a:p>
            <a:endParaRPr lang="it-IT"/>
          </a:p>
        </p:txBody>
      </p:sp>
      <p:sp>
        <p:nvSpPr>
          <p:cNvPr id="73" name="Shape 68"/>
          <p:cNvSpPr/>
          <p:nvPr/>
        </p:nvSpPr>
        <p:spPr>
          <a:xfrm>
            <a:off x="6620256" y="4187952"/>
            <a:ext cx="1783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74" name="Text 69"/>
          <p:cNvSpPr/>
          <p:nvPr/>
        </p:nvSpPr>
        <p:spPr>
          <a:xfrm>
            <a:off x="6693408" y="4206240"/>
            <a:ext cx="1636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PAROLE CHIAVE</a:t>
            </a:r>
            <a:endParaRPr lang="en-US" sz="1050" dirty="0"/>
          </a:p>
        </p:txBody>
      </p:sp>
      <p:sp>
        <p:nvSpPr>
          <p:cNvPr id="75" name="Text 70"/>
          <p:cNvSpPr/>
          <p:nvPr/>
        </p:nvSpPr>
        <p:spPr>
          <a:xfrm>
            <a:off x="6739128" y="4498848"/>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6" name="Text 71"/>
          <p:cNvSpPr/>
          <p:nvPr/>
        </p:nvSpPr>
        <p:spPr>
          <a:xfrm>
            <a:off x="6940296" y="4498848"/>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Anteriore.</a:t>
            </a:r>
            <a:endParaRPr lang="en-US" sz="880" dirty="0"/>
          </a:p>
        </p:txBody>
      </p:sp>
      <p:sp>
        <p:nvSpPr>
          <p:cNvPr id="77" name="Text 72"/>
          <p:cNvSpPr/>
          <p:nvPr/>
        </p:nvSpPr>
        <p:spPr>
          <a:xfrm>
            <a:off x="6739128" y="4797552"/>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8" name="Text 73"/>
          <p:cNvSpPr/>
          <p:nvPr/>
        </p:nvSpPr>
        <p:spPr>
          <a:xfrm>
            <a:off x="6940296" y="4797552"/>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Allineata.</a:t>
            </a:r>
            <a:endParaRPr lang="en-US" sz="880" dirty="0"/>
          </a:p>
        </p:txBody>
      </p:sp>
      <p:sp>
        <p:nvSpPr>
          <p:cNvPr id="79" name="Text 74"/>
          <p:cNvSpPr/>
          <p:nvPr/>
        </p:nvSpPr>
        <p:spPr>
          <a:xfrm>
            <a:off x="6739128" y="5096256"/>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80" name="Text 75"/>
          <p:cNvSpPr/>
          <p:nvPr/>
        </p:nvSpPr>
        <p:spPr>
          <a:xfrm>
            <a:off x="6940296" y="5096256"/>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Uscita.</a:t>
            </a:r>
            <a:endParaRPr lang="en-US" sz="880" dirty="0"/>
          </a:p>
        </p:txBody>
      </p:sp>
      <p:sp>
        <p:nvSpPr>
          <p:cNvPr id="81" name="Shape 76"/>
          <p:cNvSpPr/>
          <p:nvPr/>
        </p:nvSpPr>
        <p:spPr>
          <a:xfrm>
            <a:off x="8513064" y="4187952"/>
            <a:ext cx="3447288" cy="1261872"/>
          </a:xfrm>
          <a:prstGeom prst="rect">
            <a:avLst/>
          </a:prstGeom>
          <a:solidFill>
            <a:srgbClr val="FFFFFF"/>
          </a:solidFill>
          <a:ln w="8890">
            <a:solidFill>
              <a:srgbClr val="C8D6DF"/>
            </a:solidFill>
            <a:prstDash val="solid"/>
          </a:ln>
        </p:spPr>
        <p:txBody>
          <a:bodyPr/>
          <a:lstStyle/>
          <a:p>
            <a:endParaRPr lang="it-IT"/>
          </a:p>
        </p:txBody>
      </p:sp>
      <p:sp>
        <p:nvSpPr>
          <p:cNvPr id="82" name="Shape 77"/>
          <p:cNvSpPr/>
          <p:nvPr/>
        </p:nvSpPr>
        <p:spPr>
          <a:xfrm>
            <a:off x="8513064" y="4187952"/>
            <a:ext cx="3447288"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83" name="Text 78"/>
          <p:cNvSpPr/>
          <p:nvPr/>
        </p:nvSpPr>
        <p:spPr>
          <a:xfrm>
            <a:off x="8586216" y="4206240"/>
            <a:ext cx="3300984"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PROGRESSIONE</a:t>
            </a:r>
            <a:endParaRPr lang="en-US" sz="1050" dirty="0"/>
          </a:p>
        </p:txBody>
      </p:sp>
      <p:sp>
        <p:nvSpPr>
          <p:cNvPr id="84" name="Shape 79"/>
          <p:cNvSpPr/>
          <p:nvPr/>
        </p:nvSpPr>
        <p:spPr>
          <a:xfrm>
            <a:off x="8631936" y="4498848"/>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5" name="Text 80"/>
          <p:cNvSpPr/>
          <p:nvPr/>
        </p:nvSpPr>
        <p:spPr>
          <a:xfrm>
            <a:off x="8631936" y="4498848"/>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L1</a:t>
            </a:r>
            <a:endParaRPr lang="en-US" sz="820" dirty="0"/>
          </a:p>
        </p:txBody>
      </p:sp>
      <p:sp>
        <p:nvSpPr>
          <p:cNvPr id="86" name="Text 81"/>
          <p:cNvSpPr/>
          <p:nvPr/>
        </p:nvSpPr>
        <p:spPr>
          <a:xfrm>
            <a:off x="9089136" y="4498848"/>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Osservo fermo immagine</a:t>
            </a:r>
            <a:endParaRPr lang="en-US" sz="870" dirty="0"/>
          </a:p>
        </p:txBody>
      </p:sp>
      <p:sp>
        <p:nvSpPr>
          <p:cNvPr id="87" name="Shape 82"/>
          <p:cNvSpPr/>
          <p:nvPr/>
        </p:nvSpPr>
        <p:spPr>
          <a:xfrm>
            <a:off x="8631936" y="4722876"/>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8" name="Text 83"/>
          <p:cNvSpPr/>
          <p:nvPr/>
        </p:nvSpPr>
        <p:spPr>
          <a:xfrm>
            <a:off x="8631936" y="4722876"/>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L2</a:t>
            </a:r>
            <a:endParaRPr lang="en-US" sz="820" dirty="0"/>
          </a:p>
        </p:txBody>
      </p:sp>
      <p:sp>
        <p:nvSpPr>
          <p:cNvPr id="89" name="Text 84"/>
          <p:cNvSpPr/>
          <p:nvPr/>
        </p:nvSpPr>
        <p:spPr>
          <a:xfrm>
            <a:off x="9089136" y="4722876"/>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Descrivo i dettagli</a:t>
            </a:r>
            <a:endParaRPr lang="en-US" sz="870" dirty="0"/>
          </a:p>
        </p:txBody>
      </p:sp>
      <p:sp>
        <p:nvSpPr>
          <p:cNvPr id="90" name="Shape 85"/>
          <p:cNvSpPr/>
          <p:nvPr/>
        </p:nvSpPr>
        <p:spPr>
          <a:xfrm>
            <a:off x="8631936" y="4946904"/>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91" name="Text 86"/>
          <p:cNvSpPr/>
          <p:nvPr/>
        </p:nvSpPr>
        <p:spPr>
          <a:xfrm>
            <a:off x="8631936" y="4946904"/>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L3</a:t>
            </a:r>
            <a:endParaRPr lang="en-US" sz="820" dirty="0"/>
          </a:p>
        </p:txBody>
      </p:sp>
      <p:sp>
        <p:nvSpPr>
          <p:cNvPr id="92" name="Text 87"/>
          <p:cNvSpPr/>
          <p:nvPr/>
        </p:nvSpPr>
        <p:spPr>
          <a:xfrm>
            <a:off x="9089136" y="4946904"/>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Provo riferimento basso</a:t>
            </a:r>
            <a:endParaRPr lang="en-US" sz="870" dirty="0"/>
          </a:p>
        </p:txBody>
      </p:sp>
      <p:sp>
        <p:nvSpPr>
          <p:cNvPr id="93" name="Shape 88"/>
          <p:cNvSpPr/>
          <p:nvPr/>
        </p:nvSpPr>
        <p:spPr>
          <a:xfrm>
            <a:off x="8631936" y="5170932"/>
            <a:ext cx="384048" cy="196596"/>
          </a:xfrm>
          <a:prstGeom prst="rect">
            <a:avLst/>
          </a:prstGeom>
          <a:solidFill>
            <a:srgbClr val="0A3952"/>
          </a:solidFill>
          <a:ln w="12700">
            <a:solidFill>
              <a:srgbClr val="0A3952">
                <a:alpha val="0"/>
              </a:srgbClr>
            </a:solidFill>
            <a:prstDash val="solid"/>
          </a:ln>
        </p:spPr>
        <p:txBody>
          <a:bodyPr/>
          <a:lstStyle/>
          <a:p>
            <a:endParaRPr lang="it-IT"/>
          </a:p>
        </p:txBody>
      </p:sp>
      <p:sp>
        <p:nvSpPr>
          <p:cNvPr id="94" name="Text 89"/>
          <p:cNvSpPr/>
          <p:nvPr/>
        </p:nvSpPr>
        <p:spPr>
          <a:xfrm>
            <a:off x="8631936" y="5170932"/>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L4</a:t>
            </a:r>
            <a:endParaRPr lang="en-US" sz="820" dirty="0"/>
          </a:p>
        </p:txBody>
      </p:sp>
      <p:sp>
        <p:nvSpPr>
          <p:cNvPr id="95" name="Text 90"/>
          <p:cNvSpPr/>
          <p:nvPr/>
        </p:nvSpPr>
        <p:spPr>
          <a:xfrm>
            <a:off x="9089136" y="5170932"/>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Valuto gesto evoluto</a:t>
            </a:r>
            <a:endParaRPr lang="en-US" sz="870" dirty="0"/>
          </a:p>
        </p:txBody>
      </p:sp>
      <p:sp>
        <p:nvSpPr>
          <p:cNvPr id="96" name="Shape 91"/>
          <p:cNvSpPr/>
          <p:nvPr/>
        </p:nvSpPr>
        <p:spPr>
          <a:xfrm>
            <a:off x="228600"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97" name="Shape 92"/>
          <p:cNvSpPr/>
          <p:nvPr/>
        </p:nvSpPr>
        <p:spPr>
          <a:xfrm>
            <a:off x="228600" y="5513832"/>
            <a:ext cx="2926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98" name="Text 93"/>
          <p:cNvSpPr/>
          <p:nvPr/>
        </p:nvSpPr>
        <p:spPr>
          <a:xfrm>
            <a:off x="301752"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VERIFICA</a:t>
            </a:r>
            <a:endParaRPr lang="en-US" sz="1050" dirty="0"/>
          </a:p>
        </p:txBody>
      </p:sp>
      <p:sp>
        <p:nvSpPr>
          <p:cNvPr id="99" name="Text 94"/>
          <p:cNvSpPr/>
          <p:nvPr/>
        </p:nvSpPr>
        <p:spPr>
          <a:xfrm>
            <a:off x="365760" y="5815584"/>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0" name="Text 95"/>
          <p:cNvSpPr/>
          <p:nvPr/>
        </p:nvSpPr>
        <p:spPr>
          <a:xfrm>
            <a:off x="594360" y="5815584"/>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Dettaglio identificato</a:t>
            </a:r>
            <a:endParaRPr lang="en-US" sz="850" dirty="0"/>
          </a:p>
        </p:txBody>
      </p:sp>
      <p:sp>
        <p:nvSpPr>
          <p:cNvPr id="101" name="Text 96"/>
          <p:cNvSpPr/>
          <p:nvPr/>
        </p:nvSpPr>
        <p:spPr>
          <a:xfrm>
            <a:off x="365760" y="5984748"/>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2" name="Text 97"/>
          <p:cNvSpPr/>
          <p:nvPr/>
        </p:nvSpPr>
        <p:spPr>
          <a:xfrm>
            <a:off x="594360" y="5984748"/>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Nessuna ambiguità</a:t>
            </a:r>
            <a:endParaRPr lang="en-US" sz="850" dirty="0"/>
          </a:p>
        </p:txBody>
      </p:sp>
      <p:sp>
        <p:nvSpPr>
          <p:cNvPr id="103" name="Text 98"/>
          <p:cNvSpPr/>
          <p:nvPr/>
        </p:nvSpPr>
        <p:spPr>
          <a:xfrm>
            <a:off x="365760" y="6153912"/>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4" name="Text 99"/>
          <p:cNvSpPr/>
          <p:nvPr/>
        </p:nvSpPr>
        <p:spPr>
          <a:xfrm>
            <a:off x="594360" y="6153912"/>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Livello adeguato</a:t>
            </a:r>
            <a:endParaRPr lang="en-US" sz="850" dirty="0"/>
          </a:p>
        </p:txBody>
      </p:sp>
      <p:sp>
        <p:nvSpPr>
          <p:cNvPr id="105" name="Text 100"/>
          <p:cNvSpPr/>
          <p:nvPr/>
        </p:nvSpPr>
        <p:spPr>
          <a:xfrm>
            <a:off x="365760" y="6323076"/>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6" name="Text 101"/>
          <p:cNvSpPr/>
          <p:nvPr/>
        </p:nvSpPr>
        <p:spPr>
          <a:xfrm>
            <a:off x="594360" y="6323076"/>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Uscita controllata</a:t>
            </a:r>
            <a:endParaRPr lang="en-US" sz="850" dirty="0"/>
          </a:p>
        </p:txBody>
      </p:sp>
      <p:sp>
        <p:nvSpPr>
          <p:cNvPr id="107" name="Shape 102"/>
          <p:cNvSpPr/>
          <p:nvPr/>
        </p:nvSpPr>
        <p:spPr>
          <a:xfrm>
            <a:off x="3273552"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108" name="Shape 103"/>
          <p:cNvSpPr/>
          <p:nvPr/>
        </p:nvSpPr>
        <p:spPr>
          <a:xfrm>
            <a:off x="3273552" y="5513832"/>
            <a:ext cx="292608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109" name="Text 104"/>
          <p:cNvSpPr/>
          <p:nvPr/>
        </p:nvSpPr>
        <p:spPr>
          <a:xfrm>
            <a:off x="3346704"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STOP DI SICUREZZA</a:t>
            </a:r>
            <a:endParaRPr lang="en-US" sz="1050" dirty="0"/>
          </a:p>
        </p:txBody>
      </p:sp>
      <p:sp>
        <p:nvSpPr>
          <p:cNvPr id="110" name="Text 105"/>
          <p:cNvSpPr/>
          <p:nvPr/>
        </p:nvSpPr>
        <p:spPr>
          <a:xfrm>
            <a:off x="3438144" y="5843016"/>
            <a:ext cx="2596896"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Esempio evoluto solo per atleti adeguati, con tecnico presente e ostacolo idoneo.</a:t>
            </a:r>
            <a:endParaRPr lang="en-US" sz="860" dirty="0"/>
          </a:p>
        </p:txBody>
      </p:sp>
      <p:sp>
        <p:nvSpPr>
          <p:cNvPr id="111" name="Shape 106"/>
          <p:cNvSpPr/>
          <p:nvPr/>
        </p:nvSpPr>
        <p:spPr>
          <a:xfrm>
            <a:off x="6318504" y="5513832"/>
            <a:ext cx="2880360" cy="1024128"/>
          </a:xfrm>
          <a:prstGeom prst="rect">
            <a:avLst/>
          </a:prstGeom>
          <a:solidFill>
            <a:srgbClr val="FFFFFF"/>
          </a:solidFill>
          <a:ln w="8890">
            <a:solidFill>
              <a:srgbClr val="C8D6DF"/>
            </a:solidFill>
            <a:prstDash val="solid"/>
          </a:ln>
        </p:spPr>
        <p:txBody>
          <a:bodyPr/>
          <a:lstStyle/>
          <a:p>
            <a:endParaRPr lang="it-IT"/>
          </a:p>
        </p:txBody>
      </p:sp>
      <p:sp>
        <p:nvSpPr>
          <p:cNvPr id="112" name="Shape 107"/>
          <p:cNvSpPr/>
          <p:nvPr/>
        </p:nvSpPr>
        <p:spPr>
          <a:xfrm>
            <a:off x="6318504" y="5513832"/>
            <a:ext cx="288036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13" name="Text 108"/>
          <p:cNvSpPr/>
          <p:nvPr/>
        </p:nvSpPr>
        <p:spPr>
          <a:xfrm>
            <a:off x="6391656" y="5532120"/>
            <a:ext cx="273405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ESERCIZIO</a:t>
            </a:r>
            <a:endParaRPr lang="en-US" sz="1050" dirty="0"/>
          </a:p>
        </p:txBody>
      </p:sp>
      <p:sp>
        <p:nvSpPr>
          <p:cNvPr id="114" name="Text 109"/>
          <p:cNvSpPr/>
          <p:nvPr/>
        </p:nvSpPr>
        <p:spPr>
          <a:xfrm>
            <a:off x="6473952" y="5843016"/>
            <a:ext cx="2569464"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Per ogni foto: nomina un dettaglio utile e uno che non devi copiare.</a:t>
            </a:r>
            <a:endParaRPr lang="en-US" sz="860" dirty="0"/>
          </a:p>
        </p:txBody>
      </p:sp>
      <p:sp>
        <p:nvSpPr>
          <p:cNvPr id="115" name="Shape 110"/>
          <p:cNvSpPr/>
          <p:nvPr/>
        </p:nvSpPr>
        <p:spPr>
          <a:xfrm>
            <a:off x="9317736" y="5513832"/>
            <a:ext cx="2642616" cy="1024128"/>
          </a:xfrm>
          <a:prstGeom prst="rect">
            <a:avLst/>
          </a:prstGeom>
          <a:solidFill>
            <a:srgbClr val="FFFFFF"/>
          </a:solidFill>
          <a:ln w="8890">
            <a:solidFill>
              <a:srgbClr val="C8D6DF"/>
            </a:solidFill>
            <a:prstDash val="solid"/>
          </a:ln>
        </p:spPr>
        <p:txBody>
          <a:bodyPr/>
          <a:lstStyle/>
          <a:p>
            <a:endParaRPr lang="it-IT"/>
          </a:p>
        </p:txBody>
      </p:sp>
      <p:sp>
        <p:nvSpPr>
          <p:cNvPr id="116" name="Shape 111"/>
          <p:cNvSpPr/>
          <p:nvPr/>
        </p:nvSpPr>
        <p:spPr>
          <a:xfrm>
            <a:off x="9317736" y="5513832"/>
            <a:ext cx="2642616"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17" name="Text 112"/>
          <p:cNvSpPr/>
          <p:nvPr/>
        </p:nvSpPr>
        <p:spPr>
          <a:xfrm>
            <a:off x="9390888" y="5532120"/>
            <a:ext cx="2496312"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COLLEGATO A</a:t>
            </a:r>
            <a:endParaRPr lang="en-US" sz="1050" dirty="0"/>
          </a:p>
        </p:txBody>
      </p:sp>
      <p:sp>
        <p:nvSpPr>
          <p:cNvPr id="118" name="Text 113"/>
          <p:cNvSpPr/>
          <p:nvPr/>
        </p:nvSpPr>
        <p:spPr>
          <a:xfrm>
            <a:off x="9473184" y="5843016"/>
            <a:ext cx="2331720" cy="630936"/>
          </a:xfrm>
          <a:prstGeom prst="rect">
            <a:avLst/>
          </a:prstGeom>
          <a:noFill/>
          <a:ln/>
        </p:spPr>
        <p:txBody>
          <a:bodyPr wrap="square" lIns="0" tIns="0" rIns="0" bIns="0" rtlCol="0" anchor="t">
            <a:normAutofit/>
          </a:bodyPr>
          <a:lstStyle/>
          <a:p>
            <a:pPr marL="0" indent="0" algn="l">
              <a:buNone/>
            </a:pPr>
            <a:r>
              <a:rPr lang="en-US" sz="920" b="1" dirty="0">
                <a:solidFill>
                  <a:srgbClr val="0A3952"/>
                </a:solidFill>
                <a:latin typeface="Calibri" pitchFamily="34" charset="0"/>
                <a:ea typeface="Calibri" pitchFamily="34" charset="-122"/>
                <a:cs typeface="Calibri" pitchFamily="34" charset="-120"/>
              </a:rPr>
              <a:t>BH-1  PROGRESSIONE</a:t>
            </a:r>
            <a:endParaRPr lang="en-US" sz="920" dirty="0"/>
          </a:p>
          <a:p>
            <a:pPr marL="0" indent="0" algn="l">
              <a:buNone/>
            </a:pPr>
            <a:r>
              <a:rPr lang="en-US" sz="920" b="1" dirty="0">
                <a:solidFill>
                  <a:srgbClr val="0A3952"/>
                </a:solidFill>
                <a:latin typeface="Calibri" pitchFamily="34" charset="0"/>
                <a:ea typeface="Calibri" pitchFamily="34" charset="-122"/>
                <a:cs typeface="Calibri" pitchFamily="34" charset="-120"/>
              </a:rPr>
              <a:t>CIRCUITO  RILANCIO</a:t>
            </a:r>
            <a:endParaRPr lang="en-US" sz="92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1695" cy="283464"/>
          </a:xfrm>
          <a:prstGeom prst="rect">
            <a:avLst/>
          </a:prstGeom>
          <a:solidFill>
            <a:srgbClr val="061A2B"/>
          </a:solidFill>
          <a:ln w="12700">
            <a:solidFill>
              <a:srgbClr val="061A2B">
                <a:alpha val="0"/>
              </a:srgbClr>
            </a:solidFill>
            <a:prstDash val="solid"/>
          </a:ln>
        </p:spPr>
        <p:txBody>
          <a:bodyPr/>
          <a:lstStyle/>
          <a:p>
            <a:endParaRPr lang="it-IT"/>
          </a:p>
        </p:txBody>
      </p:sp>
      <p:sp>
        <p:nvSpPr>
          <p:cNvPr id="3" name="Text 1"/>
          <p:cNvSpPr/>
          <p:nvPr/>
        </p:nvSpPr>
        <p:spPr>
          <a:xfrm>
            <a:off x="228600" y="27432"/>
            <a:ext cx="3017520" cy="219456"/>
          </a:xfrm>
          <a:prstGeom prst="rect">
            <a:avLst/>
          </a:prstGeom>
          <a:noFill/>
          <a:ln/>
        </p:spPr>
        <p:txBody>
          <a:bodyPr wrap="square" lIns="0" tIns="0" rIns="0" bIns="0" rtlCol="0" anchor="ctr">
            <a:normAutofit/>
          </a:bodyPr>
          <a:lstStyle/>
          <a:p>
            <a:pPr marL="0" indent="0" algn="l">
              <a:buNone/>
            </a:pPr>
            <a:r>
              <a:rPr lang="en-US" sz="1120" b="1" dirty="0">
                <a:solidFill>
                  <a:srgbClr val="FFFFFF"/>
                </a:solidFill>
                <a:latin typeface="Calibri" pitchFamily="34" charset="0"/>
                <a:ea typeface="Calibri" pitchFamily="34" charset="-122"/>
                <a:cs typeface="Calibri" pitchFamily="34" charset="-120"/>
              </a:rPr>
              <a:t>CALL 3  •  GARA E TESTA</a:t>
            </a:r>
            <a:endParaRPr lang="en-US" sz="1120" dirty="0"/>
          </a:p>
        </p:txBody>
      </p:sp>
      <p:sp>
        <p:nvSpPr>
          <p:cNvPr id="4" name="Text 2"/>
          <p:cNvSpPr/>
          <p:nvPr/>
        </p:nvSpPr>
        <p:spPr>
          <a:xfrm>
            <a:off x="3218688" y="27432"/>
            <a:ext cx="5532120" cy="219456"/>
          </a:xfrm>
          <a:prstGeom prst="rect">
            <a:avLst/>
          </a:prstGeom>
          <a:noFill/>
          <a:ln/>
        </p:spPr>
        <p:txBody>
          <a:bodyPr wrap="square" lIns="0" tIns="0" rIns="0" bIns="0" rtlCol="0" anchor="ctr">
            <a:normAutofit/>
          </a:bodyPr>
          <a:lstStyle/>
          <a:p>
            <a:pPr marL="0" indent="0" algn="ctr">
              <a:buNone/>
            </a:pPr>
            <a:r>
              <a:rPr lang="en-US" sz="1120" b="1" dirty="0">
                <a:solidFill>
                  <a:srgbClr val="FFFFFF"/>
                </a:solidFill>
                <a:latin typeface="Calibri" pitchFamily="34" charset="0"/>
                <a:ea typeface="Calibri" pitchFamily="34" charset="-122"/>
                <a:cs typeface="Calibri" pitchFamily="34" charset="-120"/>
              </a:rPr>
              <a:t>MANUALE TECNICO CICLOCROSS GIOVANILE 2026</a:t>
            </a:r>
            <a:endParaRPr lang="en-US" sz="1120" dirty="0"/>
          </a:p>
        </p:txBody>
      </p:sp>
      <p:sp>
        <p:nvSpPr>
          <p:cNvPr id="5" name="Text 3"/>
          <p:cNvSpPr/>
          <p:nvPr/>
        </p:nvSpPr>
        <p:spPr>
          <a:xfrm>
            <a:off x="8915400" y="27432"/>
            <a:ext cx="3017520" cy="219456"/>
          </a:xfrm>
          <a:prstGeom prst="rect">
            <a:avLst/>
          </a:prstGeom>
          <a:noFill/>
          <a:ln/>
        </p:spPr>
        <p:txBody>
          <a:bodyPr wrap="square" lIns="0" tIns="0" rIns="0" bIns="0" rtlCol="0" anchor="ctr">
            <a:normAutofit/>
          </a:bodyPr>
          <a:lstStyle/>
          <a:p>
            <a:pPr marL="0" indent="0" algn="r">
              <a:buNone/>
            </a:pPr>
            <a:r>
              <a:rPr lang="en-US" sz="1120" b="1" dirty="0">
                <a:solidFill>
                  <a:srgbClr val="FFFFFF"/>
                </a:solidFill>
                <a:latin typeface="Calibri" pitchFamily="34" charset="0"/>
                <a:ea typeface="Calibri" pitchFamily="34" charset="-122"/>
                <a:cs typeface="Calibri" pitchFamily="34" charset="-120"/>
              </a:rPr>
              <a:t>LIVELLO 3  •  DECISIONE E GARA</a:t>
            </a:r>
            <a:endParaRPr lang="en-US" sz="1120" dirty="0"/>
          </a:p>
        </p:txBody>
      </p:sp>
      <p:sp>
        <p:nvSpPr>
          <p:cNvPr id="6" name="Shape 4"/>
          <p:cNvSpPr/>
          <p:nvPr/>
        </p:nvSpPr>
        <p:spPr>
          <a:xfrm>
            <a:off x="228600" y="411480"/>
            <a:ext cx="1161288" cy="411480"/>
          </a:xfrm>
          <a:prstGeom prst="roundRect">
            <a:avLst>
              <a:gd name="adj" fmla="val 13333"/>
            </a:avLst>
          </a:prstGeom>
          <a:solidFill>
            <a:srgbClr val="00A66B"/>
          </a:solidFill>
          <a:ln w="12700">
            <a:solidFill>
              <a:srgbClr val="00A66B">
                <a:alpha val="0"/>
              </a:srgbClr>
            </a:solidFill>
            <a:prstDash val="solid"/>
          </a:ln>
        </p:spPr>
        <p:txBody>
          <a:bodyPr/>
          <a:lstStyle/>
          <a:p>
            <a:endParaRPr lang="it-IT"/>
          </a:p>
        </p:txBody>
      </p:sp>
      <p:sp>
        <p:nvSpPr>
          <p:cNvPr id="7" name="Text 5"/>
          <p:cNvSpPr/>
          <p:nvPr/>
        </p:nvSpPr>
        <p:spPr>
          <a:xfrm>
            <a:off x="228600" y="429768"/>
            <a:ext cx="1161288" cy="374904"/>
          </a:xfrm>
          <a:prstGeom prst="rect">
            <a:avLst/>
          </a:prstGeom>
          <a:noFill/>
          <a:ln/>
        </p:spPr>
        <p:txBody>
          <a:bodyPr wrap="square" lIns="0" tIns="0" rIns="0" bIns="0" rtlCol="0" anchor="ctr">
            <a:normAutofit/>
          </a:bodyPr>
          <a:lstStyle/>
          <a:p>
            <a:pPr marL="0" indent="0" algn="ctr">
              <a:buNone/>
            </a:pPr>
            <a:r>
              <a:rPr lang="en-US" sz="1850" b="1" dirty="0">
                <a:solidFill>
                  <a:srgbClr val="FFFFFF"/>
                </a:solidFill>
                <a:latin typeface="Calibri" pitchFamily="34" charset="0"/>
                <a:ea typeface="Calibri" pitchFamily="34" charset="-122"/>
                <a:cs typeface="Calibri" pitchFamily="34" charset="-120"/>
              </a:rPr>
              <a:t>N° C-1</a:t>
            </a:r>
            <a:endParaRPr lang="en-US" sz="1850" dirty="0"/>
          </a:p>
        </p:txBody>
      </p:sp>
      <p:sp>
        <p:nvSpPr>
          <p:cNvPr id="8" name="Text 6"/>
          <p:cNvSpPr/>
          <p:nvPr/>
        </p:nvSpPr>
        <p:spPr>
          <a:xfrm>
            <a:off x="1527048" y="365760"/>
            <a:ext cx="5623560" cy="502920"/>
          </a:xfrm>
          <a:prstGeom prst="rect">
            <a:avLst/>
          </a:prstGeom>
          <a:noFill/>
          <a:ln/>
        </p:spPr>
        <p:txBody>
          <a:bodyPr wrap="square" lIns="0" tIns="0" rIns="0" bIns="0" rtlCol="0" anchor="ctr">
            <a:normAutofit/>
          </a:bodyPr>
          <a:lstStyle/>
          <a:p>
            <a:pPr marL="0" indent="0" algn="l">
              <a:buNone/>
            </a:pPr>
            <a:r>
              <a:rPr lang="en-US" sz="2450" b="1" dirty="0">
                <a:solidFill>
                  <a:srgbClr val="07172A"/>
                </a:solidFill>
                <a:latin typeface="Calibri" pitchFamily="34" charset="0"/>
                <a:ea typeface="Calibri" pitchFamily="34" charset="-122"/>
                <a:cs typeface="Calibri" pitchFamily="34" charset="-120"/>
              </a:rPr>
              <a:t>RILANCIO E CIRCUITO FINALE</a:t>
            </a:r>
            <a:endParaRPr lang="en-US" sz="2450" dirty="0"/>
          </a:p>
        </p:txBody>
      </p:sp>
      <p:sp>
        <p:nvSpPr>
          <p:cNvPr id="9" name="Text 7"/>
          <p:cNvSpPr/>
          <p:nvPr/>
        </p:nvSpPr>
        <p:spPr>
          <a:xfrm>
            <a:off x="228600" y="850392"/>
            <a:ext cx="6903720" cy="201168"/>
          </a:xfrm>
          <a:prstGeom prst="rect">
            <a:avLst/>
          </a:prstGeom>
          <a:noFill/>
          <a:ln/>
        </p:spPr>
        <p:txBody>
          <a:bodyPr wrap="square" lIns="0" tIns="0" rIns="0" bIns="0" rtlCol="0" anchor="ctr">
            <a:normAutofit/>
          </a:bodyPr>
          <a:lstStyle/>
          <a:p>
            <a:pPr marL="0" indent="0" algn="l">
              <a:buNone/>
            </a:pPr>
            <a:r>
              <a:rPr lang="en-US" sz="1260" b="1" dirty="0">
                <a:solidFill>
                  <a:srgbClr val="C94B45"/>
                </a:solidFill>
                <a:latin typeface="Calibri" pitchFamily="34" charset="0"/>
                <a:ea typeface="Calibri" pitchFamily="34" charset="-122"/>
                <a:cs typeface="Calibri" pitchFamily="34" charset="-120"/>
              </a:rPr>
              <a:t>IL GESTO FINISCE DOPO L’OSTACOLO</a:t>
            </a:r>
            <a:endParaRPr lang="en-US" sz="1260" dirty="0"/>
          </a:p>
        </p:txBody>
      </p:sp>
      <p:sp>
        <p:nvSpPr>
          <p:cNvPr id="10" name="Text 8"/>
          <p:cNvSpPr/>
          <p:nvPr/>
        </p:nvSpPr>
        <p:spPr>
          <a:xfrm>
            <a:off x="228600" y="1078992"/>
            <a:ext cx="1024128" cy="182880"/>
          </a:xfrm>
          <a:prstGeom prst="rect">
            <a:avLst/>
          </a:prstGeom>
          <a:noFill/>
          <a:ln/>
        </p:spPr>
        <p:txBody>
          <a:bodyPr wrap="square" lIns="0" tIns="0" rIns="0" bIns="0" rtlCol="0" anchor="ctr">
            <a:normAutofit/>
          </a:bodyPr>
          <a:lstStyle/>
          <a:p>
            <a:pPr marL="0" indent="0" algn="l">
              <a:buNone/>
            </a:pPr>
            <a:r>
              <a:rPr lang="en-US" sz="1060" b="1" dirty="0">
                <a:solidFill>
                  <a:srgbClr val="0A3952"/>
                </a:solidFill>
                <a:latin typeface="Calibri" pitchFamily="34" charset="0"/>
                <a:ea typeface="Calibri" pitchFamily="34" charset="-122"/>
                <a:cs typeface="Calibri" pitchFamily="34" charset="-120"/>
              </a:rPr>
              <a:t>OBIETTIVO</a:t>
            </a:r>
            <a:endParaRPr lang="en-US" sz="1060" dirty="0"/>
          </a:p>
        </p:txBody>
      </p:sp>
      <p:sp>
        <p:nvSpPr>
          <p:cNvPr id="11" name="Text 9"/>
          <p:cNvSpPr/>
          <p:nvPr/>
        </p:nvSpPr>
        <p:spPr>
          <a:xfrm>
            <a:off x="1298448" y="1060704"/>
            <a:ext cx="5879592" cy="228600"/>
          </a:xfrm>
          <a:prstGeom prst="rect">
            <a:avLst/>
          </a:prstGeom>
          <a:noFill/>
          <a:ln/>
        </p:spPr>
        <p:txBody>
          <a:bodyPr wrap="square" lIns="0" tIns="0" rIns="0" bIns="0" rtlCol="0" anchor="ctr">
            <a:normAutofit/>
          </a:bodyPr>
          <a:lstStyle/>
          <a:p>
            <a:pPr marL="0" indent="0" algn="l">
              <a:buNone/>
            </a:pPr>
            <a:r>
              <a:rPr lang="en-US" sz="1050" dirty="0">
                <a:solidFill>
                  <a:srgbClr val="1D2932"/>
                </a:solidFill>
                <a:latin typeface="Calibri" pitchFamily="34" charset="0"/>
                <a:ea typeface="Calibri" pitchFamily="34" charset="-122"/>
                <a:cs typeface="Calibri" pitchFamily="34" charset="-120"/>
              </a:rPr>
              <a:t>Collegare più decisioni mantenendo qualità e uscita.</a:t>
            </a:r>
            <a:endParaRPr lang="en-US" sz="1050" dirty="0"/>
          </a:p>
        </p:txBody>
      </p:sp>
      <p:sp>
        <p:nvSpPr>
          <p:cNvPr id="12" name="Text 10"/>
          <p:cNvSpPr/>
          <p:nvPr/>
        </p:nvSpPr>
        <p:spPr>
          <a:xfrm>
            <a:off x="7498080" y="402336"/>
            <a:ext cx="2606040" cy="182880"/>
          </a:xfrm>
          <a:prstGeom prst="rect">
            <a:avLst/>
          </a:prstGeom>
          <a:noFill/>
          <a:ln/>
        </p:spPr>
        <p:txBody>
          <a:bodyPr wrap="square" lIns="0" tIns="0" rIns="0" bIns="0" rtlCol="0" anchor="ctr">
            <a:normAutofit/>
          </a:bodyPr>
          <a:lstStyle/>
          <a:p>
            <a:pPr marL="0" indent="0" algn="l">
              <a:buNone/>
            </a:pPr>
            <a:r>
              <a:rPr lang="en-US" sz="1160" b="1" dirty="0">
                <a:solidFill>
                  <a:srgbClr val="0A3952"/>
                </a:solidFill>
                <a:latin typeface="Calibri" pitchFamily="34" charset="0"/>
                <a:ea typeface="Calibri" pitchFamily="34" charset="-122"/>
                <a:cs typeface="Calibri" pitchFamily="34" charset="-120"/>
              </a:rPr>
              <a:t>SEQUENZA CHIAVE</a:t>
            </a:r>
            <a:endParaRPr lang="en-US" sz="1160" dirty="0"/>
          </a:p>
        </p:txBody>
      </p:sp>
      <p:sp>
        <p:nvSpPr>
          <p:cNvPr id="13" name="Text 11"/>
          <p:cNvSpPr/>
          <p:nvPr/>
        </p:nvSpPr>
        <p:spPr>
          <a:xfrm>
            <a:off x="7498080" y="621792"/>
            <a:ext cx="2651760" cy="603504"/>
          </a:xfrm>
          <a:prstGeom prst="rect">
            <a:avLst/>
          </a:prstGeom>
          <a:noFill/>
          <a:ln/>
        </p:spPr>
        <p:txBody>
          <a:bodyPr wrap="square" lIns="0" tIns="0" rIns="0" bIns="0" rtlCol="0" anchor="t">
            <a:normAutofit/>
          </a:bodyPr>
          <a:lstStyle/>
          <a:p>
            <a:pPr marL="0" indent="0" algn="l">
              <a:buNone/>
            </a:pPr>
            <a:r>
              <a:rPr lang="en-US" sz="1020" dirty="0">
                <a:solidFill>
                  <a:srgbClr val="07172A"/>
                </a:solidFill>
                <a:latin typeface="Calibri" pitchFamily="34" charset="0"/>
                <a:ea typeface="Calibri" pitchFamily="34" charset="-122"/>
                <a:cs typeface="Calibri" pitchFamily="34" charset="-120"/>
              </a:rPr>
              <a:t>Decido → eseguo → esco orientato → trovo il pedale o la corsa → rilancio controllato.</a:t>
            </a:r>
            <a:endParaRPr lang="en-US" sz="1020" dirty="0"/>
          </a:p>
        </p:txBody>
      </p:sp>
      <p:sp>
        <p:nvSpPr>
          <p:cNvPr id="14" name="Shape 12"/>
          <p:cNvSpPr/>
          <p:nvPr/>
        </p:nvSpPr>
        <p:spPr>
          <a:xfrm>
            <a:off x="10351008" y="402336"/>
            <a:ext cx="1600200" cy="868680"/>
          </a:xfrm>
          <a:prstGeom prst="rect">
            <a:avLst/>
          </a:prstGeom>
          <a:solidFill>
            <a:srgbClr val="FFFFFF"/>
          </a:solidFill>
          <a:ln w="8890">
            <a:solidFill>
              <a:srgbClr val="AFC3CF"/>
            </a:solidFill>
            <a:prstDash val="solid"/>
          </a:ln>
        </p:spPr>
        <p:txBody>
          <a:bodyPr/>
          <a:lstStyle/>
          <a:p>
            <a:endParaRPr lang="it-IT"/>
          </a:p>
        </p:txBody>
      </p:sp>
      <p:sp>
        <p:nvSpPr>
          <p:cNvPr id="15" name="Text 13"/>
          <p:cNvSpPr/>
          <p:nvPr/>
        </p:nvSpPr>
        <p:spPr>
          <a:xfrm>
            <a:off x="10469880" y="438912"/>
            <a:ext cx="1325880" cy="164592"/>
          </a:xfrm>
          <a:prstGeom prst="rect">
            <a:avLst/>
          </a:prstGeom>
          <a:noFill/>
          <a:ln/>
        </p:spPr>
        <p:txBody>
          <a:bodyPr wrap="square" lIns="0" tIns="0" rIns="0" bIns="0" rtlCol="0" anchor="ctr">
            <a:normAutofit/>
          </a:bodyPr>
          <a:lstStyle/>
          <a:p>
            <a:pPr marL="0" indent="0" algn="ctr">
              <a:buNone/>
            </a:pPr>
            <a:r>
              <a:rPr lang="en-US" sz="1060" b="1" dirty="0">
                <a:solidFill>
                  <a:srgbClr val="0A3952"/>
                </a:solidFill>
                <a:latin typeface="Calibri" pitchFamily="34" charset="0"/>
                <a:ea typeface="Calibri" pitchFamily="34" charset="-122"/>
                <a:cs typeface="Calibri" pitchFamily="34" charset="-120"/>
              </a:rPr>
              <a:t>LEGENDA</a:t>
            </a:r>
            <a:endParaRPr lang="en-US" sz="1060" dirty="0"/>
          </a:p>
        </p:txBody>
      </p:sp>
      <p:sp>
        <p:nvSpPr>
          <p:cNvPr id="16" name="Shape 14"/>
          <p:cNvSpPr/>
          <p:nvPr/>
        </p:nvSpPr>
        <p:spPr>
          <a:xfrm>
            <a:off x="10497312" y="658368"/>
            <a:ext cx="109728" cy="109728"/>
          </a:xfrm>
          <a:prstGeom prst="ellipse">
            <a:avLst/>
          </a:prstGeom>
          <a:solidFill>
            <a:srgbClr val="FFFFFF"/>
          </a:solidFill>
          <a:ln w="17780">
            <a:solidFill>
              <a:srgbClr val="00A66B"/>
            </a:solidFill>
            <a:prstDash val="solid"/>
          </a:ln>
        </p:spPr>
        <p:txBody>
          <a:bodyPr/>
          <a:lstStyle/>
          <a:p>
            <a:endParaRPr lang="it-IT"/>
          </a:p>
        </p:txBody>
      </p:sp>
      <p:sp>
        <p:nvSpPr>
          <p:cNvPr id="17" name="Text 15"/>
          <p:cNvSpPr/>
          <p:nvPr/>
        </p:nvSpPr>
        <p:spPr>
          <a:xfrm>
            <a:off x="10680192" y="630936"/>
            <a:ext cx="1060704" cy="164592"/>
          </a:xfrm>
          <a:prstGeom prst="rect">
            <a:avLst/>
          </a:prstGeom>
          <a:noFill/>
          <a:ln/>
        </p:spPr>
        <p:txBody>
          <a:bodyPr wrap="square" lIns="0" tIns="0" rIns="0" bIns="0" rtlCol="0" anchor="ctr">
            <a:normAutofit/>
          </a:bodyPr>
          <a:lstStyle/>
          <a:p>
            <a:pPr marL="0" indent="0" algn="l">
              <a:buNone/>
            </a:pPr>
            <a:r>
              <a:rPr lang="en-US" sz="930" b="1" dirty="0">
                <a:solidFill>
                  <a:srgbClr val="07172A"/>
                </a:solidFill>
                <a:latin typeface="Calibri" pitchFamily="34" charset="0"/>
                <a:ea typeface="Calibri" pitchFamily="34" charset="-122"/>
                <a:cs typeface="Calibri" pitchFamily="34" charset="-120"/>
              </a:rPr>
              <a:t>CORRETTO</a:t>
            </a:r>
            <a:endParaRPr lang="en-US" sz="930" dirty="0"/>
          </a:p>
        </p:txBody>
      </p:sp>
      <p:sp>
        <p:nvSpPr>
          <p:cNvPr id="18" name="Shape 16"/>
          <p:cNvSpPr/>
          <p:nvPr/>
        </p:nvSpPr>
        <p:spPr>
          <a:xfrm>
            <a:off x="10497312" y="859536"/>
            <a:ext cx="109728" cy="109728"/>
          </a:xfrm>
          <a:prstGeom prst="ellipse">
            <a:avLst/>
          </a:prstGeom>
          <a:solidFill>
            <a:srgbClr val="FFFFFF"/>
          </a:solidFill>
          <a:ln w="17780">
            <a:solidFill>
              <a:srgbClr val="E21B23"/>
            </a:solidFill>
            <a:prstDash val="solid"/>
          </a:ln>
        </p:spPr>
        <p:txBody>
          <a:bodyPr/>
          <a:lstStyle/>
          <a:p>
            <a:endParaRPr lang="it-IT"/>
          </a:p>
        </p:txBody>
      </p:sp>
      <p:sp>
        <p:nvSpPr>
          <p:cNvPr id="19" name="Text 17"/>
          <p:cNvSpPr/>
          <p:nvPr/>
        </p:nvSpPr>
        <p:spPr>
          <a:xfrm>
            <a:off x="10680192" y="832104"/>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ERRORE</a:t>
            </a:r>
            <a:endParaRPr lang="en-US" sz="930" dirty="0"/>
          </a:p>
        </p:txBody>
      </p:sp>
      <p:sp>
        <p:nvSpPr>
          <p:cNvPr id="20" name="Shape 18"/>
          <p:cNvSpPr/>
          <p:nvPr/>
        </p:nvSpPr>
        <p:spPr>
          <a:xfrm>
            <a:off x="10497312" y="1060704"/>
            <a:ext cx="109728" cy="109728"/>
          </a:xfrm>
          <a:prstGeom prst="ellipse">
            <a:avLst/>
          </a:prstGeom>
          <a:solidFill>
            <a:srgbClr val="FFFFFF"/>
          </a:solidFill>
          <a:ln w="17780">
            <a:solidFill>
              <a:srgbClr val="0A3952"/>
            </a:solidFill>
            <a:prstDash val="solid"/>
          </a:ln>
        </p:spPr>
        <p:txBody>
          <a:bodyPr/>
          <a:lstStyle/>
          <a:p>
            <a:endParaRPr lang="it-IT"/>
          </a:p>
        </p:txBody>
      </p:sp>
      <p:sp>
        <p:nvSpPr>
          <p:cNvPr id="21" name="Text 19"/>
          <p:cNvSpPr/>
          <p:nvPr/>
        </p:nvSpPr>
        <p:spPr>
          <a:xfrm>
            <a:off x="10680192" y="1033272"/>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PAROLA</a:t>
            </a:r>
            <a:endParaRPr lang="en-US" sz="930" dirty="0"/>
          </a:p>
        </p:txBody>
      </p:sp>
      <p:sp>
        <p:nvSpPr>
          <p:cNvPr id="22" name="Text 20"/>
          <p:cNvSpPr/>
          <p:nvPr/>
        </p:nvSpPr>
        <p:spPr>
          <a:xfrm>
            <a:off x="11475720" y="6565392"/>
            <a:ext cx="411480" cy="137160"/>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17</a:t>
            </a:r>
            <a:endParaRPr lang="en-US" sz="850" dirty="0"/>
          </a:p>
        </p:txBody>
      </p:sp>
      <p:sp>
        <p:nvSpPr>
          <p:cNvPr id="23" name="Shape 21"/>
          <p:cNvSpPr/>
          <p:nvPr/>
        </p:nvSpPr>
        <p:spPr>
          <a:xfrm>
            <a:off x="228600" y="1344168"/>
            <a:ext cx="3813048" cy="502920"/>
          </a:xfrm>
          <a:prstGeom prst="rect">
            <a:avLst/>
          </a:prstGeom>
          <a:solidFill>
            <a:srgbClr val="FFFFFF"/>
          </a:solidFill>
          <a:ln w="8890">
            <a:solidFill>
              <a:srgbClr val="AFC3CF"/>
            </a:solidFill>
            <a:prstDash val="solid"/>
          </a:ln>
        </p:spPr>
        <p:txBody>
          <a:bodyPr/>
          <a:lstStyle/>
          <a:p>
            <a:endParaRPr lang="it-IT"/>
          </a:p>
        </p:txBody>
      </p:sp>
      <p:sp>
        <p:nvSpPr>
          <p:cNvPr id="24" name="Shape 22"/>
          <p:cNvSpPr/>
          <p:nvPr/>
        </p:nvSpPr>
        <p:spPr>
          <a:xfrm>
            <a:off x="320040"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25" name="Text 23"/>
          <p:cNvSpPr/>
          <p:nvPr/>
        </p:nvSpPr>
        <p:spPr>
          <a:xfrm>
            <a:off x="320040"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1</a:t>
            </a:r>
            <a:endParaRPr lang="en-US" sz="1420" dirty="0"/>
          </a:p>
        </p:txBody>
      </p:sp>
      <p:sp>
        <p:nvSpPr>
          <p:cNvPr id="26" name="Text 24"/>
          <p:cNvSpPr/>
          <p:nvPr/>
        </p:nvSpPr>
        <p:spPr>
          <a:xfrm>
            <a:off x="740664" y="1389888"/>
            <a:ext cx="3200400"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DECIDO</a:t>
            </a:r>
            <a:endParaRPr lang="en-US" sz="1110" dirty="0"/>
          </a:p>
        </p:txBody>
      </p:sp>
      <p:sp>
        <p:nvSpPr>
          <p:cNvPr id="27" name="Text 25"/>
          <p:cNvSpPr/>
          <p:nvPr/>
        </p:nvSpPr>
        <p:spPr>
          <a:xfrm>
            <a:off x="740664" y="1609344"/>
            <a:ext cx="3191256"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linea e gesto prima del settore</a:t>
            </a:r>
            <a:endParaRPr lang="en-US" sz="890" dirty="0"/>
          </a:p>
        </p:txBody>
      </p:sp>
      <p:pic>
        <p:nvPicPr>
          <p:cNvPr id="28" name="Image 0" descr="/mnt/data/call3_assets/slide17/pic07_Immagine 25.png"/>
          <p:cNvPicPr>
            <a:picLocks noChangeAspect="1"/>
          </p:cNvPicPr>
          <p:nvPr/>
        </p:nvPicPr>
        <p:blipFill>
          <a:blip r:embed="rId3"/>
          <a:srcRect t="6988" b="6988"/>
          <a:stretch/>
        </p:blipFill>
        <p:spPr>
          <a:xfrm>
            <a:off x="237744" y="1856232"/>
            <a:ext cx="3794760" cy="2176272"/>
          </a:xfrm>
          <a:prstGeom prst="rect">
            <a:avLst/>
          </a:prstGeom>
        </p:spPr>
      </p:pic>
      <p:sp>
        <p:nvSpPr>
          <p:cNvPr id="29" name="Shape 26"/>
          <p:cNvSpPr/>
          <p:nvPr/>
        </p:nvSpPr>
        <p:spPr>
          <a:xfrm>
            <a:off x="237744" y="1856232"/>
            <a:ext cx="3794760"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30" name="Shape 27"/>
          <p:cNvSpPr/>
          <p:nvPr/>
        </p:nvSpPr>
        <p:spPr>
          <a:xfrm>
            <a:off x="4187952" y="1344168"/>
            <a:ext cx="3813048" cy="502920"/>
          </a:xfrm>
          <a:prstGeom prst="rect">
            <a:avLst/>
          </a:prstGeom>
          <a:solidFill>
            <a:srgbClr val="FFFFFF"/>
          </a:solidFill>
          <a:ln w="8890">
            <a:solidFill>
              <a:srgbClr val="AFC3CF"/>
            </a:solidFill>
            <a:prstDash val="solid"/>
          </a:ln>
        </p:spPr>
        <p:txBody>
          <a:bodyPr/>
          <a:lstStyle/>
          <a:p>
            <a:endParaRPr lang="it-IT"/>
          </a:p>
        </p:txBody>
      </p:sp>
      <p:sp>
        <p:nvSpPr>
          <p:cNvPr id="31" name="Shape 28"/>
          <p:cNvSpPr/>
          <p:nvPr/>
        </p:nvSpPr>
        <p:spPr>
          <a:xfrm>
            <a:off x="4279392"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32" name="Text 29"/>
          <p:cNvSpPr/>
          <p:nvPr/>
        </p:nvSpPr>
        <p:spPr>
          <a:xfrm>
            <a:off x="4279392"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2</a:t>
            </a:r>
            <a:endParaRPr lang="en-US" sz="1420" dirty="0"/>
          </a:p>
        </p:txBody>
      </p:sp>
      <p:sp>
        <p:nvSpPr>
          <p:cNvPr id="33" name="Text 30"/>
          <p:cNvSpPr/>
          <p:nvPr/>
        </p:nvSpPr>
        <p:spPr>
          <a:xfrm>
            <a:off x="4700016" y="1389888"/>
            <a:ext cx="3200400"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ESEGUO</a:t>
            </a:r>
            <a:endParaRPr lang="en-US" sz="1110" dirty="0"/>
          </a:p>
        </p:txBody>
      </p:sp>
      <p:sp>
        <p:nvSpPr>
          <p:cNvPr id="34" name="Text 31"/>
          <p:cNvSpPr/>
          <p:nvPr/>
        </p:nvSpPr>
        <p:spPr>
          <a:xfrm>
            <a:off x="4700016" y="1609344"/>
            <a:ext cx="3191256"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ostacolo o tratto a piedi</a:t>
            </a:r>
            <a:endParaRPr lang="en-US" sz="890" dirty="0"/>
          </a:p>
        </p:txBody>
      </p:sp>
      <p:pic>
        <p:nvPicPr>
          <p:cNvPr id="35" name="Image 1" descr="/mnt/data/call3_assets/slide17/pic09_Immagine 27.jpg"/>
          <p:cNvPicPr>
            <a:picLocks noChangeAspect="1"/>
          </p:cNvPicPr>
          <p:nvPr/>
        </p:nvPicPr>
        <p:blipFill>
          <a:blip r:embed="rId4"/>
          <a:srcRect t="6988" b="6988"/>
          <a:stretch/>
        </p:blipFill>
        <p:spPr>
          <a:xfrm>
            <a:off x="4197096" y="1856232"/>
            <a:ext cx="3794760" cy="2176272"/>
          </a:xfrm>
          <a:prstGeom prst="rect">
            <a:avLst/>
          </a:prstGeom>
        </p:spPr>
      </p:pic>
      <p:sp>
        <p:nvSpPr>
          <p:cNvPr id="36" name="Shape 32"/>
          <p:cNvSpPr/>
          <p:nvPr/>
        </p:nvSpPr>
        <p:spPr>
          <a:xfrm>
            <a:off x="4197096" y="1856232"/>
            <a:ext cx="3794760"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37" name="Shape 33"/>
          <p:cNvSpPr/>
          <p:nvPr/>
        </p:nvSpPr>
        <p:spPr>
          <a:xfrm>
            <a:off x="8147304" y="1344168"/>
            <a:ext cx="3813048" cy="502920"/>
          </a:xfrm>
          <a:prstGeom prst="rect">
            <a:avLst/>
          </a:prstGeom>
          <a:solidFill>
            <a:srgbClr val="FFFFFF"/>
          </a:solidFill>
          <a:ln w="8890">
            <a:solidFill>
              <a:srgbClr val="AFC3CF"/>
            </a:solidFill>
            <a:prstDash val="solid"/>
          </a:ln>
        </p:spPr>
        <p:txBody>
          <a:bodyPr/>
          <a:lstStyle/>
          <a:p>
            <a:endParaRPr lang="it-IT"/>
          </a:p>
        </p:txBody>
      </p:sp>
      <p:sp>
        <p:nvSpPr>
          <p:cNvPr id="38" name="Shape 34"/>
          <p:cNvSpPr/>
          <p:nvPr/>
        </p:nvSpPr>
        <p:spPr>
          <a:xfrm>
            <a:off x="8238744"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39" name="Text 35"/>
          <p:cNvSpPr/>
          <p:nvPr/>
        </p:nvSpPr>
        <p:spPr>
          <a:xfrm>
            <a:off x="8238744"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3</a:t>
            </a:r>
            <a:endParaRPr lang="en-US" sz="1420" dirty="0"/>
          </a:p>
        </p:txBody>
      </p:sp>
      <p:sp>
        <p:nvSpPr>
          <p:cNvPr id="40" name="Text 36"/>
          <p:cNvSpPr/>
          <p:nvPr/>
        </p:nvSpPr>
        <p:spPr>
          <a:xfrm>
            <a:off x="8659368" y="1389888"/>
            <a:ext cx="3200400"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RILANCIO</a:t>
            </a:r>
            <a:endParaRPr lang="en-US" sz="1110" dirty="0"/>
          </a:p>
        </p:txBody>
      </p:sp>
      <p:sp>
        <p:nvSpPr>
          <p:cNvPr id="41" name="Text 37"/>
          <p:cNvSpPr/>
          <p:nvPr/>
        </p:nvSpPr>
        <p:spPr>
          <a:xfrm>
            <a:off x="8659368" y="1609344"/>
            <a:ext cx="3191256"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pedalata efficace · sguardo avanti</a:t>
            </a:r>
            <a:endParaRPr lang="en-US" sz="890" dirty="0"/>
          </a:p>
        </p:txBody>
      </p:sp>
      <p:pic>
        <p:nvPicPr>
          <p:cNvPr id="42" name="Image 2" descr="/mnt/data/call3_assets/slide17/pic11_Immagine 29.png"/>
          <p:cNvPicPr>
            <a:picLocks noChangeAspect="1"/>
          </p:cNvPicPr>
          <p:nvPr/>
        </p:nvPicPr>
        <p:blipFill>
          <a:blip r:embed="rId5"/>
          <a:srcRect t="6988" b="6988"/>
          <a:stretch/>
        </p:blipFill>
        <p:spPr>
          <a:xfrm>
            <a:off x="8156448" y="1856232"/>
            <a:ext cx="3794760" cy="2176272"/>
          </a:xfrm>
          <a:prstGeom prst="rect">
            <a:avLst/>
          </a:prstGeom>
        </p:spPr>
      </p:pic>
      <p:sp>
        <p:nvSpPr>
          <p:cNvPr id="43" name="Shape 38"/>
          <p:cNvSpPr/>
          <p:nvPr/>
        </p:nvSpPr>
        <p:spPr>
          <a:xfrm>
            <a:off x="8156448" y="1856232"/>
            <a:ext cx="3794760"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44" name="Shape 39"/>
          <p:cNvSpPr/>
          <p:nvPr/>
        </p:nvSpPr>
        <p:spPr>
          <a:xfrm>
            <a:off x="228600" y="4187952"/>
            <a:ext cx="2514600" cy="1261872"/>
          </a:xfrm>
          <a:prstGeom prst="rect">
            <a:avLst/>
          </a:prstGeom>
          <a:solidFill>
            <a:srgbClr val="FFFFFF"/>
          </a:solidFill>
          <a:ln w="8890">
            <a:solidFill>
              <a:srgbClr val="C8D6DF"/>
            </a:solidFill>
            <a:prstDash val="solid"/>
          </a:ln>
        </p:spPr>
        <p:txBody>
          <a:bodyPr/>
          <a:lstStyle/>
          <a:p>
            <a:endParaRPr lang="it-IT"/>
          </a:p>
        </p:txBody>
      </p:sp>
      <p:sp>
        <p:nvSpPr>
          <p:cNvPr id="45" name="Shape 40"/>
          <p:cNvSpPr/>
          <p:nvPr/>
        </p:nvSpPr>
        <p:spPr>
          <a:xfrm>
            <a:off x="228600" y="4187952"/>
            <a:ext cx="2514600" cy="237744"/>
          </a:xfrm>
          <a:prstGeom prst="rect">
            <a:avLst/>
          </a:prstGeom>
          <a:solidFill>
            <a:srgbClr val="00A66B"/>
          </a:solidFill>
          <a:ln w="12700">
            <a:solidFill>
              <a:srgbClr val="00A66B">
                <a:alpha val="0"/>
              </a:srgbClr>
            </a:solidFill>
            <a:prstDash val="solid"/>
          </a:ln>
        </p:spPr>
        <p:txBody>
          <a:bodyPr/>
          <a:lstStyle/>
          <a:p>
            <a:endParaRPr lang="it-IT"/>
          </a:p>
        </p:txBody>
      </p:sp>
      <p:sp>
        <p:nvSpPr>
          <p:cNvPr id="46" name="Text 41"/>
          <p:cNvSpPr/>
          <p:nvPr/>
        </p:nvSpPr>
        <p:spPr>
          <a:xfrm>
            <a:off x="301752" y="4206240"/>
            <a:ext cx="2368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PUNTI CHIAVE</a:t>
            </a:r>
            <a:endParaRPr lang="en-US" sz="1050" dirty="0"/>
          </a:p>
        </p:txBody>
      </p:sp>
      <p:sp>
        <p:nvSpPr>
          <p:cNvPr id="47" name="Shape 42"/>
          <p:cNvSpPr/>
          <p:nvPr/>
        </p:nvSpPr>
        <p:spPr>
          <a:xfrm>
            <a:off x="365760" y="4517136"/>
            <a:ext cx="164592" cy="164592"/>
          </a:xfrm>
          <a:prstGeom prst="ellipse">
            <a:avLst/>
          </a:prstGeom>
          <a:solidFill>
            <a:srgbClr val="FFFFFF"/>
          </a:solidFill>
          <a:ln w="15240">
            <a:solidFill>
              <a:srgbClr val="4E6F24"/>
            </a:solidFill>
            <a:prstDash val="solid"/>
          </a:ln>
        </p:spPr>
        <p:txBody>
          <a:bodyPr/>
          <a:lstStyle/>
          <a:p>
            <a:endParaRPr lang="it-IT"/>
          </a:p>
        </p:txBody>
      </p:sp>
      <p:sp>
        <p:nvSpPr>
          <p:cNvPr id="48" name="Text 43"/>
          <p:cNvSpPr/>
          <p:nvPr/>
        </p:nvSpPr>
        <p:spPr>
          <a:xfrm>
            <a:off x="365760" y="45079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1</a:t>
            </a:r>
            <a:endParaRPr lang="en-US" sz="800" dirty="0"/>
          </a:p>
        </p:txBody>
      </p:sp>
      <p:sp>
        <p:nvSpPr>
          <p:cNvPr id="49" name="Text 44"/>
          <p:cNvSpPr/>
          <p:nvPr/>
        </p:nvSpPr>
        <p:spPr>
          <a:xfrm>
            <a:off x="603504" y="44897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Decisione anticipata</a:t>
            </a:r>
            <a:endParaRPr lang="en-US" sz="880" dirty="0"/>
          </a:p>
        </p:txBody>
      </p:sp>
      <p:sp>
        <p:nvSpPr>
          <p:cNvPr id="50" name="Shape 45"/>
          <p:cNvSpPr/>
          <p:nvPr/>
        </p:nvSpPr>
        <p:spPr>
          <a:xfrm>
            <a:off x="365760" y="47457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1" name="Text 46"/>
          <p:cNvSpPr/>
          <p:nvPr/>
        </p:nvSpPr>
        <p:spPr>
          <a:xfrm>
            <a:off x="365760" y="47365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2</a:t>
            </a:r>
            <a:endParaRPr lang="en-US" sz="800" dirty="0"/>
          </a:p>
        </p:txBody>
      </p:sp>
      <p:sp>
        <p:nvSpPr>
          <p:cNvPr id="52" name="Text 47"/>
          <p:cNvSpPr/>
          <p:nvPr/>
        </p:nvSpPr>
        <p:spPr>
          <a:xfrm>
            <a:off x="603504" y="47183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Almeno quattro gesti collegati</a:t>
            </a:r>
            <a:endParaRPr lang="en-US" sz="880" dirty="0"/>
          </a:p>
        </p:txBody>
      </p:sp>
      <p:sp>
        <p:nvSpPr>
          <p:cNvPr id="53" name="Shape 48"/>
          <p:cNvSpPr/>
          <p:nvPr/>
        </p:nvSpPr>
        <p:spPr>
          <a:xfrm>
            <a:off x="365760" y="49743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4" name="Text 49"/>
          <p:cNvSpPr/>
          <p:nvPr/>
        </p:nvSpPr>
        <p:spPr>
          <a:xfrm>
            <a:off x="365760" y="49651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3</a:t>
            </a:r>
            <a:endParaRPr lang="en-US" sz="800" dirty="0"/>
          </a:p>
        </p:txBody>
      </p:sp>
      <p:sp>
        <p:nvSpPr>
          <p:cNvPr id="55" name="Text 50"/>
          <p:cNvSpPr/>
          <p:nvPr/>
        </p:nvSpPr>
        <p:spPr>
          <a:xfrm>
            <a:off x="603504" y="49469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Uscita già orientata</a:t>
            </a:r>
            <a:endParaRPr lang="en-US" sz="880" dirty="0"/>
          </a:p>
        </p:txBody>
      </p:sp>
      <p:sp>
        <p:nvSpPr>
          <p:cNvPr id="56" name="Shape 51"/>
          <p:cNvSpPr/>
          <p:nvPr/>
        </p:nvSpPr>
        <p:spPr>
          <a:xfrm>
            <a:off x="365760" y="52029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7" name="Text 52"/>
          <p:cNvSpPr/>
          <p:nvPr/>
        </p:nvSpPr>
        <p:spPr>
          <a:xfrm>
            <a:off x="365760" y="51937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4</a:t>
            </a:r>
            <a:endParaRPr lang="en-US" sz="800" dirty="0"/>
          </a:p>
        </p:txBody>
      </p:sp>
      <p:sp>
        <p:nvSpPr>
          <p:cNvPr id="58" name="Text 53"/>
          <p:cNvSpPr/>
          <p:nvPr/>
        </p:nvSpPr>
        <p:spPr>
          <a:xfrm>
            <a:off x="603504" y="51755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Tempo dopo qualità</a:t>
            </a:r>
            <a:endParaRPr lang="en-US" sz="880" dirty="0"/>
          </a:p>
        </p:txBody>
      </p:sp>
      <p:sp>
        <p:nvSpPr>
          <p:cNvPr id="59" name="Shape 54"/>
          <p:cNvSpPr/>
          <p:nvPr/>
        </p:nvSpPr>
        <p:spPr>
          <a:xfrm>
            <a:off x="2852928" y="4187952"/>
            <a:ext cx="3657600" cy="1261872"/>
          </a:xfrm>
          <a:prstGeom prst="rect">
            <a:avLst/>
          </a:prstGeom>
          <a:solidFill>
            <a:srgbClr val="FFFFFF"/>
          </a:solidFill>
          <a:ln w="8890">
            <a:solidFill>
              <a:srgbClr val="C8D6DF"/>
            </a:solidFill>
            <a:prstDash val="solid"/>
          </a:ln>
        </p:spPr>
        <p:txBody>
          <a:bodyPr/>
          <a:lstStyle/>
          <a:p>
            <a:endParaRPr lang="it-IT"/>
          </a:p>
        </p:txBody>
      </p:sp>
      <p:sp>
        <p:nvSpPr>
          <p:cNvPr id="60" name="Shape 55"/>
          <p:cNvSpPr/>
          <p:nvPr/>
        </p:nvSpPr>
        <p:spPr>
          <a:xfrm>
            <a:off x="2852928" y="4187952"/>
            <a:ext cx="365760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61" name="Text 56"/>
          <p:cNvSpPr/>
          <p:nvPr/>
        </p:nvSpPr>
        <p:spPr>
          <a:xfrm>
            <a:off x="2926080" y="4206240"/>
            <a:ext cx="3511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ERRORI COMUNI E CORREZIONE</a:t>
            </a:r>
            <a:endParaRPr lang="en-US" sz="1050" dirty="0"/>
          </a:p>
        </p:txBody>
      </p:sp>
      <p:sp>
        <p:nvSpPr>
          <p:cNvPr id="62" name="Shape 57"/>
          <p:cNvSpPr/>
          <p:nvPr/>
        </p:nvSpPr>
        <p:spPr>
          <a:xfrm>
            <a:off x="2953512" y="4498848"/>
            <a:ext cx="3456432" cy="420624"/>
          </a:xfrm>
          <a:prstGeom prst="rect">
            <a:avLst/>
          </a:prstGeom>
          <a:solidFill>
            <a:srgbClr val="FFF2F1"/>
          </a:solidFill>
          <a:ln w="8890">
            <a:solidFill>
              <a:srgbClr val="C94B45"/>
            </a:solidFill>
            <a:prstDash val="solid"/>
          </a:ln>
        </p:spPr>
        <p:txBody>
          <a:bodyPr/>
          <a:lstStyle/>
          <a:p>
            <a:endParaRPr lang="it-IT"/>
          </a:p>
        </p:txBody>
      </p:sp>
      <p:sp>
        <p:nvSpPr>
          <p:cNvPr id="63" name="Shape 58"/>
          <p:cNvSpPr/>
          <p:nvPr/>
        </p:nvSpPr>
        <p:spPr>
          <a:xfrm>
            <a:off x="3026664" y="4572000"/>
            <a:ext cx="182880" cy="182880"/>
          </a:xfrm>
          <a:prstGeom prst="ellipse">
            <a:avLst/>
          </a:prstGeom>
          <a:solidFill>
            <a:srgbClr val="E21B23"/>
          </a:solidFill>
          <a:ln w="12700">
            <a:solidFill>
              <a:srgbClr val="E21B23"/>
            </a:solidFill>
            <a:prstDash val="solid"/>
          </a:ln>
        </p:spPr>
        <p:txBody>
          <a:bodyPr/>
          <a:lstStyle/>
          <a:p>
            <a:endParaRPr lang="it-IT"/>
          </a:p>
        </p:txBody>
      </p:sp>
      <p:sp>
        <p:nvSpPr>
          <p:cNvPr id="64" name="Text 59"/>
          <p:cNvSpPr/>
          <p:nvPr/>
        </p:nvSpPr>
        <p:spPr>
          <a:xfrm>
            <a:off x="3026664" y="45582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65" name="Text 60"/>
          <p:cNvSpPr/>
          <p:nvPr/>
        </p:nvSpPr>
        <p:spPr>
          <a:xfrm>
            <a:off x="3300984" y="45445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CRONOMETRA SUBITO</a:t>
            </a:r>
            <a:endParaRPr lang="en-US" sz="920" dirty="0"/>
          </a:p>
        </p:txBody>
      </p:sp>
      <p:sp>
        <p:nvSpPr>
          <p:cNvPr id="66" name="Text 61"/>
          <p:cNvSpPr/>
          <p:nvPr/>
        </p:nvSpPr>
        <p:spPr>
          <a:xfrm>
            <a:off x="3300984" y="47183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prima rendi la catena ripetibile.</a:t>
            </a:r>
            <a:endParaRPr lang="en-US" sz="850" dirty="0"/>
          </a:p>
        </p:txBody>
      </p:sp>
      <p:sp>
        <p:nvSpPr>
          <p:cNvPr id="67" name="Shape 62"/>
          <p:cNvSpPr/>
          <p:nvPr/>
        </p:nvSpPr>
        <p:spPr>
          <a:xfrm>
            <a:off x="2953512" y="4956048"/>
            <a:ext cx="3456432" cy="420624"/>
          </a:xfrm>
          <a:prstGeom prst="rect">
            <a:avLst/>
          </a:prstGeom>
          <a:solidFill>
            <a:srgbClr val="FFF2F1"/>
          </a:solidFill>
          <a:ln w="8890">
            <a:solidFill>
              <a:srgbClr val="C94B45"/>
            </a:solidFill>
            <a:prstDash val="solid"/>
          </a:ln>
        </p:spPr>
        <p:txBody>
          <a:bodyPr/>
          <a:lstStyle/>
          <a:p>
            <a:endParaRPr lang="it-IT"/>
          </a:p>
        </p:txBody>
      </p:sp>
      <p:sp>
        <p:nvSpPr>
          <p:cNvPr id="68" name="Shape 63"/>
          <p:cNvSpPr/>
          <p:nvPr/>
        </p:nvSpPr>
        <p:spPr>
          <a:xfrm>
            <a:off x="3026664" y="5029200"/>
            <a:ext cx="182880" cy="182880"/>
          </a:xfrm>
          <a:prstGeom prst="ellipse">
            <a:avLst/>
          </a:prstGeom>
          <a:solidFill>
            <a:srgbClr val="E21B23"/>
          </a:solidFill>
          <a:ln w="12700">
            <a:solidFill>
              <a:srgbClr val="E21B23"/>
            </a:solidFill>
            <a:prstDash val="solid"/>
          </a:ln>
        </p:spPr>
        <p:txBody>
          <a:bodyPr/>
          <a:lstStyle/>
          <a:p>
            <a:endParaRPr lang="it-IT"/>
          </a:p>
        </p:txBody>
      </p:sp>
      <p:sp>
        <p:nvSpPr>
          <p:cNvPr id="69" name="Text 64"/>
          <p:cNvSpPr/>
          <p:nvPr/>
        </p:nvSpPr>
        <p:spPr>
          <a:xfrm>
            <a:off x="3026664" y="50154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70" name="Text 65"/>
          <p:cNvSpPr/>
          <p:nvPr/>
        </p:nvSpPr>
        <p:spPr>
          <a:xfrm>
            <a:off x="3300984" y="50017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FINISCE SULL’OSTACOLO</a:t>
            </a:r>
            <a:endParaRPr lang="en-US" sz="920" dirty="0"/>
          </a:p>
        </p:txBody>
      </p:sp>
      <p:sp>
        <p:nvSpPr>
          <p:cNvPr id="71" name="Text 66"/>
          <p:cNvSpPr/>
          <p:nvPr/>
        </p:nvSpPr>
        <p:spPr>
          <a:xfrm>
            <a:off x="3300984" y="51755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valuta il rilancio e il gesto successivo.</a:t>
            </a:r>
            <a:endParaRPr lang="en-US" sz="850" dirty="0"/>
          </a:p>
        </p:txBody>
      </p:sp>
      <p:sp>
        <p:nvSpPr>
          <p:cNvPr id="72" name="Shape 67"/>
          <p:cNvSpPr/>
          <p:nvPr/>
        </p:nvSpPr>
        <p:spPr>
          <a:xfrm>
            <a:off x="6620256" y="4187952"/>
            <a:ext cx="1783080" cy="1261872"/>
          </a:xfrm>
          <a:prstGeom prst="rect">
            <a:avLst/>
          </a:prstGeom>
          <a:solidFill>
            <a:srgbClr val="FFFFFF"/>
          </a:solidFill>
          <a:ln w="8890">
            <a:solidFill>
              <a:srgbClr val="C8D6DF"/>
            </a:solidFill>
            <a:prstDash val="solid"/>
          </a:ln>
        </p:spPr>
        <p:txBody>
          <a:bodyPr/>
          <a:lstStyle/>
          <a:p>
            <a:endParaRPr lang="it-IT"/>
          </a:p>
        </p:txBody>
      </p:sp>
      <p:sp>
        <p:nvSpPr>
          <p:cNvPr id="73" name="Shape 68"/>
          <p:cNvSpPr/>
          <p:nvPr/>
        </p:nvSpPr>
        <p:spPr>
          <a:xfrm>
            <a:off x="6620256" y="4187952"/>
            <a:ext cx="1783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74" name="Text 69"/>
          <p:cNvSpPr/>
          <p:nvPr/>
        </p:nvSpPr>
        <p:spPr>
          <a:xfrm>
            <a:off x="6693408" y="4206240"/>
            <a:ext cx="1636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PAROLE CHIAVE</a:t>
            </a:r>
            <a:endParaRPr lang="en-US" sz="1050" dirty="0"/>
          </a:p>
        </p:txBody>
      </p:sp>
      <p:sp>
        <p:nvSpPr>
          <p:cNvPr id="75" name="Text 70"/>
          <p:cNvSpPr/>
          <p:nvPr/>
        </p:nvSpPr>
        <p:spPr>
          <a:xfrm>
            <a:off x="6739128" y="4498848"/>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6" name="Text 71"/>
          <p:cNvSpPr/>
          <p:nvPr/>
        </p:nvSpPr>
        <p:spPr>
          <a:xfrm>
            <a:off x="6940296" y="4498848"/>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Decido.</a:t>
            </a:r>
            <a:endParaRPr lang="en-US" sz="880" dirty="0"/>
          </a:p>
        </p:txBody>
      </p:sp>
      <p:sp>
        <p:nvSpPr>
          <p:cNvPr id="77" name="Text 72"/>
          <p:cNvSpPr/>
          <p:nvPr/>
        </p:nvSpPr>
        <p:spPr>
          <a:xfrm>
            <a:off x="6739128" y="4797552"/>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8" name="Text 73"/>
          <p:cNvSpPr/>
          <p:nvPr/>
        </p:nvSpPr>
        <p:spPr>
          <a:xfrm>
            <a:off x="6940296" y="4797552"/>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Eseguo.</a:t>
            </a:r>
            <a:endParaRPr lang="en-US" sz="880" dirty="0"/>
          </a:p>
        </p:txBody>
      </p:sp>
      <p:sp>
        <p:nvSpPr>
          <p:cNvPr id="79" name="Text 74"/>
          <p:cNvSpPr/>
          <p:nvPr/>
        </p:nvSpPr>
        <p:spPr>
          <a:xfrm>
            <a:off x="6739128" y="5096256"/>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80" name="Text 75"/>
          <p:cNvSpPr/>
          <p:nvPr/>
        </p:nvSpPr>
        <p:spPr>
          <a:xfrm>
            <a:off x="6940296" y="5096256"/>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Rilancio.</a:t>
            </a:r>
            <a:endParaRPr lang="en-US" sz="880" dirty="0"/>
          </a:p>
        </p:txBody>
      </p:sp>
      <p:sp>
        <p:nvSpPr>
          <p:cNvPr id="81" name="Shape 76"/>
          <p:cNvSpPr/>
          <p:nvPr/>
        </p:nvSpPr>
        <p:spPr>
          <a:xfrm>
            <a:off x="8513064" y="4187952"/>
            <a:ext cx="3447288" cy="1261872"/>
          </a:xfrm>
          <a:prstGeom prst="rect">
            <a:avLst/>
          </a:prstGeom>
          <a:solidFill>
            <a:srgbClr val="FFFFFF"/>
          </a:solidFill>
          <a:ln w="8890">
            <a:solidFill>
              <a:srgbClr val="C8D6DF"/>
            </a:solidFill>
            <a:prstDash val="solid"/>
          </a:ln>
        </p:spPr>
        <p:txBody>
          <a:bodyPr/>
          <a:lstStyle/>
          <a:p>
            <a:endParaRPr lang="it-IT"/>
          </a:p>
        </p:txBody>
      </p:sp>
      <p:sp>
        <p:nvSpPr>
          <p:cNvPr id="82" name="Shape 77"/>
          <p:cNvSpPr/>
          <p:nvPr/>
        </p:nvSpPr>
        <p:spPr>
          <a:xfrm>
            <a:off x="8513064" y="4187952"/>
            <a:ext cx="3447288"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83" name="Text 78"/>
          <p:cNvSpPr/>
          <p:nvPr/>
        </p:nvSpPr>
        <p:spPr>
          <a:xfrm>
            <a:off x="8586216" y="4206240"/>
            <a:ext cx="3300984"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PROGRESSIONE</a:t>
            </a:r>
            <a:endParaRPr lang="en-US" sz="1050" dirty="0"/>
          </a:p>
        </p:txBody>
      </p:sp>
      <p:sp>
        <p:nvSpPr>
          <p:cNvPr id="84" name="Shape 79"/>
          <p:cNvSpPr/>
          <p:nvPr/>
        </p:nvSpPr>
        <p:spPr>
          <a:xfrm>
            <a:off x="8631936" y="4498848"/>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5" name="Text 80"/>
          <p:cNvSpPr/>
          <p:nvPr/>
        </p:nvSpPr>
        <p:spPr>
          <a:xfrm>
            <a:off x="8631936" y="4498848"/>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L1</a:t>
            </a:r>
            <a:endParaRPr lang="en-US" sz="820" dirty="0"/>
          </a:p>
        </p:txBody>
      </p:sp>
      <p:sp>
        <p:nvSpPr>
          <p:cNvPr id="86" name="Text 81"/>
          <p:cNvSpPr/>
          <p:nvPr/>
        </p:nvSpPr>
        <p:spPr>
          <a:xfrm>
            <a:off x="9089136" y="4498848"/>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Due gesti</a:t>
            </a:r>
            <a:endParaRPr lang="en-US" sz="870" dirty="0"/>
          </a:p>
        </p:txBody>
      </p:sp>
      <p:sp>
        <p:nvSpPr>
          <p:cNvPr id="87" name="Shape 82"/>
          <p:cNvSpPr/>
          <p:nvPr/>
        </p:nvSpPr>
        <p:spPr>
          <a:xfrm>
            <a:off x="8631936" y="4722876"/>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8" name="Text 83"/>
          <p:cNvSpPr/>
          <p:nvPr/>
        </p:nvSpPr>
        <p:spPr>
          <a:xfrm>
            <a:off x="8631936" y="4722876"/>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L2</a:t>
            </a:r>
            <a:endParaRPr lang="en-US" sz="820" dirty="0"/>
          </a:p>
        </p:txBody>
      </p:sp>
      <p:sp>
        <p:nvSpPr>
          <p:cNvPr id="89" name="Text 84"/>
          <p:cNvSpPr/>
          <p:nvPr/>
        </p:nvSpPr>
        <p:spPr>
          <a:xfrm>
            <a:off x="9089136" y="4722876"/>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Quattro gesti</a:t>
            </a:r>
            <a:endParaRPr lang="en-US" sz="870" dirty="0"/>
          </a:p>
        </p:txBody>
      </p:sp>
      <p:sp>
        <p:nvSpPr>
          <p:cNvPr id="90" name="Shape 85"/>
          <p:cNvSpPr/>
          <p:nvPr/>
        </p:nvSpPr>
        <p:spPr>
          <a:xfrm>
            <a:off x="8631936" y="4946904"/>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91" name="Text 86"/>
          <p:cNvSpPr/>
          <p:nvPr/>
        </p:nvSpPr>
        <p:spPr>
          <a:xfrm>
            <a:off x="8631936" y="4946904"/>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L3</a:t>
            </a:r>
            <a:endParaRPr lang="en-US" sz="820" dirty="0"/>
          </a:p>
        </p:txBody>
      </p:sp>
      <p:sp>
        <p:nvSpPr>
          <p:cNvPr id="92" name="Text 87"/>
          <p:cNvSpPr/>
          <p:nvPr/>
        </p:nvSpPr>
        <p:spPr>
          <a:xfrm>
            <a:off x="9089136" y="4946904"/>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Circuito completo</a:t>
            </a:r>
            <a:endParaRPr lang="en-US" sz="870" dirty="0"/>
          </a:p>
        </p:txBody>
      </p:sp>
      <p:sp>
        <p:nvSpPr>
          <p:cNvPr id="93" name="Shape 88"/>
          <p:cNvSpPr/>
          <p:nvPr/>
        </p:nvSpPr>
        <p:spPr>
          <a:xfrm>
            <a:off x="8631936" y="5170932"/>
            <a:ext cx="384048" cy="196596"/>
          </a:xfrm>
          <a:prstGeom prst="rect">
            <a:avLst/>
          </a:prstGeom>
          <a:solidFill>
            <a:srgbClr val="0A3952"/>
          </a:solidFill>
          <a:ln w="12700">
            <a:solidFill>
              <a:srgbClr val="0A3952">
                <a:alpha val="0"/>
              </a:srgbClr>
            </a:solidFill>
            <a:prstDash val="solid"/>
          </a:ln>
        </p:spPr>
        <p:txBody>
          <a:bodyPr/>
          <a:lstStyle/>
          <a:p>
            <a:endParaRPr lang="it-IT"/>
          </a:p>
        </p:txBody>
      </p:sp>
      <p:sp>
        <p:nvSpPr>
          <p:cNvPr id="94" name="Text 89"/>
          <p:cNvSpPr/>
          <p:nvPr/>
        </p:nvSpPr>
        <p:spPr>
          <a:xfrm>
            <a:off x="8631936" y="5170932"/>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L4</a:t>
            </a:r>
            <a:endParaRPr lang="en-US" sz="820" dirty="0"/>
          </a:p>
        </p:txBody>
      </p:sp>
      <p:sp>
        <p:nvSpPr>
          <p:cNvPr id="95" name="Text 90"/>
          <p:cNvSpPr/>
          <p:nvPr/>
        </p:nvSpPr>
        <p:spPr>
          <a:xfrm>
            <a:off x="9089136" y="5170932"/>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Dopo sforzo</a:t>
            </a:r>
            <a:endParaRPr lang="en-US" sz="870" dirty="0"/>
          </a:p>
        </p:txBody>
      </p:sp>
      <p:sp>
        <p:nvSpPr>
          <p:cNvPr id="96" name="Shape 91"/>
          <p:cNvSpPr/>
          <p:nvPr/>
        </p:nvSpPr>
        <p:spPr>
          <a:xfrm>
            <a:off x="228600"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97" name="Shape 92"/>
          <p:cNvSpPr/>
          <p:nvPr/>
        </p:nvSpPr>
        <p:spPr>
          <a:xfrm>
            <a:off x="228600" y="5513832"/>
            <a:ext cx="2926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98" name="Text 93"/>
          <p:cNvSpPr/>
          <p:nvPr/>
        </p:nvSpPr>
        <p:spPr>
          <a:xfrm>
            <a:off x="301752"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VERIFICA</a:t>
            </a:r>
            <a:endParaRPr lang="en-US" sz="1050" dirty="0"/>
          </a:p>
        </p:txBody>
      </p:sp>
      <p:sp>
        <p:nvSpPr>
          <p:cNvPr id="99" name="Text 94"/>
          <p:cNvSpPr/>
          <p:nvPr/>
        </p:nvSpPr>
        <p:spPr>
          <a:xfrm>
            <a:off x="365760" y="5815584"/>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0" name="Text 95"/>
          <p:cNvSpPr/>
          <p:nvPr/>
        </p:nvSpPr>
        <p:spPr>
          <a:xfrm>
            <a:off x="594360" y="5815584"/>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Nessuno stop extra</a:t>
            </a:r>
            <a:endParaRPr lang="en-US" sz="850" dirty="0"/>
          </a:p>
        </p:txBody>
      </p:sp>
      <p:sp>
        <p:nvSpPr>
          <p:cNvPr id="101" name="Text 96"/>
          <p:cNvSpPr/>
          <p:nvPr/>
        </p:nvSpPr>
        <p:spPr>
          <a:xfrm>
            <a:off x="365760" y="5984748"/>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2" name="Text 97"/>
          <p:cNvSpPr/>
          <p:nvPr/>
        </p:nvSpPr>
        <p:spPr>
          <a:xfrm>
            <a:off x="594360" y="5984748"/>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Linea continua</a:t>
            </a:r>
            <a:endParaRPr lang="en-US" sz="850" dirty="0"/>
          </a:p>
        </p:txBody>
      </p:sp>
      <p:sp>
        <p:nvSpPr>
          <p:cNvPr id="103" name="Text 98"/>
          <p:cNvSpPr/>
          <p:nvPr/>
        </p:nvSpPr>
        <p:spPr>
          <a:xfrm>
            <a:off x="365760" y="6153912"/>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4" name="Text 99"/>
          <p:cNvSpPr/>
          <p:nvPr/>
        </p:nvSpPr>
        <p:spPr>
          <a:xfrm>
            <a:off x="594360" y="6153912"/>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Rilancio efficace</a:t>
            </a:r>
            <a:endParaRPr lang="en-US" sz="850" dirty="0"/>
          </a:p>
        </p:txBody>
      </p:sp>
      <p:sp>
        <p:nvSpPr>
          <p:cNvPr id="105" name="Text 100"/>
          <p:cNvSpPr/>
          <p:nvPr/>
        </p:nvSpPr>
        <p:spPr>
          <a:xfrm>
            <a:off x="365760" y="6323076"/>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6" name="Text 101"/>
          <p:cNvSpPr/>
          <p:nvPr/>
        </p:nvSpPr>
        <p:spPr>
          <a:xfrm>
            <a:off x="594360" y="6323076"/>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Qualità ripetibile</a:t>
            </a:r>
            <a:endParaRPr lang="en-US" sz="850" dirty="0"/>
          </a:p>
        </p:txBody>
      </p:sp>
      <p:sp>
        <p:nvSpPr>
          <p:cNvPr id="107" name="Shape 102"/>
          <p:cNvSpPr/>
          <p:nvPr/>
        </p:nvSpPr>
        <p:spPr>
          <a:xfrm>
            <a:off x="3273552"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108" name="Shape 103"/>
          <p:cNvSpPr/>
          <p:nvPr/>
        </p:nvSpPr>
        <p:spPr>
          <a:xfrm>
            <a:off x="3273552" y="5513832"/>
            <a:ext cx="292608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109" name="Text 104"/>
          <p:cNvSpPr/>
          <p:nvPr/>
        </p:nvSpPr>
        <p:spPr>
          <a:xfrm>
            <a:off x="3346704"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STOP DI SICUREZZA</a:t>
            </a:r>
            <a:endParaRPr lang="en-US" sz="1050" dirty="0"/>
          </a:p>
        </p:txBody>
      </p:sp>
      <p:sp>
        <p:nvSpPr>
          <p:cNvPr id="110" name="Text 105"/>
          <p:cNvSpPr/>
          <p:nvPr/>
        </p:nvSpPr>
        <p:spPr>
          <a:xfrm>
            <a:off x="3438144" y="5843016"/>
            <a:ext cx="2596896"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Stop se traffico, fondo o fatica rendono imprevedibile la catena.</a:t>
            </a:r>
            <a:endParaRPr lang="en-US" sz="860" dirty="0"/>
          </a:p>
        </p:txBody>
      </p:sp>
      <p:sp>
        <p:nvSpPr>
          <p:cNvPr id="111" name="Shape 106"/>
          <p:cNvSpPr/>
          <p:nvPr/>
        </p:nvSpPr>
        <p:spPr>
          <a:xfrm>
            <a:off x="6318504" y="5513832"/>
            <a:ext cx="2880360" cy="1024128"/>
          </a:xfrm>
          <a:prstGeom prst="rect">
            <a:avLst/>
          </a:prstGeom>
          <a:solidFill>
            <a:srgbClr val="FFFFFF"/>
          </a:solidFill>
          <a:ln w="8890">
            <a:solidFill>
              <a:srgbClr val="C8D6DF"/>
            </a:solidFill>
            <a:prstDash val="solid"/>
          </a:ln>
        </p:spPr>
        <p:txBody>
          <a:bodyPr/>
          <a:lstStyle/>
          <a:p>
            <a:endParaRPr lang="it-IT"/>
          </a:p>
        </p:txBody>
      </p:sp>
      <p:sp>
        <p:nvSpPr>
          <p:cNvPr id="112" name="Shape 107"/>
          <p:cNvSpPr/>
          <p:nvPr/>
        </p:nvSpPr>
        <p:spPr>
          <a:xfrm>
            <a:off x="6318504" y="5513832"/>
            <a:ext cx="288036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13" name="Text 108"/>
          <p:cNvSpPr/>
          <p:nvPr/>
        </p:nvSpPr>
        <p:spPr>
          <a:xfrm>
            <a:off x="6391656" y="5532120"/>
            <a:ext cx="273405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ESERCIZIO</a:t>
            </a:r>
            <a:endParaRPr lang="en-US" sz="1050" dirty="0"/>
          </a:p>
        </p:txBody>
      </p:sp>
      <p:sp>
        <p:nvSpPr>
          <p:cNvPr id="114" name="Text 109"/>
          <p:cNvSpPr/>
          <p:nvPr/>
        </p:nvSpPr>
        <p:spPr>
          <a:xfrm>
            <a:off x="6473952" y="5843016"/>
            <a:ext cx="2569464"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Partenza → curva → ostacolo → tratto a piedi → pendenza → rilancio.</a:t>
            </a:r>
            <a:endParaRPr lang="en-US" sz="860" dirty="0"/>
          </a:p>
        </p:txBody>
      </p:sp>
      <p:sp>
        <p:nvSpPr>
          <p:cNvPr id="115" name="Shape 110"/>
          <p:cNvSpPr/>
          <p:nvPr/>
        </p:nvSpPr>
        <p:spPr>
          <a:xfrm>
            <a:off x="9317736" y="5513832"/>
            <a:ext cx="2642616" cy="1024128"/>
          </a:xfrm>
          <a:prstGeom prst="rect">
            <a:avLst/>
          </a:prstGeom>
          <a:solidFill>
            <a:srgbClr val="FFFFFF"/>
          </a:solidFill>
          <a:ln w="8890">
            <a:solidFill>
              <a:srgbClr val="C8D6DF"/>
            </a:solidFill>
            <a:prstDash val="solid"/>
          </a:ln>
        </p:spPr>
        <p:txBody>
          <a:bodyPr/>
          <a:lstStyle/>
          <a:p>
            <a:endParaRPr lang="it-IT"/>
          </a:p>
        </p:txBody>
      </p:sp>
      <p:sp>
        <p:nvSpPr>
          <p:cNvPr id="116" name="Shape 111"/>
          <p:cNvSpPr/>
          <p:nvPr/>
        </p:nvSpPr>
        <p:spPr>
          <a:xfrm>
            <a:off x="9317736" y="5513832"/>
            <a:ext cx="2642616"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17" name="Text 112"/>
          <p:cNvSpPr/>
          <p:nvPr/>
        </p:nvSpPr>
        <p:spPr>
          <a:xfrm>
            <a:off x="9390888" y="5532120"/>
            <a:ext cx="2496312"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COLLEGATO A</a:t>
            </a:r>
            <a:endParaRPr lang="en-US" sz="1050" dirty="0"/>
          </a:p>
        </p:txBody>
      </p:sp>
      <p:sp>
        <p:nvSpPr>
          <p:cNvPr id="118" name="Text 113"/>
          <p:cNvSpPr/>
          <p:nvPr/>
        </p:nvSpPr>
        <p:spPr>
          <a:xfrm>
            <a:off x="9473184" y="5843016"/>
            <a:ext cx="2331720" cy="630936"/>
          </a:xfrm>
          <a:prstGeom prst="rect">
            <a:avLst/>
          </a:prstGeom>
          <a:noFill/>
          <a:ln/>
        </p:spPr>
        <p:txBody>
          <a:bodyPr wrap="square" lIns="0" tIns="0" rIns="0" bIns="0" rtlCol="0" anchor="t">
            <a:normAutofit/>
          </a:bodyPr>
          <a:lstStyle/>
          <a:p>
            <a:pPr marL="0" indent="0" algn="l">
              <a:buNone/>
            </a:pPr>
            <a:r>
              <a:rPr lang="en-US" sz="920" b="1" dirty="0">
                <a:solidFill>
                  <a:srgbClr val="0A3952"/>
                </a:solidFill>
                <a:latin typeface="Calibri" pitchFamily="34" charset="0"/>
                <a:ea typeface="Calibri" pitchFamily="34" charset="-122"/>
                <a:cs typeface="Calibri" pitchFamily="34" charset="-120"/>
              </a:rPr>
              <a:t>ST-24  RITMO</a:t>
            </a:r>
            <a:endParaRPr lang="en-US" sz="920" dirty="0"/>
          </a:p>
          <a:p>
            <a:pPr marL="0" indent="0" algn="l">
              <a:buNone/>
            </a:pPr>
            <a:r>
              <a:rPr lang="en-US" sz="920" b="1" dirty="0">
                <a:solidFill>
                  <a:srgbClr val="0A3952"/>
                </a:solidFill>
                <a:latin typeface="Calibri" pitchFamily="34" charset="0"/>
                <a:ea typeface="Calibri" pitchFamily="34" charset="-122"/>
                <a:cs typeface="Calibri" pitchFamily="34" charset="-120"/>
              </a:rPr>
              <a:t>ERRORE  RIPARTENZA</a:t>
            </a:r>
            <a:endParaRPr lang="en-US" sz="92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1695" cy="283464"/>
          </a:xfrm>
          <a:prstGeom prst="rect">
            <a:avLst/>
          </a:prstGeom>
          <a:solidFill>
            <a:srgbClr val="061A2B"/>
          </a:solidFill>
          <a:ln w="12700">
            <a:solidFill>
              <a:srgbClr val="061A2B">
                <a:alpha val="0"/>
              </a:srgbClr>
            </a:solidFill>
            <a:prstDash val="solid"/>
          </a:ln>
        </p:spPr>
        <p:txBody>
          <a:bodyPr/>
          <a:lstStyle/>
          <a:p>
            <a:endParaRPr lang="it-IT"/>
          </a:p>
        </p:txBody>
      </p:sp>
      <p:sp>
        <p:nvSpPr>
          <p:cNvPr id="3" name="Text 1"/>
          <p:cNvSpPr/>
          <p:nvPr/>
        </p:nvSpPr>
        <p:spPr>
          <a:xfrm>
            <a:off x="228600" y="27432"/>
            <a:ext cx="3017520" cy="219456"/>
          </a:xfrm>
          <a:prstGeom prst="rect">
            <a:avLst/>
          </a:prstGeom>
          <a:noFill/>
          <a:ln/>
        </p:spPr>
        <p:txBody>
          <a:bodyPr wrap="square" lIns="0" tIns="0" rIns="0" bIns="0" rtlCol="0" anchor="ctr">
            <a:normAutofit/>
          </a:bodyPr>
          <a:lstStyle/>
          <a:p>
            <a:pPr marL="0" indent="0" algn="l">
              <a:buNone/>
            </a:pPr>
            <a:r>
              <a:rPr lang="en-US" sz="1120" b="1" dirty="0">
                <a:solidFill>
                  <a:srgbClr val="FFFFFF"/>
                </a:solidFill>
                <a:latin typeface="Calibri" pitchFamily="34" charset="0"/>
                <a:ea typeface="Calibri" pitchFamily="34" charset="-122"/>
                <a:cs typeface="Calibri" pitchFamily="34" charset="-120"/>
              </a:rPr>
              <a:t>CALL 3  •  GARA E TESTA</a:t>
            </a:r>
            <a:endParaRPr lang="en-US" sz="1120" dirty="0"/>
          </a:p>
        </p:txBody>
      </p:sp>
      <p:sp>
        <p:nvSpPr>
          <p:cNvPr id="4" name="Text 2"/>
          <p:cNvSpPr/>
          <p:nvPr/>
        </p:nvSpPr>
        <p:spPr>
          <a:xfrm>
            <a:off x="3218688" y="27432"/>
            <a:ext cx="5532120" cy="219456"/>
          </a:xfrm>
          <a:prstGeom prst="rect">
            <a:avLst/>
          </a:prstGeom>
          <a:noFill/>
          <a:ln/>
        </p:spPr>
        <p:txBody>
          <a:bodyPr wrap="square" lIns="0" tIns="0" rIns="0" bIns="0" rtlCol="0" anchor="ctr">
            <a:normAutofit/>
          </a:bodyPr>
          <a:lstStyle/>
          <a:p>
            <a:pPr marL="0" indent="0" algn="ctr">
              <a:buNone/>
            </a:pPr>
            <a:r>
              <a:rPr lang="en-US" sz="1120" b="1" dirty="0">
                <a:solidFill>
                  <a:srgbClr val="FFFFFF"/>
                </a:solidFill>
                <a:latin typeface="Calibri" pitchFamily="34" charset="0"/>
                <a:ea typeface="Calibri" pitchFamily="34" charset="-122"/>
                <a:cs typeface="Calibri" pitchFamily="34" charset="-120"/>
              </a:rPr>
              <a:t>MANUALE TECNICO CICLOCROSS GIOVANILE 2026</a:t>
            </a:r>
            <a:endParaRPr lang="en-US" sz="1120" dirty="0"/>
          </a:p>
        </p:txBody>
      </p:sp>
      <p:sp>
        <p:nvSpPr>
          <p:cNvPr id="5" name="Text 3"/>
          <p:cNvSpPr/>
          <p:nvPr/>
        </p:nvSpPr>
        <p:spPr>
          <a:xfrm>
            <a:off x="8915400" y="27432"/>
            <a:ext cx="3017520" cy="219456"/>
          </a:xfrm>
          <a:prstGeom prst="rect">
            <a:avLst/>
          </a:prstGeom>
          <a:noFill/>
          <a:ln/>
        </p:spPr>
        <p:txBody>
          <a:bodyPr wrap="square" lIns="0" tIns="0" rIns="0" bIns="0" rtlCol="0" anchor="ctr">
            <a:normAutofit/>
          </a:bodyPr>
          <a:lstStyle/>
          <a:p>
            <a:pPr marL="0" indent="0" algn="r">
              <a:buNone/>
            </a:pPr>
            <a:r>
              <a:rPr lang="en-US" sz="1120" b="1" dirty="0">
                <a:solidFill>
                  <a:srgbClr val="FFFFFF"/>
                </a:solidFill>
                <a:latin typeface="Calibri" pitchFamily="34" charset="0"/>
                <a:ea typeface="Calibri" pitchFamily="34" charset="-122"/>
                <a:cs typeface="Calibri" pitchFamily="34" charset="-120"/>
              </a:rPr>
              <a:t>LIVELLO 3  •  DECISIONE E GARA</a:t>
            </a:r>
            <a:endParaRPr lang="en-US" sz="1120" dirty="0"/>
          </a:p>
        </p:txBody>
      </p:sp>
      <p:sp>
        <p:nvSpPr>
          <p:cNvPr id="6" name="Shape 4"/>
          <p:cNvSpPr/>
          <p:nvPr/>
        </p:nvSpPr>
        <p:spPr>
          <a:xfrm>
            <a:off x="228600" y="411480"/>
            <a:ext cx="1161288" cy="411480"/>
          </a:xfrm>
          <a:prstGeom prst="roundRect">
            <a:avLst>
              <a:gd name="adj" fmla="val 13333"/>
            </a:avLst>
          </a:prstGeom>
          <a:solidFill>
            <a:srgbClr val="00A66B"/>
          </a:solidFill>
          <a:ln w="12700">
            <a:solidFill>
              <a:srgbClr val="00A66B">
                <a:alpha val="0"/>
              </a:srgbClr>
            </a:solidFill>
            <a:prstDash val="solid"/>
          </a:ln>
        </p:spPr>
        <p:txBody>
          <a:bodyPr/>
          <a:lstStyle/>
          <a:p>
            <a:endParaRPr lang="it-IT"/>
          </a:p>
        </p:txBody>
      </p:sp>
      <p:sp>
        <p:nvSpPr>
          <p:cNvPr id="7" name="Text 5"/>
          <p:cNvSpPr/>
          <p:nvPr/>
        </p:nvSpPr>
        <p:spPr>
          <a:xfrm>
            <a:off x="228600" y="429768"/>
            <a:ext cx="1161288" cy="374904"/>
          </a:xfrm>
          <a:prstGeom prst="rect">
            <a:avLst/>
          </a:prstGeom>
          <a:noFill/>
          <a:ln/>
        </p:spPr>
        <p:txBody>
          <a:bodyPr wrap="square" lIns="0" tIns="0" rIns="0" bIns="0" rtlCol="0" anchor="ctr">
            <a:normAutofit/>
          </a:bodyPr>
          <a:lstStyle/>
          <a:p>
            <a:pPr marL="0" indent="0" algn="ctr">
              <a:buNone/>
            </a:pPr>
            <a:r>
              <a:rPr lang="en-US" sz="1850" b="1" dirty="0">
                <a:solidFill>
                  <a:srgbClr val="FFFFFF"/>
                </a:solidFill>
                <a:latin typeface="Calibri" pitchFamily="34" charset="0"/>
                <a:ea typeface="Calibri" pitchFamily="34" charset="-122"/>
                <a:cs typeface="Calibri" pitchFamily="34" charset="-120"/>
              </a:rPr>
              <a:t>N° E-1</a:t>
            </a:r>
            <a:endParaRPr lang="en-US" sz="1850" dirty="0"/>
          </a:p>
        </p:txBody>
      </p:sp>
      <p:sp>
        <p:nvSpPr>
          <p:cNvPr id="8" name="Text 6"/>
          <p:cNvSpPr/>
          <p:nvPr/>
        </p:nvSpPr>
        <p:spPr>
          <a:xfrm>
            <a:off x="1527048" y="365760"/>
            <a:ext cx="5623560" cy="502920"/>
          </a:xfrm>
          <a:prstGeom prst="rect">
            <a:avLst/>
          </a:prstGeom>
          <a:noFill/>
          <a:ln/>
        </p:spPr>
        <p:txBody>
          <a:bodyPr wrap="square" lIns="0" tIns="0" rIns="0" bIns="0" rtlCol="0" anchor="ctr">
            <a:normAutofit/>
          </a:bodyPr>
          <a:lstStyle/>
          <a:p>
            <a:pPr marL="0" indent="0" algn="l">
              <a:buNone/>
            </a:pPr>
            <a:r>
              <a:rPr lang="en-US" sz="2450" b="1" dirty="0">
                <a:solidFill>
                  <a:srgbClr val="07172A"/>
                </a:solidFill>
                <a:latin typeface="Calibri" pitchFamily="34" charset="0"/>
                <a:ea typeface="Calibri" pitchFamily="34" charset="-122"/>
                <a:cs typeface="Calibri" pitchFamily="34" charset="-120"/>
              </a:rPr>
              <a:t>ERRORE, CADUTA E RIPARTENZA</a:t>
            </a:r>
            <a:endParaRPr lang="en-US" sz="2450" dirty="0"/>
          </a:p>
        </p:txBody>
      </p:sp>
      <p:sp>
        <p:nvSpPr>
          <p:cNvPr id="9" name="Text 7"/>
          <p:cNvSpPr/>
          <p:nvPr/>
        </p:nvSpPr>
        <p:spPr>
          <a:xfrm>
            <a:off x="228600" y="850392"/>
            <a:ext cx="6903720" cy="201168"/>
          </a:xfrm>
          <a:prstGeom prst="rect">
            <a:avLst/>
          </a:prstGeom>
          <a:noFill/>
          <a:ln/>
        </p:spPr>
        <p:txBody>
          <a:bodyPr wrap="square" lIns="0" tIns="0" rIns="0" bIns="0" rtlCol="0" anchor="ctr">
            <a:normAutofit/>
          </a:bodyPr>
          <a:lstStyle/>
          <a:p>
            <a:pPr marL="0" indent="0" algn="l">
              <a:buNone/>
            </a:pPr>
            <a:r>
              <a:rPr lang="en-US" sz="1260" b="1" dirty="0">
                <a:solidFill>
                  <a:srgbClr val="C94B45"/>
                </a:solidFill>
                <a:latin typeface="Calibri" pitchFamily="34" charset="0"/>
                <a:ea typeface="Calibri" pitchFamily="34" charset="-122"/>
                <a:cs typeface="Calibri" pitchFamily="34" charset="-120"/>
              </a:rPr>
              <a:t>PRIMA CONTROLLO, POI RITMO</a:t>
            </a:r>
            <a:endParaRPr lang="en-US" sz="1260" dirty="0"/>
          </a:p>
        </p:txBody>
      </p:sp>
      <p:sp>
        <p:nvSpPr>
          <p:cNvPr id="10" name="Text 8"/>
          <p:cNvSpPr/>
          <p:nvPr/>
        </p:nvSpPr>
        <p:spPr>
          <a:xfrm>
            <a:off x="228600" y="1078992"/>
            <a:ext cx="1024128" cy="182880"/>
          </a:xfrm>
          <a:prstGeom prst="rect">
            <a:avLst/>
          </a:prstGeom>
          <a:noFill/>
          <a:ln/>
        </p:spPr>
        <p:txBody>
          <a:bodyPr wrap="square" lIns="0" tIns="0" rIns="0" bIns="0" rtlCol="0" anchor="ctr">
            <a:normAutofit/>
          </a:bodyPr>
          <a:lstStyle/>
          <a:p>
            <a:pPr marL="0" indent="0" algn="l">
              <a:buNone/>
            </a:pPr>
            <a:r>
              <a:rPr lang="en-US" sz="1060" b="1" dirty="0">
                <a:solidFill>
                  <a:srgbClr val="0A3952"/>
                </a:solidFill>
                <a:latin typeface="Calibri" pitchFamily="34" charset="0"/>
                <a:ea typeface="Calibri" pitchFamily="34" charset="-122"/>
                <a:cs typeface="Calibri" pitchFamily="34" charset="-120"/>
              </a:rPr>
              <a:t>OBIETTIVO</a:t>
            </a:r>
            <a:endParaRPr lang="en-US" sz="1060" dirty="0"/>
          </a:p>
        </p:txBody>
      </p:sp>
      <p:sp>
        <p:nvSpPr>
          <p:cNvPr id="11" name="Text 9"/>
          <p:cNvSpPr/>
          <p:nvPr/>
        </p:nvSpPr>
        <p:spPr>
          <a:xfrm>
            <a:off x="1298448" y="1060704"/>
            <a:ext cx="5879592" cy="228600"/>
          </a:xfrm>
          <a:prstGeom prst="rect">
            <a:avLst/>
          </a:prstGeom>
          <a:noFill/>
          <a:ln/>
        </p:spPr>
        <p:txBody>
          <a:bodyPr wrap="square" lIns="0" tIns="0" rIns="0" bIns="0" rtlCol="0" anchor="ctr">
            <a:normAutofit/>
          </a:bodyPr>
          <a:lstStyle/>
          <a:p>
            <a:pPr marL="0" indent="0" algn="l">
              <a:buNone/>
            </a:pPr>
            <a:r>
              <a:rPr lang="en-US" sz="1050" dirty="0">
                <a:solidFill>
                  <a:srgbClr val="1D2932"/>
                </a:solidFill>
                <a:latin typeface="Calibri" pitchFamily="34" charset="0"/>
                <a:ea typeface="Calibri" pitchFamily="34" charset="-122"/>
                <a:cs typeface="Calibri" pitchFamily="34" charset="-120"/>
              </a:rPr>
              <a:t>Ricostruire persona, bici, linea e gesto prima di accelerare.</a:t>
            </a:r>
            <a:endParaRPr lang="en-US" sz="1050" dirty="0"/>
          </a:p>
        </p:txBody>
      </p:sp>
      <p:sp>
        <p:nvSpPr>
          <p:cNvPr id="12" name="Text 10"/>
          <p:cNvSpPr/>
          <p:nvPr/>
        </p:nvSpPr>
        <p:spPr>
          <a:xfrm>
            <a:off x="7498080" y="402336"/>
            <a:ext cx="2606040" cy="182880"/>
          </a:xfrm>
          <a:prstGeom prst="rect">
            <a:avLst/>
          </a:prstGeom>
          <a:noFill/>
          <a:ln/>
        </p:spPr>
        <p:txBody>
          <a:bodyPr wrap="square" lIns="0" tIns="0" rIns="0" bIns="0" rtlCol="0" anchor="ctr">
            <a:normAutofit/>
          </a:bodyPr>
          <a:lstStyle/>
          <a:p>
            <a:pPr marL="0" indent="0" algn="l">
              <a:buNone/>
            </a:pPr>
            <a:r>
              <a:rPr lang="en-US" sz="1160" b="1" dirty="0">
                <a:solidFill>
                  <a:srgbClr val="0A3952"/>
                </a:solidFill>
                <a:latin typeface="Calibri" pitchFamily="34" charset="0"/>
                <a:ea typeface="Calibri" pitchFamily="34" charset="-122"/>
                <a:cs typeface="Calibri" pitchFamily="34" charset="-120"/>
              </a:rPr>
              <a:t>SEQUENZA CHIAVE</a:t>
            </a:r>
            <a:endParaRPr lang="en-US" sz="1160" dirty="0"/>
          </a:p>
        </p:txBody>
      </p:sp>
      <p:sp>
        <p:nvSpPr>
          <p:cNvPr id="13" name="Text 11"/>
          <p:cNvSpPr/>
          <p:nvPr/>
        </p:nvSpPr>
        <p:spPr>
          <a:xfrm>
            <a:off x="7498080" y="621792"/>
            <a:ext cx="2651760" cy="603504"/>
          </a:xfrm>
          <a:prstGeom prst="rect">
            <a:avLst/>
          </a:prstGeom>
          <a:noFill/>
          <a:ln/>
        </p:spPr>
        <p:txBody>
          <a:bodyPr wrap="square" lIns="0" tIns="0" rIns="0" bIns="0" rtlCol="0" anchor="t">
            <a:normAutofit/>
          </a:bodyPr>
          <a:lstStyle/>
          <a:p>
            <a:pPr marL="0" indent="0" algn="l">
              <a:buNone/>
            </a:pPr>
            <a:r>
              <a:rPr lang="en-US" sz="1020" dirty="0">
                <a:solidFill>
                  <a:srgbClr val="07172A"/>
                </a:solidFill>
                <a:latin typeface="Calibri" pitchFamily="34" charset="0"/>
                <a:ea typeface="Calibri" pitchFamily="34" charset="-122"/>
                <a:cs typeface="Calibri" pitchFamily="34" charset="-120"/>
              </a:rPr>
              <a:t>Mi controllo → controllo la bici → ricostruisco la linea → riparto con un gesto semplice → velocità dopo.</a:t>
            </a:r>
            <a:endParaRPr lang="en-US" sz="1020" dirty="0"/>
          </a:p>
        </p:txBody>
      </p:sp>
      <p:sp>
        <p:nvSpPr>
          <p:cNvPr id="14" name="Shape 12"/>
          <p:cNvSpPr/>
          <p:nvPr/>
        </p:nvSpPr>
        <p:spPr>
          <a:xfrm>
            <a:off x="10351008" y="402336"/>
            <a:ext cx="1600200" cy="868680"/>
          </a:xfrm>
          <a:prstGeom prst="rect">
            <a:avLst/>
          </a:prstGeom>
          <a:solidFill>
            <a:srgbClr val="FFFFFF"/>
          </a:solidFill>
          <a:ln w="8890">
            <a:solidFill>
              <a:srgbClr val="AFC3CF"/>
            </a:solidFill>
            <a:prstDash val="solid"/>
          </a:ln>
        </p:spPr>
        <p:txBody>
          <a:bodyPr/>
          <a:lstStyle/>
          <a:p>
            <a:endParaRPr lang="it-IT"/>
          </a:p>
        </p:txBody>
      </p:sp>
      <p:sp>
        <p:nvSpPr>
          <p:cNvPr id="15" name="Text 13"/>
          <p:cNvSpPr/>
          <p:nvPr/>
        </p:nvSpPr>
        <p:spPr>
          <a:xfrm>
            <a:off x="10469880" y="438912"/>
            <a:ext cx="1325880" cy="164592"/>
          </a:xfrm>
          <a:prstGeom prst="rect">
            <a:avLst/>
          </a:prstGeom>
          <a:noFill/>
          <a:ln/>
        </p:spPr>
        <p:txBody>
          <a:bodyPr wrap="square" lIns="0" tIns="0" rIns="0" bIns="0" rtlCol="0" anchor="ctr">
            <a:normAutofit/>
          </a:bodyPr>
          <a:lstStyle/>
          <a:p>
            <a:pPr marL="0" indent="0" algn="ctr">
              <a:buNone/>
            </a:pPr>
            <a:r>
              <a:rPr lang="en-US" sz="1060" b="1" dirty="0">
                <a:solidFill>
                  <a:srgbClr val="0A3952"/>
                </a:solidFill>
                <a:latin typeface="Calibri" pitchFamily="34" charset="0"/>
                <a:ea typeface="Calibri" pitchFamily="34" charset="-122"/>
                <a:cs typeface="Calibri" pitchFamily="34" charset="-120"/>
              </a:rPr>
              <a:t>LEGENDA</a:t>
            </a:r>
            <a:endParaRPr lang="en-US" sz="1060" dirty="0"/>
          </a:p>
        </p:txBody>
      </p:sp>
      <p:sp>
        <p:nvSpPr>
          <p:cNvPr id="16" name="Shape 14"/>
          <p:cNvSpPr/>
          <p:nvPr/>
        </p:nvSpPr>
        <p:spPr>
          <a:xfrm>
            <a:off x="10497312" y="658368"/>
            <a:ext cx="109728" cy="109728"/>
          </a:xfrm>
          <a:prstGeom prst="ellipse">
            <a:avLst/>
          </a:prstGeom>
          <a:solidFill>
            <a:srgbClr val="FFFFFF"/>
          </a:solidFill>
          <a:ln w="17780">
            <a:solidFill>
              <a:srgbClr val="00A66B"/>
            </a:solidFill>
            <a:prstDash val="solid"/>
          </a:ln>
        </p:spPr>
        <p:txBody>
          <a:bodyPr/>
          <a:lstStyle/>
          <a:p>
            <a:endParaRPr lang="it-IT"/>
          </a:p>
        </p:txBody>
      </p:sp>
      <p:sp>
        <p:nvSpPr>
          <p:cNvPr id="17" name="Text 15"/>
          <p:cNvSpPr/>
          <p:nvPr/>
        </p:nvSpPr>
        <p:spPr>
          <a:xfrm>
            <a:off x="10680192" y="630936"/>
            <a:ext cx="1060704" cy="164592"/>
          </a:xfrm>
          <a:prstGeom prst="rect">
            <a:avLst/>
          </a:prstGeom>
          <a:noFill/>
          <a:ln/>
        </p:spPr>
        <p:txBody>
          <a:bodyPr wrap="square" lIns="0" tIns="0" rIns="0" bIns="0" rtlCol="0" anchor="ctr">
            <a:normAutofit/>
          </a:bodyPr>
          <a:lstStyle/>
          <a:p>
            <a:pPr marL="0" indent="0" algn="l">
              <a:buNone/>
            </a:pPr>
            <a:r>
              <a:rPr lang="en-US" sz="930" b="1" dirty="0">
                <a:solidFill>
                  <a:srgbClr val="07172A"/>
                </a:solidFill>
                <a:latin typeface="Calibri" pitchFamily="34" charset="0"/>
                <a:ea typeface="Calibri" pitchFamily="34" charset="-122"/>
                <a:cs typeface="Calibri" pitchFamily="34" charset="-120"/>
              </a:rPr>
              <a:t>CORRETTO</a:t>
            </a:r>
            <a:endParaRPr lang="en-US" sz="930" dirty="0"/>
          </a:p>
        </p:txBody>
      </p:sp>
      <p:sp>
        <p:nvSpPr>
          <p:cNvPr id="18" name="Shape 16"/>
          <p:cNvSpPr/>
          <p:nvPr/>
        </p:nvSpPr>
        <p:spPr>
          <a:xfrm>
            <a:off x="10497312" y="859536"/>
            <a:ext cx="109728" cy="109728"/>
          </a:xfrm>
          <a:prstGeom prst="ellipse">
            <a:avLst/>
          </a:prstGeom>
          <a:solidFill>
            <a:srgbClr val="FFFFFF"/>
          </a:solidFill>
          <a:ln w="17780">
            <a:solidFill>
              <a:srgbClr val="E21B23"/>
            </a:solidFill>
            <a:prstDash val="solid"/>
          </a:ln>
        </p:spPr>
        <p:txBody>
          <a:bodyPr/>
          <a:lstStyle/>
          <a:p>
            <a:endParaRPr lang="it-IT"/>
          </a:p>
        </p:txBody>
      </p:sp>
      <p:sp>
        <p:nvSpPr>
          <p:cNvPr id="19" name="Text 17"/>
          <p:cNvSpPr/>
          <p:nvPr/>
        </p:nvSpPr>
        <p:spPr>
          <a:xfrm>
            <a:off x="10680192" y="832104"/>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ERRORE</a:t>
            </a:r>
            <a:endParaRPr lang="en-US" sz="930" dirty="0"/>
          </a:p>
        </p:txBody>
      </p:sp>
      <p:sp>
        <p:nvSpPr>
          <p:cNvPr id="20" name="Shape 18"/>
          <p:cNvSpPr/>
          <p:nvPr/>
        </p:nvSpPr>
        <p:spPr>
          <a:xfrm>
            <a:off x="10497312" y="1060704"/>
            <a:ext cx="109728" cy="109728"/>
          </a:xfrm>
          <a:prstGeom prst="ellipse">
            <a:avLst/>
          </a:prstGeom>
          <a:solidFill>
            <a:srgbClr val="FFFFFF"/>
          </a:solidFill>
          <a:ln w="17780">
            <a:solidFill>
              <a:srgbClr val="0A3952"/>
            </a:solidFill>
            <a:prstDash val="solid"/>
          </a:ln>
        </p:spPr>
        <p:txBody>
          <a:bodyPr/>
          <a:lstStyle/>
          <a:p>
            <a:endParaRPr lang="it-IT"/>
          </a:p>
        </p:txBody>
      </p:sp>
      <p:sp>
        <p:nvSpPr>
          <p:cNvPr id="21" name="Text 19"/>
          <p:cNvSpPr/>
          <p:nvPr/>
        </p:nvSpPr>
        <p:spPr>
          <a:xfrm>
            <a:off x="10680192" y="1033272"/>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PAROLA</a:t>
            </a:r>
            <a:endParaRPr lang="en-US" sz="930" dirty="0"/>
          </a:p>
        </p:txBody>
      </p:sp>
      <p:sp>
        <p:nvSpPr>
          <p:cNvPr id="22" name="Text 20"/>
          <p:cNvSpPr/>
          <p:nvPr/>
        </p:nvSpPr>
        <p:spPr>
          <a:xfrm>
            <a:off x="11475720" y="6565392"/>
            <a:ext cx="411480" cy="137160"/>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18</a:t>
            </a:r>
            <a:endParaRPr lang="en-US" sz="850" dirty="0"/>
          </a:p>
        </p:txBody>
      </p:sp>
      <p:sp>
        <p:nvSpPr>
          <p:cNvPr id="23" name="Shape 21"/>
          <p:cNvSpPr/>
          <p:nvPr/>
        </p:nvSpPr>
        <p:spPr>
          <a:xfrm>
            <a:off x="228600" y="1344168"/>
            <a:ext cx="2642616" cy="502920"/>
          </a:xfrm>
          <a:prstGeom prst="rect">
            <a:avLst/>
          </a:prstGeom>
          <a:solidFill>
            <a:srgbClr val="FFFFFF"/>
          </a:solidFill>
          <a:ln w="8890">
            <a:solidFill>
              <a:srgbClr val="AFC3CF"/>
            </a:solidFill>
            <a:prstDash val="solid"/>
          </a:ln>
        </p:spPr>
        <p:txBody>
          <a:bodyPr/>
          <a:lstStyle/>
          <a:p>
            <a:endParaRPr lang="it-IT"/>
          </a:p>
        </p:txBody>
      </p:sp>
      <p:sp>
        <p:nvSpPr>
          <p:cNvPr id="24" name="Shape 22"/>
          <p:cNvSpPr/>
          <p:nvPr/>
        </p:nvSpPr>
        <p:spPr>
          <a:xfrm>
            <a:off x="320040"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25" name="Text 23"/>
          <p:cNvSpPr/>
          <p:nvPr/>
        </p:nvSpPr>
        <p:spPr>
          <a:xfrm>
            <a:off x="320040"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1</a:t>
            </a:r>
            <a:endParaRPr lang="en-US" sz="1420" dirty="0"/>
          </a:p>
        </p:txBody>
      </p:sp>
      <p:sp>
        <p:nvSpPr>
          <p:cNvPr id="26" name="Text 24"/>
          <p:cNvSpPr/>
          <p:nvPr/>
        </p:nvSpPr>
        <p:spPr>
          <a:xfrm>
            <a:off x="740664" y="1389888"/>
            <a:ext cx="2029968"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RIPRENDO</a:t>
            </a:r>
            <a:endParaRPr lang="en-US" sz="1110" dirty="0"/>
          </a:p>
        </p:txBody>
      </p:sp>
      <p:sp>
        <p:nvSpPr>
          <p:cNvPr id="27" name="Text 25"/>
          <p:cNvSpPr/>
          <p:nvPr/>
        </p:nvSpPr>
        <p:spPr>
          <a:xfrm>
            <a:off x="740664" y="1609344"/>
            <a:ext cx="2020824"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mi rialzo e respiro</a:t>
            </a:r>
            <a:endParaRPr lang="en-US" sz="890" dirty="0"/>
          </a:p>
        </p:txBody>
      </p:sp>
      <p:pic>
        <p:nvPicPr>
          <p:cNvPr id="28" name="Image 0" descr="/mnt/data/call3_assets/slide18/pic07_Immagine 29.jpg"/>
          <p:cNvPicPr>
            <a:picLocks noChangeAspect="1"/>
          </p:cNvPicPr>
          <p:nvPr/>
        </p:nvPicPr>
        <p:blipFill>
          <a:blip r:embed="rId3"/>
          <a:srcRect l="9804" r="9804"/>
          <a:stretch/>
        </p:blipFill>
        <p:spPr>
          <a:xfrm>
            <a:off x="237744" y="1856232"/>
            <a:ext cx="2624328" cy="2176272"/>
          </a:xfrm>
          <a:prstGeom prst="rect">
            <a:avLst/>
          </a:prstGeom>
        </p:spPr>
      </p:pic>
      <p:sp>
        <p:nvSpPr>
          <p:cNvPr id="29" name="Shape 26"/>
          <p:cNvSpPr/>
          <p:nvPr/>
        </p:nvSpPr>
        <p:spPr>
          <a:xfrm>
            <a:off x="237744" y="1856232"/>
            <a:ext cx="2624328"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30" name="Shape 27"/>
          <p:cNvSpPr/>
          <p:nvPr/>
        </p:nvSpPr>
        <p:spPr>
          <a:xfrm>
            <a:off x="3182112" y="1344168"/>
            <a:ext cx="2642616" cy="502920"/>
          </a:xfrm>
          <a:prstGeom prst="rect">
            <a:avLst/>
          </a:prstGeom>
          <a:solidFill>
            <a:srgbClr val="FFFFFF"/>
          </a:solidFill>
          <a:ln w="8890">
            <a:solidFill>
              <a:srgbClr val="AFC3CF"/>
            </a:solidFill>
            <a:prstDash val="solid"/>
          </a:ln>
        </p:spPr>
        <p:txBody>
          <a:bodyPr/>
          <a:lstStyle/>
          <a:p>
            <a:endParaRPr lang="it-IT"/>
          </a:p>
        </p:txBody>
      </p:sp>
      <p:sp>
        <p:nvSpPr>
          <p:cNvPr id="31" name="Shape 28"/>
          <p:cNvSpPr/>
          <p:nvPr/>
        </p:nvSpPr>
        <p:spPr>
          <a:xfrm>
            <a:off x="3273552"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32" name="Text 29"/>
          <p:cNvSpPr/>
          <p:nvPr/>
        </p:nvSpPr>
        <p:spPr>
          <a:xfrm>
            <a:off x="3273552"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2</a:t>
            </a:r>
            <a:endParaRPr lang="en-US" sz="1420" dirty="0"/>
          </a:p>
        </p:txBody>
      </p:sp>
      <p:sp>
        <p:nvSpPr>
          <p:cNvPr id="33" name="Text 30"/>
          <p:cNvSpPr/>
          <p:nvPr/>
        </p:nvSpPr>
        <p:spPr>
          <a:xfrm>
            <a:off x="3694176" y="1389888"/>
            <a:ext cx="2029968"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CONTROLLO</a:t>
            </a:r>
            <a:endParaRPr lang="en-US" sz="1110" dirty="0"/>
          </a:p>
        </p:txBody>
      </p:sp>
      <p:sp>
        <p:nvSpPr>
          <p:cNvPr id="34" name="Text 31"/>
          <p:cNvSpPr/>
          <p:nvPr/>
        </p:nvSpPr>
        <p:spPr>
          <a:xfrm>
            <a:off x="3694176" y="1609344"/>
            <a:ext cx="2020824"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persona e bici</a:t>
            </a:r>
            <a:endParaRPr lang="en-US" sz="890" dirty="0"/>
          </a:p>
        </p:txBody>
      </p:sp>
      <p:pic>
        <p:nvPicPr>
          <p:cNvPr id="35" name="Image 1" descr="/mnt/data/call3_assets/slide18/pic09_Immagine 31.jpg"/>
          <p:cNvPicPr>
            <a:picLocks noChangeAspect="1"/>
          </p:cNvPicPr>
          <p:nvPr/>
        </p:nvPicPr>
        <p:blipFill>
          <a:blip r:embed="rId4"/>
          <a:srcRect l="10507" r="10507"/>
          <a:stretch/>
        </p:blipFill>
        <p:spPr>
          <a:xfrm>
            <a:off x="3191256" y="1856232"/>
            <a:ext cx="2624328" cy="2176272"/>
          </a:xfrm>
          <a:prstGeom prst="rect">
            <a:avLst/>
          </a:prstGeom>
        </p:spPr>
      </p:pic>
      <p:sp>
        <p:nvSpPr>
          <p:cNvPr id="36" name="Shape 32"/>
          <p:cNvSpPr/>
          <p:nvPr/>
        </p:nvSpPr>
        <p:spPr>
          <a:xfrm>
            <a:off x="3191256" y="1856232"/>
            <a:ext cx="2624328"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37" name="Shape 33"/>
          <p:cNvSpPr/>
          <p:nvPr/>
        </p:nvSpPr>
        <p:spPr>
          <a:xfrm>
            <a:off x="6135624" y="1344168"/>
            <a:ext cx="2642616" cy="502920"/>
          </a:xfrm>
          <a:prstGeom prst="rect">
            <a:avLst/>
          </a:prstGeom>
          <a:solidFill>
            <a:srgbClr val="FFFFFF"/>
          </a:solidFill>
          <a:ln w="8890">
            <a:solidFill>
              <a:srgbClr val="AFC3CF"/>
            </a:solidFill>
            <a:prstDash val="solid"/>
          </a:ln>
        </p:spPr>
        <p:txBody>
          <a:bodyPr/>
          <a:lstStyle/>
          <a:p>
            <a:endParaRPr lang="it-IT"/>
          </a:p>
        </p:txBody>
      </p:sp>
      <p:sp>
        <p:nvSpPr>
          <p:cNvPr id="38" name="Shape 34"/>
          <p:cNvSpPr/>
          <p:nvPr/>
        </p:nvSpPr>
        <p:spPr>
          <a:xfrm>
            <a:off x="6227064"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39" name="Text 35"/>
          <p:cNvSpPr/>
          <p:nvPr/>
        </p:nvSpPr>
        <p:spPr>
          <a:xfrm>
            <a:off x="6227064"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3</a:t>
            </a:r>
            <a:endParaRPr lang="en-US" sz="1420" dirty="0"/>
          </a:p>
        </p:txBody>
      </p:sp>
      <p:sp>
        <p:nvSpPr>
          <p:cNvPr id="40" name="Text 36"/>
          <p:cNvSpPr/>
          <p:nvPr/>
        </p:nvSpPr>
        <p:spPr>
          <a:xfrm>
            <a:off x="6647688" y="1389888"/>
            <a:ext cx="2029968"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RIMETTO IN LINEA</a:t>
            </a:r>
            <a:endParaRPr lang="en-US" sz="1110" dirty="0"/>
          </a:p>
        </p:txBody>
      </p:sp>
      <p:sp>
        <p:nvSpPr>
          <p:cNvPr id="41" name="Text 37"/>
          <p:cNvSpPr/>
          <p:nvPr/>
        </p:nvSpPr>
        <p:spPr>
          <a:xfrm>
            <a:off x="6647688" y="1609344"/>
            <a:ext cx="2020824"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scelgo una traiettoria pulita</a:t>
            </a:r>
            <a:endParaRPr lang="en-US" sz="890" dirty="0"/>
          </a:p>
        </p:txBody>
      </p:sp>
      <p:pic>
        <p:nvPicPr>
          <p:cNvPr id="42" name="Image 2" descr="/mnt/data/call3_assets/slide18/pic11_Immagine 33.jpg"/>
          <p:cNvPicPr>
            <a:picLocks noChangeAspect="1"/>
          </p:cNvPicPr>
          <p:nvPr/>
        </p:nvPicPr>
        <p:blipFill>
          <a:blip r:embed="rId5"/>
          <a:srcRect l="9804" r="9804"/>
          <a:stretch/>
        </p:blipFill>
        <p:spPr>
          <a:xfrm>
            <a:off x="6144768" y="1856232"/>
            <a:ext cx="2624328" cy="2176272"/>
          </a:xfrm>
          <a:prstGeom prst="rect">
            <a:avLst/>
          </a:prstGeom>
        </p:spPr>
      </p:pic>
      <p:sp>
        <p:nvSpPr>
          <p:cNvPr id="43" name="Shape 38"/>
          <p:cNvSpPr/>
          <p:nvPr/>
        </p:nvSpPr>
        <p:spPr>
          <a:xfrm>
            <a:off x="6144768" y="1856232"/>
            <a:ext cx="2624328"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44" name="Shape 39"/>
          <p:cNvSpPr/>
          <p:nvPr/>
        </p:nvSpPr>
        <p:spPr>
          <a:xfrm>
            <a:off x="9089136" y="1344168"/>
            <a:ext cx="2642616" cy="502920"/>
          </a:xfrm>
          <a:prstGeom prst="rect">
            <a:avLst/>
          </a:prstGeom>
          <a:solidFill>
            <a:srgbClr val="FFFFFF"/>
          </a:solidFill>
          <a:ln w="8890">
            <a:solidFill>
              <a:srgbClr val="AFC3CF"/>
            </a:solidFill>
            <a:prstDash val="solid"/>
          </a:ln>
        </p:spPr>
        <p:txBody>
          <a:bodyPr/>
          <a:lstStyle/>
          <a:p>
            <a:endParaRPr lang="it-IT"/>
          </a:p>
        </p:txBody>
      </p:sp>
      <p:sp>
        <p:nvSpPr>
          <p:cNvPr id="45" name="Shape 40"/>
          <p:cNvSpPr/>
          <p:nvPr/>
        </p:nvSpPr>
        <p:spPr>
          <a:xfrm>
            <a:off x="9180576" y="1417320"/>
            <a:ext cx="320040" cy="320040"/>
          </a:xfrm>
          <a:prstGeom prst="rect">
            <a:avLst/>
          </a:prstGeom>
          <a:solidFill>
            <a:srgbClr val="4E6F24"/>
          </a:solidFill>
          <a:ln w="12700">
            <a:solidFill>
              <a:srgbClr val="4E6F24">
                <a:alpha val="0"/>
              </a:srgbClr>
            </a:solidFill>
            <a:prstDash val="solid"/>
          </a:ln>
        </p:spPr>
        <p:txBody>
          <a:bodyPr/>
          <a:lstStyle/>
          <a:p>
            <a:endParaRPr lang="it-IT"/>
          </a:p>
        </p:txBody>
      </p:sp>
      <p:sp>
        <p:nvSpPr>
          <p:cNvPr id="46" name="Text 41"/>
          <p:cNvSpPr/>
          <p:nvPr/>
        </p:nvSpPr>
        <p:spPr>
          <a:xfrm>
            <a:off x="9180576" y="1426464"/>
            <a:ext cx="320040" cy="292608"/>
          </a:xfrm>
          <a:prstGeom prst="rect">
            <a:avLst/>
          </a:prstGeom>
          <a:noFill/>
          <a:ln/>
        </p:spPr>
        <p:txBody>
          <a:bodyPr wrap="square" lIns="0" tIns="0" rIns="0" bIns="0" rtlCol="0" anchor="ctr">
            <a:normAutofit/>
          </a:bodyPr>
          <a:lstStyle/>
          <a:p>
            <a:pPr marL="0" indent="0" algn="ctr">
              <a:buNone/>
            </a:pPr>
            <a:r>
              <a:rPr lang="en-US" sz="1420" b="1" dirty="0">
                <a:solidFill>
                  <a:srgbClr val="FFFFFF"/>
                </a:solidFill>
                <a:latin typeface="Calibri" pitchFamily="34" charset="0"/>
                <a:ea typeface="Calibri" pitchFamily="34" charset="-122"/>
                <a:cs typeface="Calibri" pitchFamily="34" charset="-120"/>
              </a:rPr>
              <a:t>4</a:t>
            </a:r>
            <a:endParaRPr lang="en-US" sz="1420" dirty="0"/>
          </a:p>
        </p:txBody>
      </p:sp>
      <p:sp>
        <p:nvSpPr>
          <p:cNvPr id="47" name="Text 42"/>
          <p:cNvSpPr/>
          <p:nvPr/>
        </p:nvSpPr>
        <p:spPr>
          <a:xfrm>
            <a:off x="9601200" y="1389888"/>
            <a:ext cx="2029968" cy="219456"/>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RILANCIO</a:t>
            </a:r>
            <a:endParaRPr lang="en-US" sz="1110" dirty="0"/>
          </a:p>
        </p:txBody>
      </p:sp>
      <p:sp>
        <p:nvSpPr>
          <p:cNvPr id="48" name="Text 43"/>
          <p:cNvSpPr/>
          <p:nvPr/>
        </p:nvSpPr>
        <p:spPr>
          <a:xfrm>
            <a:off x="9601200" y="1609344"/>
            <a:ext cx="2020824" cy="164592"/>
          </a:xfrm>
          <a:prstGeom prst="rect">
            <a:avLst/>
          </a:prstGeom>
          <a:noFill/>
          <a:ln/>
        </p:spPr>
        <p:txBody>
          <a:bodyPr wrap="square" lIns="0" tIns="0" rIns="0" bIns="0" rtlCol="0" anchor="ctr">
            <a:normAutofit/>
          </a:bodyPr>
          <a:lstStyle/>
          <a:p>
            <a:pPr marL="0" indent="0" algn="l">
              <a:buNone/>
            </a:pPr>
            <a:r>
              <a:rPr lang="en-US" sz="890" dirty="0">
                <a:solidFill>
                  <a:srgbClr val="0A3952"/>
                </a:solidFill>
                <a:latin typeface="Calibri" pitchFamily="34" charset="0"/>
                <a:ea typeface="Calibri" pitchFamily="34" charset="-122"/>
                <a:cs typeface="Calibri" pitchFamily="34" charset="-120"/>
              </a:rPr>
              <a:t>velocità solo dopo controllo</a:t>
            </a:r>
            <a:endParaRPr lang="en-US" sz="890" dirty="0"/>
          </a:p>
        </p:txBody>
      </p:sp>
      <p:pic>
        <p:nvPicPr>
          <p:cNvPr id="49" name="Image 3" descr="/mnt/data/call3_assets/slide18/pic13_Immagine 35.jpg"/>
          <p:cNvPicPr>
            <a:picLocks noChangeAspect="1"/>
          </p:cNvPicPr>
          <p:nvPr/>
        </p:nvPicPr>
        <p:blipFill>
          <a:blip r:embed="rId6"/>
          <a:srcRect l="9804" r="9804"/>
          <a:stretch/>
        </p:blipFill>
        <p:spPr>
          <a:xfrm>
            <a:off x="9098280" y="1856232"/>
            <a:ext cx="2624328" cy="2176272"/>
          </a:xfrm>
          <a:prstGeom prst="rect">
            <a:avLst/>
          </a:prstGeom>
        </p:spPr>
      </p:pic>
      <p:sp>
        <p:nvSpPr>
          <p:cNvPr id="50" name="Shape 44"/>
          <p:cNvSpPr/>
          <p:nvPr/>
        </p:nvSpPr>
        <p:spPr>
          <a:xfrm>
            <a:off x="9098280" y="1856232"/>
            <a:ext cx="2624328" cy="2176272"/>
          </a:xfrm>
          <a:prstGeom prst="rect">
            <a:avLst/>
          </a:prstGeom>
          <a:solidFill>
            <a:srgbClr val="FFFFFF">
              <a:alpha val="0"/>
            </a:srgbClr>
          </a:solidFill>
          <a:ln w="8255">
            <a:solidFill>
              <a:srgbClr val="AFC3CF"/>
            </a:solidFill>
            <a:prstDash val="solid"/>
          </a:ln>
        </p:spPr>
        <p:txBody>
          <a:bodyPr/>
          <a:lstStyle/>
          <a:p>
            <a:endParaRPr lang="it-IT"/>
          </a:p>
        </p:txBody>
      </p:sp>
      <p:sp>
        <p:nvSpPr>
          <p:cNvPr id="51" name="Shape 45"/>
          <p:cNvSpPr/>
          <p:nvPr/>
        </p:nvSpPr>
        <p:spPr>
          <a:xfrm>
            <a:off x="228600" y="4187952"/>
            <a:ext cx="2514600" cy="1261872"/>
          </a:xfrm>
          <a:prstGeom prst="rect">
            <a:avLst/>
          </a:prstGeom>
          <a:solidFill>
            <a:srgbClr val="FFFFFF"/>
          </a:solidFill>
          <a:ln w="8890">
            <a:solidFill>
              <a:srgbClr val="C8D6DF"/>
            </a:solidFill>
            <a:prstDash val="solid"/>
          </a:ln>
        </p:spPr>
        <p:txBody>
          <a:bodyPr/>
          <a:lstStyle/>
          <a:p>
            <a:endParaRPr lang="it-IT"/>
          </a:p>
        </p:txBody>
      </p:sp>
      <p:sp>
        <p:nvSpPr>
          <p:cNvPr id="52" name="Shape 46"/>
          <p:cNvSpPr/>
          <p:nvPr/>
        </p:nvSpPr>
        <p:spPr>
          <a:xfrm>
            <a:off x="228600" y="4187952"/>
            <a:ext cx="2514600" cy="237744"/>
          </a:xfrm>
          <a:prstGeom prst="rect">
            <a:avLst/>
          </a:prstGeom>
          <a:solidFill>
            <a:srgbClr val="00A66B"/>
          </a:solidFill>
          <a:ln w="12700">
            <a:solidFill>
              <a:srgbClr val="00A66B">
                <a:alpha val="0"/>
              </a:srgbClr>
            </a:solidFill>
            <a:prstDash val="solid"/>
          </a:ln>
        </p:spPr>
        <p:txBody>
          <a:bodyPr/>
          <a:lstStyle/>
          <a:p>
            <a:endParaRPr lang="it-IT"/>
          </a:p>
        </p:txBody>
      </p:sp>
      <p:sp>
        <p:nvSpPr>
          <p:cNvPr id="53" name="Text 47"/>
          <p:cNvSpPr/>
          <p:nvPr/>
        </p:nvSpPr>
        <p:spPr>
          <a:xfrm>
            <a:off x="301752" y="4206240"/>
            <a:ext cx="2368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PUNTI CHIAVE</a:t>
            </a:r>
            <a:endParaRPr lang="en-US" sz="1050" dirty="0"/>
          </a:p>
        </p:txBody>
      </p:sp>
      <p:sp>
        <p:nvSpPr>
          <p:cNvPr id="54" name="Shape 48"/>
          <p:cNvSpPr/>
          <p:nvPr/>
        </p:nvSpPr>
        <p:spPr>
          <a:xfrm>
            <a:off x="365760" y="45171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5" name="Text 49"/>
          <p:cNvSpPr/>
          <p:nvPr/>
        </p:nvSpPr>
        <p:spPr>
          <a:xfrm>
            <a:off x="365760" y="45079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1</a:t>
            </a:r>
            <a:endParaRPr lang="en-US" sz="800" dirty="0"/>
          </a:p>
        </p:txBody>
      </p:sp>
      <p:sp>
        <p:nvSpPr>
          <p:cNvPr id="56" name="Text 50"/>
          <p:cNvSpPr/>
          <p:nvPr/>
        </p:nvSpPr>
        <p:spPr>
          <a:xfrm>
            <a:off x="603504" y="44897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Controllo personale</a:t>
            </a:r>
            <a:endParaRPr lang="en-US" sz="880" dirty="0"/>
          </a:p>
        </p:txBody>
      </p:sp>
      <p:sp>
        <p:nvSpPr>
          <p:cNvPr id="57" name="Shape 51"/>
          <p:cNvSpPr/>
          <p:nvPr/>
        </p:nvSpPr>
        <p:spPr>
          <a:xfrm>
            <a:off x="365760" y="47457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8" name="Text 52"/>
          <p:cNvSpPr/>
          <p:nvPr/>
        </p:nvSpPr>
        <p:spPr>
          <a:xfrm>
            <a:off x="365760" y="47365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2</a:t>
            </a:r>
            <a:endParaRPr lang="en-US" sz="800" dirty="0"/>
          </a:p>
        </p:txBody>
      </p:sp>
      <p:sp>
        <p:nvSpPr>
          <p:cNvPr id="59" name="Text 53"/>
          <p:cNvSpPr/>
          <p:nvPr/>
        </p:nvSpPr>
        <p:spPr>
          <a:xfrm>
            <a:off x="603504" y="47183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Controllo meccanico</a:t>
            </a:r>
            <a:endParaRPr lang="en-US" sz="880" dirty="0"/>
          </a:p>
        </p:txBody>
      </p:sp>
      <p:sp>
        <p:nvSpPr>
          <p:cNvPr id="60" name="Shape 54"/>
          <p:cNvSpPr/>
          <p:nvPr/>
        </p:nvSpPr>
        <p:spPr>
          <a:xfrm>
            <a:off x="365760" y="4974336"/>
            <a:ext cx="164592" cy="164592"/>
          </a:xfrm>
          <a:prstGeom prst="ellipse">
            <a:avLst/>
          </a:prstGeom>
          <a:solidFill>
            <a:srgbClr val="FFFFFF"/>
          </a:solidFill>
          <a:ln w="15240">
            <a:solidFill>
              <a:srgbClr val="4E6F24"/>
            </a:solidFill>
            <a:prstDash val="solid"/>
          </a:ln>
        </p:spPr>
        <p:txBody>
          <a:bodyPr/>
          <a:lstStyle/>
          <a:p>
            <a:endParaRPr lang="it-IT"/>
          </a:p>
        </p:txBody>
      </p:sp>
      <p:sp>
        <p:nvSpPr>
          <p:cNvPr id="61" name="Text 55"/>
          <p:cNvSpPr/>
          <p:nvPr/>
        </p:nvSpPr>
        <p:spPr>
          <a:xfrm>
            <a:off x="365760" y="49651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3</a:t>
            </a:r>
            <a:endParaRPr lang="en-US" sz="800" dirty="0"/>
          </a:p>
        </p:txBody>
      </p:sp>
      <p:sp>
        <p:nvSpPr>
          <p:cNvPr id="62" name="Text 56"/>
          <p:cNvSpPr/>
          <p:nvPr/>
        </p:nvSpPr>
        <p:spPr>
          <a:xfrm>
            <a:off x="603504" y="49469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Linea prima della velocità</a:t>
            </a:r>
            <a:endParaRPr lang="en-US" sz="880" dirty="0"/>
          </a:p>
        </p:txBody>
      </p:sp>
      <p:sp>
        <p:nvSpPr>
          <p:cNvPr id="63" name="Shape 57"/>
          <p:cNvSpPr/>
          <p:nvPr/>
        </p:nvSpPr>
        <p:spPr>
          <a:xfrm>
            <a:off x="365760" y="5202936"/>
            <a:ext cx="164592" cy="164592"/>
          </a:xfrm>
          <a:prstGeom prst="ellipse">
            <a:avLst/>
          </a:prstGeom>
          <a:solidFill>
            <a:srgbClr val="FFFFFF"/>
          </a:solidFill>
          <a:ln w="15240">
            <a:solidFill>
              <a:srgbClr val="4E6F24"/>
            </a:solidFill>
            <a:prstDash val="solid"/>
          </a:ln>
        </p:spPr>
        <p:txBody>
          <a:bodyPr/>
          <a:lstStyle/>
          <a:p>
            <a:endParaRPr lang="it-IT"/>
          </a:p>
        </p:txBody>
      </p:sp>
      <p:sp>
        <p:nvSpPr>
          <p:cNvPr id="64" name="Text 58"/>
          <p:cNvSpPr/>
          <p:nvPr/>
        </p:nvSpPr>
        <p:spPr>
          <a:xfrm>
            <a:off x="365760" y="51937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4</a:t>
            </a:r>
            <a:endParaRPr lang="en-US" sz="800" dirty="0"/>
          </a:p>
        </p:txBody>
      </p:sp>
      <p:sp>
        <p:nvSpPr>
          <p:cNvPr id="65" name="Text 59"/>
          <p:cNvSpPr/>
          <p:nvPr/>
        </p:nvSpPr>
        <p:spPr>
          <a:xfrm>
            <a:off x="603504" y="51755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Un gesto semplice alla volta</a:t>
            </a:r>
            <a:endParaRPr lang="en-US" sz="880" dirty="0"/>
          </a:p>
        </p:txBody>
      </p:sp>
      <p:sp>
        <p:nvSpPr>
          <p:cNvPr id="66" name="Shape 60"/>
          <p:cNvSpPr/>
          <p:nvPr/>
        </p:nvSpPr>
        <p:spPr>
          <a:xfrm>
            <a:off x="2852928" y="4187952"/>
            <a:ext cx="3657600" cy="1261872"/>
          </a:xfrm>
          <a:prstGeom prst="rect">
            <a:avLst/>
          </a:prstGeom>
          <a:solidFill>
            <a:srgbClr val="FFFFFF"/>
          </a:solidFill>
          <a:ln w="8890">
            <a:solidFill>
              <a:srgbClr val="C8D6DF"/>
            </a:solidFill>
            <a:prstDash val="solid"/>
          </a:ln>
        </p:spPr>
        <p:txBody>
          <a:bodyPr/>
          <a:lstStyle/>
          <a:p>
            <a:endParaRPr lang="it-IT"/>
          </a:p>
        </p:txBody>
      </p:sp>
      <p:sp>
        <p:nvSpPr>
          <p:cNvPr id="67" name="Shape 61"/>
          <p:cNvSpPr/>
          <p:nvPr/>
        </p:nvSpPr>
        <p:spPr>
          <a:xfrm>
            <a:off x="2852928" y="4187952"/>
            <a:ext cx="365760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68" name="Text 62"/>
          <p:cNvSpPr/>
          <p:nvPr/>
        </p:nvSpPr>
        <p:spPr>
          <a:xfrm>
            <a:off x="2926080" y="4206240"/>
            <a:ext cx="3511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ERRORI COMUNI E CORREZIONE</a:t>
            </a:r>
            <a:endParaRPr lang="en-US" sz="1050" dirty="0"/>
          </a:p>
        </p:txBody>
      </p:sp>
      <p:sp>
        <p:nvSpPr>
          <p:cNvPr id="69" name="Shape 63"/>
          <p:cNvSpPr/>
          <p:nvPr/>
        </p:nvSpPr>
        <p:spPr>
          <a:xfrm>
            <a:off x="2953512" y="4498848"/>
            <a:ext cx="3456432" cy="420624"/>
          </a:xfrm>
          <a:prstGeom prst="rect">
            <a:avLst/>
          </a:prstGeom>
          <a:solidFill>
            <a:srgbClr val="FFF2F1"/>
          </a:solidFill>
          <a:ln w="8890">
            <a:solidFill>
              <a:srgbClr val="C94B45"/>
            </a:solidFill>
            <a:prstDash val="solid"/>
          </a:ln>
        </p:spPr>
        <p:txBody>
          <a:bodyPr/>
          <a:lstStyle/>
          <a:p>
            <a:endParaRPr lang="it-IT"/>
          </a:p>
        </p:txBody>
      </p:sp>
      <p:sp>
        <p:nvSpPr>
          <p:cNvPr id="70" name="Shape 64"/>
          <p:cNvSpPr/>
          <p:nvPr/>
        </p:nvSpPr>
        <p:spPr>
          <a:xfrm>
            <a:off x="3026664" y="4572000"/>
            <a:ext cx="182880" cy="182880"/>
          </a:xfrm>
          <a:prstGeom prst="ellipse">
            <a:avLst/>
          </a:prstGeom>
          <a:solidFill>
            <a:srgbClr val="E21B23"/>
          </a:solidFill>
          <a:ln w="12700">
            <a:solidFill>
              <a:srgbClr val="E21B23"/>
            </a:solidFill>
            <a:prstDash val="solid"/>
          </a:ln>
        </p:spPr>
        <p:txBody>
          <a:bodyPr/>
          <a:lstStyle/>
          <a:p>
            <a:endParaRPr lang="it-IT"/>
          </a:p>
        </p:txBody>
      </p:sp>
      <p:sp>
        <p:nvSpPr>
          <p:cNvPr id="71" name="Text 65"/>
          <p:cNvSpPr/>
          <p:nvPr/>
        </p:nvSpPr>
        <p:spPr>
          <a:xfrm>
            <a:off x="3026664" y="45582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72" name="Text 66"/>
          <p:cNvSpPr/>
          <p:nvPr/>
        </p:nvSpPr>
        <p:spPr>
          <a:xfrm>
            <a:off x="3300984" y="45445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RIPARTE IMPULSIVAMENTE</a:t>
            </a:r>
            <a:endParaRPr lang="en-US" sz="920" dirty="0"/>
          </a:p>
        </p:txBody>
      </p:sp>
      <p:sp>
        <p:nvSpPr>
          <p:cNvPr id="73" name="Text 67"/>
          <p:cNvSpPr/>
          <p:nvPr/>
        </p:nvSpPr>
        <p:spPr>
          <a:xfrm>
            <a:off x="3300984" y="47183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controlla prima persona e bici.</a:t>
            </a:r>
            <a:endParaRPr lang="en-US" sz="850" dirty="0"/>
          </a:p>
        </p:txBody>
      </p:sp>
      <p:sp>
        <p:nvSpPr>
          <p:cNvPr id="74" name="Shape 68"/>
          <p:cNvSpPr/>
          <p:nvPr/>
        </p:nvSpPr>
        <p:spPr>
          <a:xfrm>
            <a:off x="2953512" y="4956048"/>
            <a:ext cx="3456432" cy="420624"/>
          </a:xfrm>
          <a:prstGeom prst="rect">
            <a:avLst/>
          </a:prstGeom>
          <a:solidFill>
            <a:srgbClr val="FFF2F1"/>
          </a:solidFill>
          <a:ln w="8890">
            <a:solidFill>
              <a:srgbClr val="C94B45"/>
            </a:solidFill>
            <a:prstDash val="solid"/>
          </a:ln>
        </p:spPr>
        <p:txBody>
          <a:bodyPr/>
          <a:lstStyle/>
          <a:p>
            <a:endParaRPr lang="it-IT"/>
          </a:p>
        </p:txBody>
      </p:sp>
      <p:sp>
        <p:nvSpPr>
          <p:cNvPr id="75" name="Shape 69"/>
          <p:cNvSpPr/>
          <p:nvPr/>
        </p:nvSpPr>
        <p:spPr>
          <a:xfrm>
            <a:off x="3026664" y="5029200"/>
            <a:ext cx="182880" cy="182880"/>
          </a:xfrm>
          <a:prstGeom prst="ellipse">
            <a:avLst/>
          </a:prstGeom>
          <a:solidFill>
            <a:srgbClr val="E21B23"/>
          </a:solidFill>
          <a:ln w="12700">
            <a:solidFill>
              <a:srgbClr val="E21B23"/>
            </a:solidFill>
            <a:prstDash val="solid"/>
          </a:ln>
        </p:spPr>
        <p:txBody>
          <a:bodyPr/>
          <a:lstStyle/>
          <a:p>
            <a:endParaRPr lang="it-IT"/>
          </a:p>
        </p:txBody>
      </p:sp>
      <p:sp>
        <p:nvSpPr>
          <p:cNvPr id="76" name="Text 70"/>
          <p:cNvSpPr/>
          <p:nvPr/>
        </p:nvSpPr>
        <p:spPr>
          <a:xfrm>
            <a:off x="3026664" y="50154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77" name="Text 71"/>
          <p:cNvSpPr/>
          <p:nvPr/>
        </p:nvSpPr>
        <p:spPr>
          <a:xfrm>
            <a:off x="3300984" y="50017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VUOLE RECUPERARE TUTTO</a:t>
            </a:r>
            <a:endParaRPr lang="en-US" sz="920" dirty="0"/>
          </a:p>
        </p:txBody>
      </p:sp>
      <p:sp>
        <p:nvSpPr>
          <p:cNvPr id="78" name="Text 72"/>
          <p:cNvSpPr/>
          <p:nvPr/>
        </p:nvSpPr>
        <p:spPr>
          <a:xfrm>
            <a:off x="3300984" y="51755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ricostruisci una scelta alla volta.</a:t>
            </a:r>
            <a:endParaRPr lang="en-US" sz="850" dirty="0"/>
          </a:p>
        </p:txBody>
      </p:sp>
      <p:sp>
        <p:nvSpPr>
          <p:cNvPr id="79" name="Shape 73"/>
          <p:cNvSpPr/>
          <p:nvPr/>
        </p:nvSpPr>
        <p:spPr>
          <a:xfrm>
            <a:off x="6620256" y="4187952"/>
            <a:ext cx="1783080" cy="1261872"/>
          </a:xfrm>
          <a:prstGeom prst="rect">
            <a:avLst/>
          </a:prstGeom>
          <a:solidFill>
            <a:srgbClr val="FFFFFF"/>
          </a:solidFill>
          <a:ln w="8890">
            <a:solidFill>
              <a:srgbClr val="C8D6DF"/>
            </a:solidFill>
            <a:prstDash val="solid"/>
          </a:ln>
        </p:spPr>
        <p:txBody>
          <a:bodyPr/>
          <a:lstStyle/>
          <a:p>
            <a:endParaRPr lang="it-IT"/>
          </a:p>
        </p:txBody>
      </p:sp>
      <p:sp>
        <p:nvSpPr>
          <p:cNvPr id="80" name="Shape 74"/>
          <p:cNvSpPr/>
          <p:nvPr/>
        </p:nvSpPr>
        <p:spPr>
          <a:xfrm>
            <a:off x="6620256" y="4187952"/>
            <a:ext cx="1783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81" name="Text 75"/>
          <p:cNvSpPr/>
          <p:nvPr/>
        </p:nvSpPr>
        <p:spPr>
          <a:xfrm>
            <a:off x="6693408" y="4206240"/>
            <a:ext cx="1636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PAROLE CHIAVE</a:t>
            </a:r>
            <a:endParaRPr lang="en-US" sz="1050" dirty="0"/>
          </a:p>
        </p:txBody>
      </p:sp>
      <p:sp>
        <p:nvSpPr>
          <p:cNvPr id="82" name="Text 76"/>
          <p:cNvSpPr/>
          <p:nvPr/>
        </p:nvSpPr>
        <p:spPr>
          <a:xfrm>
            <a:off x="6739128" y="4498848"/>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83" name="Text 77"/>
          <p:cNvSpPr/>
          <p:nvPr/>
        </p:nvSpPr>
        <p:spPr>
          <a:xfrm>
            <a:off x="6940296" y="4498848"/>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Controllo.</a:t>
            </a:r>
            <a:endParaRPr lang="en-US" sz="880" dirty="0"/>
          </a:p>
        </p:txBody>
      </p:sp>
      <p:sp>
        <p:nvSpPr>
          <p:cNvPr id="84" name="Text 78"/>
          <p:cNvSpPr/>
          <p:nvPr/>
        </p:nvSpPr>
        <p:spPr>
          <a:xfrm>
            <a:off x="6739128" y="4797552"/>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85" name="Text 79"/>
          <p:cNvSpPr/>
          <p:nvPr/>
        </p:nvSpPr>
        <p:spPr>
          <a:xfrm>
            <a:off x="6940296" y="4797552"/>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Linea.</a:t>
            </a:r>
            <a:endParaRPr lang="en-US" sz="880" dirty="0"/>
          </a:p>
        </p:txBody>
      </p:sp>
      <p:sp>
        <p:nvSpPr>
          <p:cNvPr id="86" name="Text 80"/>
          <p:cNvSpPr/>
          <p:nvPr/>
        </p:nvSpPr>
        <p:spPr>
          <a:xfrm>
            <a:off x="6739128" y="5096256"/>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87" name="Text 81"/>
          <p:cNvSpPr/>
          <p:nvPr/>
        </p:nvSpPr>
        <p:spPr>
          <a:xfrm>
            <a:off x="6940296" y="5096256"/>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Riparto.</a:t>
            </a:r>
            <a:endParaRPr lang="en-US" sz="880" dirty="0"/>
          </a:p>
        </p:txBody>
      </p:sp>
      <p:sp>
        <p:nvSpPr>
          <p:cNvPr id="88" name="Shape 82"/>
          <p:cNvSpPr/>
          <p:nvPr/>
        </p:nvSpPr>
        <p:spPr>
          <a:xfrm>
            <a:off x="8513064" y="4187952"/>
            <a:ext cx="3447288" cy="1261872"/>
          </a:xfrm>
          <a:prstGeom prst="rect">
            <a:avLst/>
          </a:prstGeom>
          <a:solidFill>
            <a:srgbClr val="FFFFFF"/>
          </a:solidFill>
          <a:ln w="8890">
            <a:solidFill>
              <a:srgbClr val="C8D6DF"/>
            </a:solidFill>
            <a:prstDash val="solid"/>
          </a:ln>
        </p:spPr>
        <p:txBody>
          <a:bodyPr/>
          <a:lstStyle/>
          <a:p>
            <a:endParaRPr lang="it-IT"/>
          </a:p>
        </p:txBody>
      </p:sp>
      <p:sp>
        <p:nvSpPr>
          <p:cNvPr id="89" name="Shape 83"/>
          <p:cNvSpPr/>
          <p:nvPr/>
        </p:nvSpPr>
        <p:spPr>
          <a:xfrm>
            <a:off x="8513064" y="4187952"/>
            <a:ext cx="3447288"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90" name="Text 84"/>
          <p:cNvSpPr/>
          <p:nvPr/>
        </p:nvSpPr>
        <p:spPr>
          <a:xfrm>
            <a:off x="8586216" y="4206240"/>
            <a:ext cx="3300984"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PROGRESSIONE</a:t>
            </a:r>
            <a:endParaRPr lang="en-US" sz="1050" dirty="0"/>
          </a:p>
        </p:txBody>
      </p:sp>
      <p:sp>
        <p:nvSpPr>
          <p:cNvPr id="91" name="Shape 85"/>
          <p:cNvSpPr/>
          <p:nvPr/>
        </p:nvSpPr>
        <p:spPr>
          <a:xfrm>
            <a:off x="8631936" y="4498848"/>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92" name="Text 86"/>
          <p:cNvSpPr/>
          <p:nvPr/>
        </p:nvSpPr>
        <p:spPr>
          <a:xfrm>
            <a:off x="8631936" y="4498848"/>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L1</a:t>
            </a:r>
            <a:endParaRPr lang="en-US" sz="820" dirty="0"/>
          </a:p>
        </p:txBody>
      </p:sp>
      <p:sp>
        <p:nvSpPr>
          <p:cNvPr id="93" name="Text 87"/>
          <p:cNvSpPr/>
          <p:nvPr/>
        </p:nvSpPr>
        <p:spPr>
          <a:xfrm>
            <a:off x="9089136" y="4498848"/>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Errore simulato</a:t>
            </a:r>
            <a:endParaRPr lang="en-US" sz="870" dirty="0"/>
          </a:p>
        </p:txBody>
      </p:sp>
      <p:sp>
        <p:nvSpPr>
          <p:cNvPr id="94" name="Shape 88"/>
          <p:cNvSpPr/>
          <p:nvPr/>
        </p:nvSpPr>
        <p:spPr>
          <a:xfrm>
            <a:off x="8631936" y="4722876"/>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95" name="Text 89"/>
          <p:cNvSpPr/>
          <p:nvPr/>
        </p:nvSpPr>
        <p:spPr>
          <a:xfrm>
            <a:off x="8631936" y="4722876"/>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L2</a:t>
            </a:r>
            <a:endParaRPr lang="en-US" sz="820" dirty="0"/>
          </a:p>
        </p:txBody>
      </p:sp>
      <p:sp>
        <p:nvSpPr>
          <p:cNvPr id="96" name="Text 90"/>
          <p:cNvSpPr/>
          <p:nvPr/>
        </p:nvSpPr>
        <p:spPr>
          <a:xfrm>
            <a:off x="9089136" y="4722876"/>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Controllo guidato</a:t>
            </a:r>
            <a:endParaRPr lang="en-US" sz="870" dirty="0"/>
          </a:p>
        </p:txBody>
      </p:sp>
      <p:sp>
        <p:nvSpPr>
          <p:cNvPr id="97" name="Shape 91"/>
          <p:cNvSpPr/>
          <p:nvPr/>
        </p:nvSpPr>
        <p:spPr>
          <a:xfrm>
            <a:off x="8631936" y="4946904"/>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98" name="Text 92"/>
          <p:cNvSpPr/>
          <p:nvPr/>
        </p:nvSpPr>
        <p:spPr>
          <a:xfrm>
            <a:off x="8631936" y="4946904"/>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L3</a:t>
            </a:r>
            <a:endParaRPr lang="en-US" sz="820" dirty="0"/>
          </a:p>
        </p:txBody>
      </p:sp>
      <p:sp>
        <p:nvSpPr>
          <p:cNvPr id="99" name="Text 93"/>
          <p:cNvSpPr/>
          <p:nvPr/>
        </p:nvSpPr>
        <p:spPr>
          <a:xfrm>
            <a:off x="9089136" y="4946904"/>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Ripartenza semplice</a:t>
            </a:r>
            <a:endParaRPr lang="en-US" sz="870" dirty="0"/>
          </a:p>
        </p:txBody>
      </p:sp>
      <p:sp>
        <p:nvSpPr>
          <p:cNvPr id="100" name="Shape 94"/>
          <p:cNvSpPr/>
          <p:nvPr/>
        </p:nvSpPr>
        <p:spPr>
          <a:xfrm>
            <a:off x="8631936" y="5170932"/>
            <a:ext cx="384048" cy="196596"/>
          </a:xfrm>
          <a:prstGeom prst="rect">
            <a:avLst/>
          </a:prstGeom>
          <a:solidFill>
            <a:srgbClr val="0A3952"/>
          </a:solidFill>
          <a:ln w="12700">
            <a:solidFill>
              <a:srgbClr val="0A3952">
                <a:alpha val="0"/>
              </a:srgbClr>
            </a:solidFill>
            <a:prstDash val="solid"/>
          </a:ln>
        </p:spPr>
        <p:txBody>
          <a:bodyPr/>
          <a:lstStyle/>
          <a:p>
            <a:endParaRPr lang="it-IT"/>
          </a:p>
        </p:txBody>
      </p:sp>
      <p:sp>
        <p:nvSpPr>
          <p:cNvPr id="101" name="Text 95"/>
          <p:cNvSpPr/>
          <p:nvPr/>
        </p:nvSpPr>
        <p:spPr>
          <a:xfrm>
            <a:off x="8631936" y="5170932"/>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L4</a:t>
            </a:r>
            <a:endParaRPr lang="en-US" sz="820" dirty="0"/>
          </a:p>
        </p:txBody>
      </p:sp>
      <p:sp>
        <p:nvSpPr>
          <p:cNvPr id="102" name="Text 96"/>
          <p:cNvSpPr/>
          <p:nvPr/>
        </p:nvSpPr>
        <p:spPr>
          <a:xfrm>
            <a:off x="9089136" y="5170932"/>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Ripartenza dopo sforzo</a:t>
            </a:r>
            <a:endParaRPr lang="en-US" sz="870" dirty="0"/>
          </a:p>
        </p:txBody>
      </p:sp>
      <p:sp>
        <p:nvSpPr>
          <p:cNvPr id="103" name="Shape 97"/>
          <p:cNvSpPr/>
          <p:nvPr/>
        </p:nvSpPr>
        <p:spPr>
          <a:xfrm>
            <a:off x="228600"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104" name="Shape 98"/>
          <p:cNvSpPr/>
          <p:nvPr/>
        </p:nvSpPr>
        <p:spPr>
          <a:xfrm>
            <a:off x="228600" y="5513832"/>
            <a:ext cx="2926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05" name="Text 99"/>
          <p:cNvSpPr/>
          <p:nvPr/>
        </p:nvSpPr>
        <p:spPr>
          <a:xfrm>
            <a:off x="301752"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VERIFICA</a:t>
            </a:r>
            <a:endParaRPr lang="en-US" sz="1050" dirty="0"/>
          </a:p>
        </p:txBody>
      </p:sp>
      <p:sp>
        <p:nvSpPr>
          <p:cNvPr id="106" name="Text 100"/>
          <p:cNvSpPr/>
          <p:nvPr/>
        </p:nvSpPr>
        <p:spPr>
          <a:xfrm>
            <a:off x="365760" y="5815584"/>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7" name="Text 101"/>
          <p:cNvSpPr/>
          <p:nvPr/>
        </p:nvSpPr>
        <p:spPr>
          <a:xfrm>
            <a:off x="594360" y="5815584"/>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Nessun dolore importante</a:t>
            </a:r>
            <a:endParaRPr lang="en-US" sz="850" dirty="0"/>
          </a:p>
        </p:txBody>
      </p:sp>
      <p:sp>
        <p:nvSpPr>
          <p:cNvPr id="108" name="Text 102"/>
          <p:cNvSpPr/>
          <p:nvPr/>
        </p:nvSpPr>
        <p:spPr>
          <a:xfrm>
            <a:off x="365760" y="5984748"/>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9" name="Text 103"/>
          <p:cNvSpPr/>
          <p:nvPr/>
        </p:nvSpPr>
        <p:spPr>
          <a:xfrm>
            <a:off x="594360" y="5984748"/>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Bici affidabile</a:t>
            </a:r>
            <a:endParaRPr lang="en-US" sz="850" dirty="0"/>
          </a:p>
        </p:txBody>
      </p:sp>
      <p:sp>
        <p:nvSpPr>
          <p:cNvPr id="110" name="Text 104"/>
          <p:cNvSpPr/>
          <p:nvPr/>
        </p:nvSpPr>
        <p:spPr>
          <a:xfrm>
            <a:off x="365760" y="6153912"/>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11" name="Text 105"/>
          <p:cNvSpPr/>
          <p:nvPr/>
        </p:nvSpPr>
        <p:spPr>
          <a:xfrm>
            <a:off x="594360" y="6153912"/>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Linea libera</a:t>
            </a:r>
            <a:endParaRPr lang="en-US" sz="850" dirty="0"/>
          </a:p>
        </p:txBody>
      </p:sp>
      <p:sp>
        <p:nvSpPr>
          <p:cNvPr id="112" name="Text 106"/>
          <p:cNvSpPr/>
          <p:nvPr/>
        </p:nvSpPr>
        <p:spPr>
          <a:xfrm>
            <a:off x="365760" y="6323076"/>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13" name="Text 107"/>
          <p:cNvSpPr/>
          <p:nvPr/>
        </p:nvSpPr>
        <p:spPr>
          <a:xfrm>
            <a:off x="594360" y="6323076"/>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Gesto riconoscibile</a:t>
            </a:r>
            <a:endParaRPr lang="en-US" sz="850" dirty="0"/>
          </a:p>
        </p:txBody>
      </p:sp>
      <p:sp>
        <p:nvSpPr>
          <p:cNvPr id="114" name="Shape 108"/>
          <p:cNvSpPr/>
          <p:nvPr/>
        </p:nvSpPr>
        <p:spPr>
          <a:xfrm>
            <a:off x="3273552"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115" name="Shape 109"/>
          <p:cNvSpPr/>
          <p:nvPr/>
        </p:nvSpPr>
        <p:spPr>
          <a:xfrm>
            <a:off x="3273552" y="5513832"/>
            <a:ext cx="292608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116" name="Text 110"/>
          <p:cNvSpPr/>
          <p:nvPr/>
        </p:nvSpPr>
        <p:spPr>
          <a:xfrm>
            <a:off x="3346704"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STOP DI SICUREZZA</a:t>
            </a:r>
            <a:endParaRPr lang="en-US" sz="1050" dirty="0"/>
          </a:p>
        </p:txBody>
      </p:sp>
      <p:sp>
        <p:nvSpPr>
          <p:cNvPr id="117" name="Text 111"/>
          <p:cNvSpPr/>
          <p:nvPr/>
        </p:nvSpPr>
        <p:spPr>
          <a:xfrm>
            <a:off x="3438144" y="5843016"/>
            <a:ext cx="2596896"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Colpo alla testa, dolore forte o bici non sicura: ci si ferma e si avvisa.</a:t>
            </a:r>
            <a:endParaRPr lang="en-US" sz="860" dirty="0"/>
          </a:p>
        </p:txBody>
      </p:sp>
      <p:sp>
        <p:nvSpPr>
          <p:cNvPr id="118" name="Shape 112"/>
          <p:cNvSpPr/>
          <p:nvPr/>
        </p:nvSpPr>
        <p:spPr>
          <a:xfrm>
            <a:off x="6318504" y="5513832"/>
            <a:ext cx="2880360" cy="1024128"/>
          </a:xfrm>
          <a:prstGeom prst="rect">
            <a:avLst/>
          </a:prstGeom>
          <a:solidFill>
            <a:srgbClr val="FFFFFF"/>
          </a:solidFill>
          <a:ln w="8890">
            <a:solidFill>
              <a:srgbClr val="C8D6DF"/>
            </a:solidFill>
            <a:prstDash val="solid"/>
          </a:ln>
        </p:spPr>
        <p:txBody>
          <a:bodyPr/>
          <a:lstStyle/>
          <a:p>
            <a:endParaRPr lang="it-IT"/>
          </a:p>
        </p:txBody>
      </p:sp>
      <p:sp>
        <p:nvSpPr>
          <p:cNvPr id="119" name="Shape 113"/>
          <p:cNvSpPr/>
          <p:nvPr/>
        </p:nvSpPr>
        <p:spPr>
          <a:xfrm>
            <a:off x="6318504" y="5513832"/>
            <a:ext cx="288036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20" name="Text 114"/>
          <p:cNvSpPr/>
          <p:nvPr/>
        </p:nvSpPr>
        <p:spPr>
          <a:xfrm>
            <a:off x="6391656" y="5532120"/>
            <a:ext cx="273405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ESERCIZIO</a:t>
            </a:r>
            <a:endParaRPr lang="en-US" sz="1050" dirty="0"/>
          </a:p>
        </p:txBody>
      </p:sp>
      <p:sp>
        <p:nvSpPr>
          <p:cNvPr id="121" name="Text 115"/>
          <p:cNvSpPr/>
          <p:nvPr/>
        </p:nvSpPr>
        <p:spPr>
          <a:xfrm>
            <a:off x="6473952" y="5843016"/>
            <a:ext cx="2569464"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Simula un errore: fermati, nomina i controlli, riparti con calma.</a:t>
            </a:r>
            <a:endParaRPr lang="en-US" sz="860" dirty="0"/>
          </a:p>
        </p:txBody>
      </p:sp>
      <p:sp>
        <p:nvSpPr>
          <p:cNvPr id="122" name="Shape 116"/>
          <p:cNvSpPr/>
          <p:nvPr/>
        </p:nvSpPr>
        <p:spPr>
          <a:xfrm>
            <a:off x="9317736" y="5513832"/>
            <a:ext cx="2642616" cy="1024128"/>
          </a:xfrm>
          <a:prstGeom prst="rect">
            <a:avLst/>
          </a:prstGeom>
          <a:solidFill>
            <a:srgbClr val="FFFFFF"/>
          </a:solidFill>
          <a:ln w="8890">
            <a:solidFill>
              <a:srgbClr val="C8D6DF"/>
            </a:solidFill>
            <a:prstDash val="solid"/>
          </a:ln>
        </p:spPr>
        <p:txBody>
          <a:bodyPr/>
          <a:lstStyle/>
          <a:p>
            <a:endParaRPr lang="it-IT"/>
          </a:p>
        </p:txBody>
      </p:sp>
      <p:sp>
        <p:nvSpPr>
          <p:cNvPr id="123" name="Shape 117"/>
          <p:cNvSpPr/>
          <p:nvPr/>
        </p:nvSpPr>
        <p:spPr>
          <a:xfrm>
            <a:off x="9317736" y="5513832"/>
            <a:ext cx="2642616"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24" name="Text 118"/>
          <p:cNvSpPr/>
          <p:nvPr/>
        </p:nvSpPr>
        <p:spPr>
          <a:xfrm>
            <a:off x="9390888" y="5532120"/>
            <a:ext cx="2496312"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COLLEGATO A</a:t>
            </a:r>
            <a:endParaRPr lang="en-US" sz="1050" dirty="0"/>
          </a:p>
        </p:txBody>
      </p:sp>
      <p:sp>
        <p:nvSpPr>
          <p:cNvPr id="125" name="Text 119"/>
          <p:cNvSpPr/>
          <p:nvPr/>
        </p:nvSpPr>
        <p:spPr>
          <a:xfrm>
            <a:off x="9473184" y="5843016"/>
            <a:ext cx="2331720" cy="630936"/>
          </a:xfrm>
          <a:prstGeom prst="rect">
            <a:avLst/>
          </a:prstGeom>
          <a:noFill/>
          <a:ln/>
        </p:spPr>
        <p:txBody>
          <a:bodyPr wrap="square" lIns="0" tIns="0" rIns="0" bIns="0" rtlCol="0" anchor="t">
            <a:normAutofit/>
          </a:bodyPr>
          <a:lstStyle/>
          <a:p>
            <a:pPr marL="0" indent="0" algn="l">
              <a:buNone/>
            </a:pPr>
            <a:r>
              <a:rPr lang="en-US" sz="920" b="1" dirty="0">
                <a:solidFill>
                  <a:srgbClr val="0A3952"/>
                </a:solidFill>
                <a:latin typeface="Calibri" pitchFamily="34" charset="0"/>
                <a:ea typeface="Calibri" pitchFamily="34" charset="-122"/>
                <a:cs typeface="Calibri" pitchFamily="34" charset="-120"/>
              </a:rPr>
              <a:t>DIALOGO INTERNO</a:t>
            </a:r>
            <a:endParaRPr lang="en-US" sz="920" dirty="0"/>
          </a:p>
          <a:p>
            <a:pPr marL="0" indent="0" algn="l">
              <a:buNone/>
            </a:pPr>
            <a:r>
              <a:rPr lang="en-US" sz="920" b="1" dirty="0">
                <a:solidFill>
                  <a:srgbClr val="0A3952"/>
                </a:solidFill>
                <a:latin typeface="Calibri" pitchFamily="34" charset="0"/>
                <a:ea typeface="Calibri" pitchFamily="34" charset="-122"/>
                <a:cs typeface="Calibri" pitchFamily="34" charset="-120"/>
              </a:rPr>
              <a:t>DOPO GARA</a:t>
            </a:r>
            <a:endParaRPr lang="en-US" sz="92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0" y="0"/>
            <a:ext cx="12191695" cy="283464"/>
          </a:xfrm>
          <a:prstGeom prst="rect">
            <a:avLst/>
          </a:prstGeom>
          <a:solidFill>
            <a:srgbClr val="061A2B"/>
          </a:solidFill>
          <a:ln w="12700">
            <a:solidFill>
              <a:srgbClr val="061A2B">
                <a:alpha val="0"/>
              </a:srgbClr>
            </a:solidFill>
            <a:prstDash val="solid"/>
          </a:ln>
        </p:spPr>
        <p:txBody>
          <a:bodyPr/>
          <a:lstStyle/>
          <a:p>
            <a:endParaRPr lang="it-IT"/>
          </a:p>
        </p:txBody>
      </p:sp>
      <p:sp>
        <p:nvSpPr>
          <p:cNvPr id="3" name="Text 1"/>
          <p:cNvSpPr/>
          <p:nvPr/>
        </p:nvSpPr>
        <p:spPr>
          <a:xfrm>
            <a:off x="228600" y="27432"/>
            <a:ext cx="3017520" cy="219456"/>
          </a:xfrm>
          <a:prstGeom prst="rect">
            <a:avLst/>
          </a:prstGeom>
          <a:noFill/>
          <a:ln/>
        </p:spPr>
        <p:txBody>
          <a:bodyPr wrap="square" lIns="0" tIns="0" rIns="0" bIns="0" rtlCol="0" anchor="ctr">
            <a:normAutofit/>
          </a:bodyPr>
          <a:lstStyle/>
          <a:p>
            <a:pPr marL="0" indent="0" algn="l">
              <a:buNone/>
            </a:pPr>
            <a:r>
              <a:rPr lang="en-US" sz="1120" b="1" dirty="0">
                <a:solidFill>
                  <a:srgbClr val="FFFFFF"/>
                </a:solidFill>
                <a:latin typeface="Calibri" pitchFamily="34" charset="0"/>
                <a:ea typeface="Calibri" pitchFamily="34" charset="-122"/>
                <a:cs typeface="Calibri" pitchFamily="34" charset="-120"/>
              </a:rPr>
              <a:t>CALL 3  •  GARA E TESTA</a:t>
            </a:r>
            <a:endParaRPr lang="en-US" sz="1120" dirty="0"/>
          </a:p>
        </p:txBody>
      </p:sp>
      <p:sp>
        <p:nvSpPr>
          <p:cNvPr id="4" name="Text 2"/>
          <p:cNvSpPr/>
          <p:nvPr/>
        </p:nvSpPr>
        <p:spPr>
          <a:xfrm>
            <a:off x="3218688" y="27432"/>
            <a:ext cx="5532120" cy="219456"/>
          </a:xfrm>
          <a:prstGeom prst="rect">
            <a:avLst/>
          </a:prstGeom>
          <a:noFill/>
          <a:ln/>
        </p:spPr>
        <p:txBody>
          <a:bodyPr wrap="square" lIns="0" tIns="0" rIns="0" bIns="0" rtlCol="0" anchor="ctr">
            <a:normAutofit/>
          </a:bodyPr>
          <a:lstStyle/>
          <a:p>
            <a:pPr marL="0" indent="0" algn="ctr">
              <a:buNone/>
            </a:pPr>
            <a:r>
              <a:rPr lang="en-US" sz="1120" b="1" dirty="0">
                <a:solidFill>
                  <a:srgbClr val="FFFFFF"/>
                </a:solidFill>
                <a:latin typeface="Calibri" pitchFamily="34" charset="0"/>
                <a:ea typeface="Calibri" pitchFamily="34" charset="-122"/>
                <a:cs typeface="Calibri" pitchFamily="34" charset="-120"/>
              </a:rPr>
              <a:t>MANUALE TECNICO CICLOCROSS GIOVANILE 2026</a:t>
            </a:r>
            <a:endParaRPr lang="en-US" sz="1120" dirty="0"/>
          </a:p>
        </p:txBody>
      </p:sp>
      <p:sp>
        <p:nvSpPr>
          <p:cNvPr id="5" name="Text 3"/>
          <p:cNvSpPr/>
          <p:nvPr/>
        </p:nvSpPr>
        <p:spPr>
          <a:xfrm>
            <a:off x="8915400" y="27432"/>
            <a:ext cx="3017520" cy="219456"/>
          </a:xfrm>
          <a:prstGeom prst="rect">
            <a:avLst/>
          </a:prstGeom>
          <a:noFill/>
          <a:ln/>
        </p:spPr>
        <p:txBody>
          <a:bodyPr wrap="square" lIns="0" tIns="0" rIns="0" bIns="0" rtlCol="0" anchor="ctr">
            <a:normAutofit/>
          </a:bodyPr>
          <a:lstStyle/>
          <a:p>
            <a:pPr marL="0" indent="0" algn="r">
              <a:buNone/>
            </a:pPr>
            <a:r>
              <a:rPr lang="en-US" sz="1120" b="1" dirty="0">
                <a:solidFill>
                  <a:srgbClr val="FFFFFF"/>
                </a:solidFill>
                <a:latin typeface="Calibri" pitchFamily="34" charset="0"/>
                <a:ea typeface="Calibri" pitchFamily="34" charset="-122"/>
                <a:cs typeface="Calibri" pitchFamily="34" charset="-120"/>
              </a:rPr>
              <a:t>LIVELLO 3  •  DECISIONE E GARA</a:t>
            </a:r>
            <a:endParaRPr lang="en-US" sz="1120" dirty="0"/>
          </a:p>
        </p:txBody>
      </p:sp>
      <p:sp>
        <p:nvSpPr>
          <p:cNvPr id="6" name="Shape 4"/>
          <p:cNvSpPr/>
          <p:nvPr/>
        </p:nvSpPr>
        <p:spPr>
          <a:xfrm>
            <a:off x="228600" y="411480"/>
            <a:ext cx="1161288" cy="411480"/>
          </a:xfrm>
          <a:prstGeom prst="roundRect">
            <a:avLst>
              <a:gd name="adj" fmla="val 13333"/>
            </a:avLst>
          </a:prstGeom>
          <a:solidFill>
            <a:srgbClr val="00A66B"/>
          </a:solidFill>
          <a:ln w="12700">
            <a:solidFill>
              <a:srgbClr val="00A66B">
                <a:alpha val="0"/>
              </a:srgbClr>
            </a:solidFill>
            <a:prstDash val="solid"/>
          </a:ln>
        </p:spPr>
        <p:txBody>
          <a:bodyPr/>
          <a:lstStyle/>
          <a:p>
            <a:endParaRPr lang="it-IT"/>
          </a:p>
        </p:txBody>
      </p:sp>
      <p:sp>
        <p:nvSpPr>
          <p:cNvPr id="7" name="Text 5"/>
          <p:cNvSpPr/>
          <p:nvPr/>
        </p:nvSpPr>
        <p:spPr>
          <a:xfrm>
            <a:off x="228600" y="429768"/>
            <a:ext cx="1161288" cy="374904"/>
          </a:xfrm>
          <a:prstGeom prst="rect">
            <a:avLst/>
          </a:prstGeom>
          <a:noFill/>
          <a:ln/>
        </p:spPr>
        <p:txBody>
          <a:bodyPr wrap="square" lIns="0" tIns="0" rIns="0" bIns="0" rtlCol="0" anchor="ctr">
            <a:normAutofit/>
          </a:bodyPr>
          <a:lstStyle/>
          <a:p>
            <a:pPr marL="0" indent="0" algn="ctr">
              <a:buNone/>
            </a:pPr>
            <a:r>
              <a:rPr lang="en-US" sz="1850" b="1" dirty="0">
                <a:solidFill>
                  <a:srgbClr val="FFFFFF"/>
                </a:solidFill>
                <a:latin typeface="Calibri" pitchFamily="34" charset="0"/>
                <a:ea typeface="Calibri" pitchFamily="34" charset="-122"/>
                <a:cs typeface="Calibri" pitchFamily="34" charset="-120"/>
              </a:rPr>
              <a:t>N° M-1</a:t>
            </a:r>
            <a:endParaRPr lang="en-US" sz="1850" dirty="0"/>
          </a:p>
        </p:txBody>
      </p:sp>
      <p:sp>
        <p:nvSpPr>
          <p:cNvPr id="8" name="Text 6"/>
          <p:cNvSpPr/>
          <p:nvPr/>
        </p:nvSpPr>
        <p:spPr>
          <a:xfrm>
            <a:off x="1527048" y="365760"/>
            <a:ext cx="5623560" cy="502920"/>
          </a:xfrm>
          <a:prstGeom prst="rect">
            <a:avLst/>
          </a:prstGeom>
          <a:noFill/>
          <a:ln/>
        </p:spPr>
        <p:txBody>
          <a:bodyPr wrap="square" lIns="0" tIns="0" rIns="0" bIns="0" rtlCol="0" anchor="ctr">
            <a:normAutofit/>
          </a:bodyPr>
          <a:lstStyle/>
          <a:p>
            <a:pPr marL="0" indent="0" algn="l">
              <a:buNone/>
            </a:pPr>
            <a:r>
              <a:rPr lang="en-US" sz="2450" b="1" dirty="0">
                <a:solidFill>
                  <a:srgbClr val="07172A"/>
                </a:solidFill>
                <a:latin typeface="Calibri" pitchFamily="34" charset="0"/>
                <a:ea typeface="Calibri" pitchFamily="34" charset="-122"/>
                <a:cs typeface="Calibri" pitchFamily="34" charset="-120"/>
              </a:rPr>
              <a:t>TESTA E DIALOGO INTERNO</a:t>
            </a:r>
            <a:endParaRPr lang="en-US" sz="2450" dirty="0"/>
          </a:p>
        </p:txBody>
      </p:sp>
      <p:sp>
        <p:nvSpPr>
          <p:cNvPr id="9" name="Text 7"/>
          <p:cNvSpPr/>
          <p:nvPr/>
        </p:nvSpPr>
        <p:spPr>
          <a:xfrm>
            <a:off x="228600" y="850392"/>
            <a:ext cx="6903720" cy="201168"/>
          </a:xfrm>
          <a:prstGeom prst="rect">
            <a:avLst/>
          </a:prstGeom>
          <a:noFill/>
          <a:ln/>
        </p:spPr>
        <p:txBody>
          <a:bodyPr wrap="square" lIns="0" tIns="0" rIns="0" bIns="0" rtlCol="0" anchor="ctr">
            <a:normAutofit/>
          </a:bodyPr>
          <a:lstStyle/>
          <a:p>
            <a:pPr marL="0" indent="0" algn="l">
              <a:buNone/>
            </a:pPr>
            <a:r>
              <a:rPr lang="en-US" sz="1260" b="1" dirty="0">
                <a:solidFill>
                  <a:srgbClr val="C94B45"/>
                </a:solidFill>
                <a:latin typeface="Calibri" pitchFamily="34" charset="0"/>
                <a:ea typeface="Calibri" pitchFamily="34" charset="-122"/>
                <a:cs typeface="Calibri" pitchFamily="34" charset="-120"/>
              </a:rPr>
              <a:t>IL PROSSIMO GESTO È L’UNICO CONTROLLABILE</a:t>
            </a:r>
            <a:endParaRPr lang="en-US" sz="1260" dirty="0"/>
          </a:p>
        </p:txBody>
      </p:sp>
      <p:sp>
        <p:nvSpPr>
          <p:cNvPr id="10" name="Text 8"/>
          <p:cNvSpPr/>
          <p:nvPr/>
        </p:nvSpPr>
        <p:spPr>
          <a:xfrm>
            <a:off x="228600" y="1078992"/>
            <a:ext cx="1024128" cy="182880"/>
          </a:xfrm>
          <a:prstGeom prst="rect">
            <a:avLst/>
          </a:prstGeom>
          <a:noFill/>
          <a:ln/>
        </p:spPr>
        <p:txBody>
          <a:bodyPr wrap="square" lIns="0" tIns="0" rIns="0" bIns="0" rtlCol="0" anchor="ctr">
            <a:normAutofit/>
          </a:bodyPr>
          <a:lstStyle/>
          <a:p>
            <a:pPr marL="0" indent="0" algn="l">
              <a:buNone/>
            </a:pPr>
            <a:r>
              <a:rPr lang="en-US" sz="1060" b="1" dirty="0">
                <a:solidFill>
                  <a:srgbClr val="0A3952"/>
                </a:solidFill>
                <a:latin typeface="Calibri" pitchFamily="34" charset="0"/>
                <a:ea typeface="Calibri" pitchFamily="34" charset="-122"/>
                <a:cs typeface="Calibri" pitchFamily="34" charset="-120"/>
              </a:rPr>
              <a:t>OBIETTIVO</a:t>
            </a:r>
            <a:endParaRPr lang="en-US" sz="1060" dirty="0"/>
          </a:p>
        </p:txBody>
      </p:sp>
      <p:sp>
        <p:nvSpPr>
          <p:cNvPr id="11" name="Text 9"/>
          <p:cNvSpPr/>
          <p:nvPr/>
        </p:nvSpPr>
        <p:spPr>
          <a:xfrm>
            <a:off x="1298448" y="1060704"/>
            <a:ext cx="5879592" cy="228600"/>
          </a:xfrm>
          <a:prstGeom prst="rect">
            <a:avLst/>
          </a:prstGeom>
          <a:noFill/>
          <a:ln/>
        </p:spPr>
        <p:txBody>
          <a:bodyPr wrap="square" lIns="0" tIns="0" rIns="0" bIns="0" rtlCol="0" anchor="ctr">
            <a:normAutofit/>
          </a:bodyPr>
          <a:lstStyle/>
          <a:p>
            <a:pPr marL="0" indent="0" algn="l">
              <a:buNone/>
            </a:pPr>
            <a:r>
              <a:rPr lang="en-US" sz="1050" dirty="0">
                <a:solidFill>
                  <a:srgbClr val="1D2932"/>
                </a:solidFill>
                <a:latin typeface="Calibri" pitchFamily="34" charset="0"/>
                <a:ea typeface="Calibri" pitchFamily="34" charset="-122"/>
                <a:cs typeface="Calibri" pitchFamily="34" charset="-120"/>
              </a:rPr>
              <a:t>Usare frasi operative per riportare attenzione su ciò che si può fare ora.</a:t>
            </a:r>
            <a:endParaRPr lang="en-US" sz="1050" dirty="0"/>
          </a:p>
        </p:txBody>
      </p:sp>
      <p:sp>
        <p:nvSpPr>
          <p:cNvPr id="12" name="Text 10"/>
          <p:cNvSpPr/>
          <p:nvPr/>
        </p:nvSpPr>
        <p:spPr>
          <a:xfrm>
            <a:off x="7498080" y="402336"/>
            <a:ext cx="2606040" cy="182880"/>
          </a:xfrm>
          <a:prstGeom prst="rect">
            <a:avLst/>
          </a:prstGeom>
          <a:noFill/>
          <a:ln/>
        </p:spPr>
        <p:txBody>
          <a:bodyPr wrap="square" lIns="0" tIns="0" rIns="0" bIns="0" rtlCol="0" anchor="ctr">
            <a:normAutofit/>
          </a:bodyPr>
          <a:lstStyle/>
          <a:p>
            <a:pPr marL="0" indent="0" algn="l">
              <a:buNone/>
            </a:pPr>
            <a:r>
              <a:rPr lang="en-US" sz="1160" b="1" dirty="0">
                <a:solidFill>
                  <a:srgbClr val="0A3952"/>
                </a:solidFill>
                <a:latin typeface="Calibri" pitchFamily="34" charset="0"/>
                <a:ea typeface="Calibri" pitchFamily="34" charset="-122"/>
                <a:cs typeface="Calibri" pitchFamily="34" charset="-120"/>
              </a:rPr>
              <a:t>SEQUENZA CHIAVE</a:t>
            </a:r>
            <a:endParaRPr lang="en-US" sz="1160" dirty="0"/>
          </a:p>
        </p:txBody>
      </p:sp>
      <p:sp>
        <p:nvSpPr>
          <p:cNvPr id="13" name="Text 11"/>
          <p:cNvSpPr/>
          <p:nvPr/>
        </p:nvSpPr>
        <p:spPr>
          <a:xfrm>
            <a:off x="7498080" y="621792"/>
            <a:ext cx="2651760" cy="603504"/>
          </a:xfrm>
          <a:prstGeom prst="rect">
            <a:avLst/>
          </a:prstGeom>
          <a:noFill/>
          <a:ln/>
        </p:spPr>
        <p:txBody>
          <a:bodyPr wrap="square" lIns="0" tIns="0" rIns="0" bIns="0" rtlCol="0" anchor="t">
            <a:normAutofit/>
          </a:bodyPr>
          <a:lstStyle/>
          <a:p>
            <a:pPr marL="0" indent="0" algn="l">
              <a:buNone/>
            </a:pPr>
            <a:r>
              <a:rPr lang="en-US" sz="1020" dirty="0">
                <a:solidFill>
                  <a:srgbClr val="07172A"/>
                </a:solidFill>
                <a:latin typeface="Calibri" pitchFamily="34" charset="0"/>
                <a:ea typeface="Calibri" pitchFamily="34" charset="-122"/>
                <a:cs typeface="Calibri" pitchFamily="34" charset="-120"/>
              </a:rPr>
              <a:t>Errore → respiro → prossima curva → una posizione alla volta → torno al piano.</a:t>
            </a:r>
            <a:endParaRPr lang="en-US" sz="1020" dirty="0"/>
          </a:p>
        </p:txBody>
      </p:sp>
      <p:sp>
        <p:nvSpPr>
          <p:cNvPr id="14" name="Shape 12"/>
          <p:cNvSpPr/>
          <p:nvPr/>
        </p:nvSpPr>
        <p:spPr>
          <a:xfrm>
            <a:off x="10351008" y="402336"/>
            <a:ext cx="1600200" cy="868680"/>
          </a:xfrm>
          <a:prstGeom prst="rect">
            <a:avLst/>
          </a:prstGeom>
          <a:solidFill>
            <a:srgbClr val="FFFFFF"/>
          </a:solidFill>
          <a:ln w="8890">
            <a:solidFill>
              <a:srgbClr val="AFC3CF"/>
            </a:solidFill>
            <a:prstDash val="solid"/>
          </a:ln>
        </p:spPr>
        <p:txBody>
          <a:bodyPr/>
          <a:lstStyle/>
          <a:p>
            <a:endParaRPr lang="it-IT"/>
          </a:p>
        </p:txBody>
      </p:sp>
      <p:sp>
        <p:nvSpPr>
          <p:cNvPr id="15" name="Text 13"/>
          <p:cNvSpPr/>
          <p:nvPr/>
        </p:nvSpPr>
        <p:spPr>
          <a:xfrm>
            <a:off x="10469880" y="438912"/>
            <a:ext cx="1325880" cy="164592"/>
          </a:xfrm>
          <a:prstGeom prst="rect">
            <a:avLst/>
          </a:prstGeom>
          <a:noFill/>
          <a:ln/>
        </p:spPr>
        <p:txBody>
          <a:bodyPr wrap="square" lIns="0" tIns="0" rIns="0" bIns="0" rtlCol="0" anchor="ctr">
            <a:normAutofit/>
          </a:bodyPr>
          <a:lstStyle/>
          <a:p>
            <a:pPr marL="0" indent="0" algn="ctr">
              <a:buNone/>
            </a:pPr>
            <a:r>
              <a:rPr lang="en-US" sz="1060" b="1" dirty="0">
                <a:solidFill>
                  <a:srgbClr val="0A3952"/>
                </a:solidFill>
                <a:latin typeface="Calibri" pitchFamily="34" charset="0"/>
                <a:ea typeface="Calibri" pitchFamily="34" charset="-122"/>
                <a:cs typeface="Calibri" pitchFamily="34" charset="-120"/>
              </a:rPr>
              <a:t>LEGENDA</a:t>
            </a:r>
            <a:endParaRPr lang="en-US" sz="1060" dirty="0"/>
          </a:p>
        </p:txBody>
      </p:sp>
      <p:sp>
        <p:nvSpPr>
          <p:cNvPr id="16" name="Shape 14"/>
          <p:cNvSpPr/>
          <p:nvPr/>
        </p:nvSpPr>
        <p:spPr>
          <a:xfrm>
            <a:off x="10497312" y="658368"/>
            <a:ext cx="109728" cy="109728"/>
          </a:xfrm>
          <a:prstGeom prst="ellipse">
            <a:avLst/>
          </a:prstGeom>
          <a:solidFill>
            <a:srgbClr val="FFFFFF"/>
          </a:solidFill>
          <a:ln w="17780">
            <a:solidFill>
              <a:srgbClr val="00A66B"/>
            </a:solidFill>
            <a:prstDash val="solid"/>
          </a:ln>
        </p:spPr>
        <p:txBody>
          <a:bodyPr/>
          <a:lstStyle/>
          <a:p>
            <a:endParaRPr lang="it-IT"/>
          </a:p>
        </p:txBody>
      </p:sp>
      <p:sp>
        <p:nvSpPr>
          <p:cNvPr id="17" name="Text 15"/>
          <p:cNvSpPr/>
          <p:nvPr/>
        </p:nvSpPr>
        <p:spPr>
          <a:xfrm>
            <a:off x="10680192" y="630936"/>
            <a:ext cx="1060704" cy="164592"/>
          </a:xfrm>
          <a:prstGeom prst="rect">
            <a:avLst/>
          </a:prstGeom>
          <a:noFill/>
          <a:ln/>
        </p:spPr>
        <p:txBody>
          <a:bodyPr wrap="square" lIns="0" tIns="0" rIns="0" bIns="0" rtlCol="0" anchor="ctr">
            <a:normAutofit/>
          </a:bodyPr>
          <a:lstStyle/>
          <a:p>
            <a:pPr marL="0" indent="0" algn="l">
              <a:buNone/>
            </a:pPr>
            <a:r>
              <a:rPr lang="en-US" sz="930" b="1" dirty="0">
                <a:solidFill>
                  <a:srgbClr val="07172A"/>
                </a:solidFill>
                <a:latin typeface="Calibri" pitchFamily="34" charset="0"/>
                <a:ea typeface="Calibri" pitchFamily="34" charset="-122"/>
                <a:cs typeface="Calibri" pitchFamily="34" charset="-120"/>
              </a:rPr>
              <a:t>CORRETTO</a:t>
            </a:r>
            <a:endParaRPr lang="en-US" sz="930" dirty="0"/>
          </a:p>
        </p:txBody>
      </p:sp>
      <p:sp>
        <p:nvSpPr>
          <p:cNvPr id="18" name="Shape 16"/>
          <p:cNvSpPr/>
          <p:nvPr/>
        </p:nvSpPr>
        <p:spPr>
          <a:xfrm>
            <a:off x="10497312" y="859536"/>
            <a:ext cx="109728" cy="109728"/>
          </a:xfrm>
          <a:prstGeom prst="ellipse">
            <a:avLst/>
          </a:prstGeom>
          <a:solidFill>
            <a:srgbClr val="FFFFFF"/>
          </a:solidFill>
          <a:ln w="17780">
            <a:solidFill>
              <a:srgbClr val="E21B23"/>
            </a:solidFill>
            <a:prstDash val="solid"/>
          </a:ln>
        </p:spPr>
        <p:txBody>
          <a:bodyPr/>
          <a:lstStyle/>
          <a:p>
            <a:endParaRPr lang="it-IT"/>
          </a:p>
        </p:txBody>
      </p:sp>
      <p:sp>
        <p:nvSpPr>
          <p:cNvPr id="19" name="Text 17"/>
          <p:cNvSpPr/>
          <p:nvPr/>
        </p:nvSpPr>
        <p:spPr>
          <a:xfrm>
            <a:off x="10680192" y="832104"/>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ERRORE</a:t>
            </a:r>
            <a:endParaRPr lang="en-US" sz="930" dirty="0"/>
          </a:p>
        </p:txBody>
      </p:sp>
      <p:sp>
        <p:nvSpPr>
          <p:cNvPr id="20" name="Shape 18"/>
          <p:cNvSpPr/>
          <p:nvPr/>
        </p:nvSpPr>
        <p:spPr>
          <a:xfrm>
            <a:off x="10497312" y="1060704"/>
            <a:ext cx="109728" cy="109728"/>
          </a:xfrm>
          <a:prstGeom prst="ellipse">
            <a:avLst/>
          </a:prstGeom>
          <a:solidFill>
            <a:srgbClr val="FFFFFF"/>
          </a:solidFill>
          <a:ln w="17780">
            <a:solidFill>
              <a:srgbClr val="0A3952"/>
            </a:solidFill>
            <a:prstDash val="solid"/>
          </a:ln>
        </p:spPr>
        <p:txBody>
          <a:bodyPr/>
          <a:lstStyle/>
          <a:p>
            <a:endParaRPr lang="it-IT"/>
          </a:p>
        </p:txBody>
      </p:sp>
      <p:sp>
        <p:nvSpPr>
          <p:cNvPr id="21" name="Text 19"/>
          <p:cNvSpPr/>
          <p:nvPr/>
        </p:nvSpPr>
        <p:spPr>
          <a:xfrm>
            <a:off x="10680192" y="1033272"/>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PAROLA</a:t>
            </a:r>
            <a:endParaRPr lang="en-US" sz="930" dirty="0"/>
          </a:p>
        </p:txBody>
      </p:sp>
      <p:sp>
        <p:nvSpPr>
          <p:cNvPr id="22" name="Text 20"/>
          <p:cNvSpPr/>
          <p:nvPr/>
        </p:nvSpPr>
        <p:spPr>
          <a:xfrm>
            <a:off x="11475720" y="6565392"/>
            <a:ext cx="411480" cy="137160"/>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19</a:t>
            </a:r>
            <a:endParaRPr lang="en-US" sz="850" dirty="0"/>
          </a:p>
        </p:txBody>
      </p:sp>
      <p:pic>
        <p:nvPicPr>
          <p:cNvPr id="23" name="Image 0" descr="/mnt/data/call3_assets/slide19/pic07_Immagine 19.jpg"/>
          <p:cNvPicPr>
            <a:picLocks noChangeAspect="1"/>
          </p:cNvPicPr>
          <p:nvPr/>
        </p:nvPicPr>
        <p:blipFill>
          <a:blip r:embed="rId3"/>
          <a:srcRect t="12520" b="12520"/>
          <a:stretch/>
        </p:blipFill>
        <p:spPr>
          <a:xfrm>
            <a:off x="228600" y="1344168"/>
            <a:ext cx="5577840" cy="2697480"/>
          </a:xfrm>
          <a:prstGeom prst="rect">
            <a:avLst/>
          </a:prstGeom>
        </p:spPr>
      </p:pic>
      <p:sp>
        <p:nvSpPr>
          <p:cNvPr id="24" name="Shape 21"/>
          <p:cNvSpPr/>
          <p:nvPr/>
        </p:nvSpPr>
        <p:spPr>
          <a:xfrm>
            <a:off x="228600" y="1344168"/>
            <a:ext cx="5577840" cy="2697480"/>
          </a:xfrm>
          <a:prstGeom prst="rect">
            <a:avLst/>
          </a:prstGeom>
          <a:solidFill>
            <a:srgbClr val="FFFFFF">
              <a:alpha val="0"/>
            </a:srgbClr>
          </a:solidFill>
          <a:ln w="8890">
            <a:solidFill>
              <a:srgbClr val="AFC3CF"/>
            </a:solidFill>
            <a:prstDash val="solid"/>
          </a:ln>
        </p:spPr>
        <p:txBody>
          <a:bodyPr/>
          <a:lstStyle/>
          <a:p>
            <a:endParaRPr lang="it-IT"/>
          </a:p>
        </p:txBody>
      </p:sp>
      <p:sp>
        <p:nvSpPr>
          <p:cNvPr id="25" name="Shape 22"/>
          <p:cNvSpPr/>
          <p:nvPr/>
        </p:nvSpPr>
        <p:spPr>
          <a:xfrm>
            <a:off x="5989320" y="1344168"/>
            <a:ext cx="5971032" cy="2697480"/>
          </a:xfrm>
          <a:prstGeom prst="rect">
            <a:avLst/>
          </a:prstGeom>
          <a:solidFill>
            <a:srgbClr val="FFFFFF"/>
          </a:solidFill>
          <a:ln w="8890">
            <a:solidFill>
              <a:srgbClr val="C8D6DF"/>
            </a:solidFill>
            <a:prstDash val="solid"/>
          </a:ln>
        </p:spPr>
        <p:txBody>
          <a:bodyPr/>
          <a:lstStyle/>
          <a:p>
            <a:endParaRPr lang="it-IT"/>
          </a:p>
        </p:txBody>
      </p:sp>
      <p:sp>
        <p:nvSpPr>
          <p:cNvPr id="26" name="Shape 23"/>
          <p:cNvSpPr/>
          <p:nvPr/>
        </p:nvSpPr>
        <p:spPr>
          <a:xfrm>
            <a:off x="5989320" y="1344168"/>
            <a:ext cx="5971032" cy="237744"/>
          </a:xfrm>
          <a:prstGeom prst="rect">
            <a:avLst/>
          </a:prstGeom>
          <a:solidFill>
            <a:srgbClr val="00A66B"/>
          </a:solidFill>
          <a:ln w="12700">
            <a:solidFill>
              <a:srgbClr val="00A66B">
                <a:alpha val="0"/>
              </a:srgbClr>
            </a:solidFill>
            <a:prstDash val="solid"/>
          </a:ln>
        </p:spPr>
        <p:txBody>
          <a:bodyPr/>
          <a:lstStyle/>
          <a:p>
            <a:endParaRPr lang="it-IT"/>
          </a:p>
        </p:txBody>
      </p:sp>
      <p:sp>
        <p:nvSpPr>
          <p:cNvPr id="27" name="Text 24"/>
          <p:cNvSpPr/>
          <p:nvPr/>
        </p:nvSpPr>
        <p:spPr>
          <a:xfrm>
            <a:off x="6062472" y="1362456"/>
            <a:ext cx="5824728"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TRE FRASI OPERATIVE</a:t>
            </a:r>
            <a:endParaRPr lang="en-US" sz="1050" dirty="0"/>
          </a:p>
        </p:txBody>
      </p:sp>
      <p:sp>
        <p:nvSpPr>
          <p:cNvPr id="28" name="Shape 25"/>
          <p:cNvSpPr/>
          <p:nvPr/>
        </p:nvSpPr>
        <p:spPr>
          <a:xfrm>
            <a:off x="6217920" y="1737360"/>
            <a:ext cx="5468112" cy="530352"/>
          </a:xfrm>
          <a:prstGeom prst="roundRect">
            <a:avLst>
              <a:gd name="adj" fmla="val 10345"/>
            </a:avLst>
          </a:prstGeom>
          <a:solidFill>
            <a:srgbClr val="EEF7F3"/>
          </a:solidFill>
          <a:ln w="12700">
            <a:solidFill>
              <a:srgbClr val="EEF7F3">
                <a:alpha val="0"/>
              </a:srgbClr>
            </a:solidFill>
            <a:prstDash val="solid"/>
          </a:ln>
        </p:spPr>
        <p:txBody>
          <a:bodyPr/>
          <a:lstStyle/>
          <a:p>
            <a:endParaRPr lang="it-IT"/>
          </a:p>
        </p:txBody>
      </p:sp>
      <p:sp>
        <p:nvSpPr>
          <p:cNvPr id="29" name="Shape 26"/>
          <p:cNvSpPr/>
          <p:nvPr/>
        </p:nvSpPr>
        <p:spPr>
          <a:xfrm>
            <a:off x="6345936" y="1837944"/>
            <a:ext cx="310896" cy="310896"/>
          </a:xfrm>
          <a:prstGeom prst="roundRect">
            <a:avLst>
              <a:gd name="adj" fmla="val 17647"/>
            </a:avLst>
          </a:prstGeom>
          <a:solidFill>
            <a:srgbClr val="00A66B"/>
          </a:solidFill>
          <a:ln w="12700">
            <a:solidFill>
              <a:srgbClr val="00A66B">
                <a:alpha val="0"/>
              </a:srgbClr>
            </a:solidFill>
            <a:prstDash val="solid"/>
          </a:ln>
        </p:spPr>
        <p:txBody>
          <a:bodyPr/>
          <a:lstStyle/>
          <a:p>
            <a:endParaRPr lang="it-IT"/>
          </a:p>
        </p:txBody>
      </p:sp>
      <p:sp>
        <p:nvSpPr>
          <p:cNvPr id="30" name="Text 27"/>
          <p:cNvSpPr/>
          <p:nvPr/>
        </p:nvSpPr>
        <p:spPr>
          <a:xfrm>
            <a:off x="6345936" y="1837944"/>
            <a:ext cx="310896" cy="292608"/>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31" name="Text 28"/>
          <p:cNvSpPr/>
          <p:nvPr/>
        </p:nvSpPr>
        <p:spPr>
          <a:xfrm>
            <a:off x="6793992" y="1792224"/>
            <a:ext cx="1938528" cy="210312"/>
          </a:xfrm>
          <a:prstGeom prst="rect">
            <a:avLst/>
          </a:prstGeom>
          <a:noFill/>
          <a:ln/>
        </p:spPr>
        <p:txBody>
          <a:bodyPr wrap="square" lIns="0" tIns="0" rIns="0" bIns="0" rtlCol="0" anchor="ctr">
            <a:normAutofit/>
          </a:bodyPr>
          <a:lstStyle/>
          <a:p>
            <a:pPr marL="0" indent="0" algn="l">
              <a:buNone/>
            </a:pPr>
            <a:r>
              <a:rPr lang="en-US" sz="1020" b="1" dirty="0">
                <a:solidFill>
                  <a:srgbClr val="07172A"/>
                </a:solidFill>
                <a:latin typeface="Calibri" pitchFamily="34" charset="0"/>
                <a:ea typeface="Calibri" pitchFamily="34" charset="-122"/>
                <a:cs typeface="Calibri" pitchFamily="34" charset="-120"/>
              </a:rPr>
              <a:t>PROSSIMA CURVA</a:t>
            </a:r>
            <a:endParaRPr lang="en-US" sz="1020" dirty="0"/>
          </a:p>
        </p:txBody>
      </p:sp>
      <p:sp>
        <p:nvSpPr>
          <p:cNvPr id="32" name="Text 29"/>
          <p:cNvSpPr/>
          <p:nvPr/>
        </p:nvSpPr>
        <p:spPr>
          <a:xfrm>
            <a:off x="8613648" y="1792224"/>
            <a:ext cx="2834640" cy="32918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porto lo sguardo sul gesto che arriva</a:t>
            </a:r>
            <a:endParaRPr lang="en-US" sz="880" dirty="0"/>
          </a:p>
        </p:txBody>
      </p:sp>
      <p:sp>
        <p:nvSpPr>
          <p:cNvPr id="33" name="Shape 30"/>
          <p:cNvSpPr/>
          <p:nvPr/>
        </p:nvSpPr>
        <p:spPr>
          <a:xfrm>
            <a:off x="6217920" y="2414016"/>
            <a:ext cx="5468112" cy="530352"/>
          </a:xfrm>
          <a:prstGeom prst="roundRect">
            <a:avLst>
              <a:gd name="adj" fmla="val 10345"/>
            </a:avLst>
          </a:prstGeom>
          <a:solidFill>
            <a:srgbClr val="EAF3F5"/>
          </a:solidFill>
          <a:ln w="12700">
            <a:solidFill>
              <a:srgbClr val="EAF3F5">
                <a:alpha val="0"/>
              </a:srgbClr>
            </a:solidFill>
            <a:prstDash val="solid"/>
          </a:ln>
        </p:spPr>
        <p:txBody>
          <a:bodyPr/>
          <a:lstStyle/>
          <a:p>
            <a:endParaRPr lang="it-IT"/>
          </a:p>
        </p:txBody>
      </p:sp>
      <p:sp>
        <p:nvSpPr>
          <p:cNvPr id="34" name="Shape 31"/>
          <p:cNvSpPr/>
          <p:nvPr/>
        </p:nvSpPr>
        <p:spPr>
          <a:xfrm>
            <a:off x="6345936" y="2514600"/>
            <a:ext cx="310896" cy="310896"/>
          </a:xfrm>
          <a:prstGeom prst="roundRect">
            <a:avLst>
              <a:gd name="adj" fmla="val 17647"/>
            </a:avLst>
          </a:prstGeom>
          <a:solidFill>
            <a:srgbClr val="00A66B"/>
          </a:solidFill>
          <a:ln w="12700">
            <a:solidFill>
              <a:srgbClr val="00A66B">
                <a:alpha val="0"/>
              </a:srgbClr>
            </a:solidFill>
            <a:prstDash val="solid"/>
          </a:ln>
        </p:spPr>
        <p:txBody>
          <a:bodyPr/>
          <a:lstStyle/>
          <a:p>
            <a:endParaRPr lang="it-IT"/>
          </a:p>
        </p:txBody>
      </p:sp>
      <p:sp>
        <p:nvSpPr>
          <p:cNvPr id="35" name="Text 32"/>
          <p:cNvSpPr/>
          <p:nvPr/>
        </p:nvSpPr>
        <p:spPr>
          <a:xfrm>
            <a:off x="6345936" y="2514600"/>
            <a:ext cx="310896" cy="292608"/>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36" name="Text 33"/>
          <p:cNvSpPr/>
          <p:nvPr/>
        </p:nvSpPr>
        <p:spPr>
          <a:xfrm>
            <a:off x="6793992" y="2468880"/>
            <a:ext cx="1938528" cy="210312"/>
          </a:xfrm>
          <a:prstGeom prst="rect">
            <a:avLst/>
          </a:prstGeom>
          <a:noFill/>
          <a:ln/>
        </p:spPr>
        <p:txBody>
          <a:bodyPr wrap="square" lIns="0" tIns="0" rIns="0" bIns="0" rtlCol="0" anchor="ctr">
            <a:normAutofit/>
          </a:bodyPr>
          <a:lstStyle/>
          <a:p>
            <a:pPr marL="0" indent="0" algn="l">
              <a:buNone/>
            </a:pPr>
            <a:r>
              <a:rPr lang="en-US" sz="1020" b="1" dirty="0">
                <a:solidFill>
                  <a:srgbClr val="07172A"/>
                </a:solidFill>
                <a:latin typeface="Calibri" pitchFamily="34" charset="0"/>
                <a:ea typeface="Calibri" pitchFamily="34" charset="-122"/>
                <a:cs typeface="Calibri" pitchFamily="34" charset="-120"/>
              </a:rPr>
              <a:t>RESPIRO</a:t>
            </a:r>
            <a:endParaRPr lang="en-US" sz="1020" dirty="0"/>
          </a:p>
        </p:txBody>
      </p:sp>
      <p:sp>
        <p:nvSpPr>
          <p:cNvPr id="37" name="Text 34"/>
          <p:cNvSpPr/>
          <p:nvPr/>
        </p:nvSpPr>
        <p:spPr>
          <a:xfrm>
            <a:off x="8613648" y="2468880"/>
            <a:ext cx="2834640" cy="32918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abbasso il rumore e ritrovo il ritmo</a:t>
            </a:r>
            <a:endParaRPr lang="en-US" sz="880" dirty="0"/>
          </a:p>
        </p:txBody>
      </p:sp>
      <p:sp>
        <p:nvSpPr>
          <p:cNvPr id="38" name="Shape 35"/>
          <p:cNvSpPr/>
          <p:nvPr/>
        </p:nvSpPr>
        <p:spPr>
          <a:xfrm>
            <a:off x="6217920" y="3090672"/>
            <a:ext cx="5468112" cy="530352"/>
          </a:xfrm>
          <a:prstGeom prst="roundRect">
            <a:avLst>
              <a:gd name="adj" fmla="val 10345"/>
            </a:avLst>
          </a:prstGeom>
          <a:solidFill>
            <a:srgbClr val="EEF7F3"/>
          </a:solidFill>
          <a:ln w="12700">
            <a:solidFill>
              <a:srgbClr val="EEF7F3">
                <a:alpha val="0"/>
              </a:srgbClr>
            </a:solidFill>
            <a:prstDash val="solid"/>
          </a:ln>
        </p:spPr>
        <p:txBody>
          <a:bodyPr/>
          <a:lstStyle/>
          <a:p>
            <a:endParaRPr lang="it-IT"/>
          </a:p>
        </p:txBody>
      </p:sp>
      <p:sp>
        <p:nvSpPr>
          <p:cNvPr id="39" name="Shape 36"/>
          <p:cNvSpPr/>
          <p:nvPr/>
        </p:nvSpPr>
        <p:spPr>
          <a:xfrm>
            <a:off x="6345936" y="3191256"/>
            <a:ext cx="310896" cy="310896"/>
          </a:xfrm>
          <a:prstGeom prst="roundRect">
            <a:avLst>
              <a:gd name="adj" fmla="val 17647"/>
            </a:avLst>
          </a:prstGeom>
          <a:solidFill>
            <a:srgbClr val="00A66B"/>
          </a:solidFill>
          <a:ln w="12700">
            <a:solidFill>
              <a:srgbClr val="00A66B">
                <a:alpha val="0"/>
              </a:srgbClr>
            </a:solidFill>
            <a:prstDash val="solid"/>
          </a:ln>
        </p:spPr>
        <p:txBody>
          <a:bodyPr/>
          <a:lstStyle/>
          <a:p>
            <a:endParaRPr lang="it-IT"/>
          </a:p>
        </p:txBody>
      </p:sp>
      <p:sp>
        <p:nvSpPr>
          <p:cNvPr id="40" name="Text 37"/>
          <p:cNvSpPr/>
          <p:nvPr/>
        </p:nvSpPr>
        <p:spPr>
          <a:xfrm>
            <a:off x="6345936" y="3191256"/>
            <a:ext cx="310896" cy="292608"/>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41" name="Text 38"/>
          <p:cNvSpPr/>
          <p:nvPr/>
        </p:nvSpPr>
        <p:spPr>
          <a:xfrm>
            <a:off x="6793992" y="3145536"/>
            <a:ext cx="1938528" cy="210312"/>
          </a:xfrm>
          <a:prstGeom prst="rect">
            <a:avLst/>
          </a:prstGeom>
          <a:noFill/>
          <a:ln/>
        </p:spPr>
        <p:txBody>
          <a:bodyPr wrap="square" lIns="0" tIns="0" rIns="0" bIns="0" rtlCol="0" anchor="ctr">
            <a:normAutofit/>
          </a:bodyPr>
          <a:lstStyle/>
          <a:p>
            <a:pPr marL="0" indent="0" algn="l">
              <a:buNone/>
            </a:pPr>
            <a:r>
              <a:rPr lang="en-US" sz="1020" b="1" dirty="0">
                <a:solidFill>
                  <a:srgbClr val="07172A"/>
                </a:solidFill>
                <a:latin typeface="Calibri" pitchFamily="34" charset="0"/>
                <a:ea typeface="Calibri" pitchFamily="34" charset="-122"/>
                <a:cs typeface="Calibri" pitchFamily="34" charset="-120"/>
              </a:rPr>
              <a:t>UNA POSIZIONE ALLA VOLTA</a:t>
            </a:r>
            <a:endParaRPr lang="en-US" sz="1020" dirty="0"/>
          </a:p>
        </p:txBody>
      </p:sp>
      <p:sp>
        <p:nvSpPr>
          <p:cNvPr id="42" name="Text 39"/>
          <p:cNvSpPr/>
          <p:nvPr/>
        </p:nvSpPr>
        <p:spPr>
          <a:xfrm>
            <a:off x="8613648" y="3145536"/>
            <a:ext cx="2834640" cy="32918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non provo a recuperare tutto subito</a:t>
            </a:r>
            <a:endParaRPr lang="en-US" sz="880" dirty="0"/>
          </a:p>
        </p:txBody>
      </p:sp>
      <p:sp>
        <p:nvSpPr>
          <p:cNvPr id="43" name="Shape 40"/>
          <p:cNvSpPr/>
          <p:nvPr/>
        </p:nvSpPr>
        <p:spPr>
          <a:xfrm>
            <a:off x="228600" y="4187952"/>
            <a:ext cx="2514600" cy="1261872"/>
          </a:xfrm>
          <a:prstGeom prst="rect">
            <a:avLst/>
          </a:prstGeom>
          <a:solidFill>
            <a:srgbClr val="FFFFFF"/>
          </a:solidFill>
          <a:ln w="8890">
            <a:solidFill>
              <a:srgbClr val="C8D6DF"/>
            </a:solidFill>
            <a:prstDash val="solid"/>
          </a:ln>
        </p:spPr>
        <p:txBody>
          <a:bodyPr/>
          <a:lstStyle/>
          <a:p>
            <a:endParaRPr lang="it-IT"/>
          </a:p>
        </p:txBody>
      </p:sp>
      <p:sp>
        <p:nvSpPr>
          <p:cNvPr id="44" name="Shape 41"/>
          <p:cNvSpPr/>
          <p:nvPr/>
        </p:nvSpPr>
        <p:spPr>
          <a:xfrm>
            <a:off x="228600" y="4187952"/>
            <a:ext cx="2514600" cy="237744"/>
          </a:xfrm>
          <a:prstGeom prst="rect">
            <a:avLst/>
          </a:prstGeom>
          <a:solidFill>
            <a:srgbClr val="00A66B"/>
          </a:solidFill>
          <a:ln w="12700">
            <a:solidFill>
              <a:srgbClr val="00A66B">
                <a:alpha val="0"/>
              </a:srgbClr>
            </a:solidFill>
            <a:prstDash val="solid"/>
          </a:ln>
        </p:spPr>
        <p:txBody>
          <a:bodyPr/>
          <a:lstStyle/>
          <a:p>
            <a:endParaRPr lang="it-IT"/>
          </a:p>
        </p:txBody>
      </p:sp>
      <p:sp>
        <p:nvSpPr>
          <p:cNvPr id="45" name="Text 42"/>
          <p:cNvSpPr/>
          <p:nvPr/>
        </p:nvSpPr>
        <p:spPr>
          <a:xfrm>
            <a:off x="301752" y="4206240"/>
            <a:ext cx="2368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PUNTI CHIAVE</a:t>
            </a:r>
            <a:endParaRPr lang="en-US" sz="1050" dirty="0"/>
          </a:p>
        </p:txBody>
      </p:sp>
      <p:sp>
        <p:nvSpPr>
          <p:cNvPr id="46" name="Shape 43"/>
          <p:cNvSpPr/>
          <p:nvPr/>
        </p:nvSpPr>
        <p:spPr>
          <a:xfrm>
            <a:off x="365760" y="4517136"/>
            <a:ext cx="164592" cy="164592"/>
          </a:xfrm>
          <a:prstGeom prst="ellipse">
            <a:avLst/>
          </a:prstGeom>
          <a:solidFill>
            <a:srgbClr val="FFFFFF"/>
          </a:solidFill>
          <a:ln w="15240">
            <a:solidFill>
              <a:srgbClr val="4E6F24"/>
            </a:solidFill>
            <a:prstDash val="solid"/>
          </a:ln>
        </p:spPr>
        <p:txBody>
          <a:bodyPr/>
          <a:lstStyle/>
          <a:p>
            <a:endParaRPr lang="it-IT"/>
          </a:p>
        </p:txBody>
      </p:sp>
      <p:sp>
        <p:nvSpPr>
          <p:cNvPr id="47" name="Text 44"/>
          <p:cNvSpPr/>
          <p:nvPr/>
        </p:nvSpPr>
        <p:spPr>
          <a:xfrm>
            <a:off x="365760" y="45079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1</a:t>
            </a:r>
            <a:endParaRPr lang="en-US" sz="800" dirty="0"/>
          </a:p>
        </p:txBody>
      </p:sp>
      <p:sp>
        <p:nvSpPr>
          <p:cNvPr id="48" name="Text 45"/>
          <p:cNvSpPr/>
          <p:nvPr/>
        </p:nvSpPr>
        <p:spPr>
          <a:xfrm>
            <a:off x="603504" y="44897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Frase breve</a:t>
            </a:r>
            <a:endParaRPr lang="en-US" sz="880" dirty="0"/>
          </a:p>
        </p:txBody>
      </p:sp>
      <p:sp>
        <p:nvSpPr>
          <p:cNvPr id="49" name="Shape 46"/>
          <p:cNvSpPr/>
          <p:nvPr/>
        </p:nvSpPr>
        <p:spPr>
          <a:xfrm>
            <a:off x="365760" y="47457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0" name="Text 47"/>
          <p:cNvSpPr/>
          <p:nvPr/>
        </p:nvSpPr>
        <p:spPr>
          <a:xfrm>
            <a:off x="365760" y="47365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2</a:t>
            </a:r>
            <a:endParaRPr lang="en-US" sz="800" dirty="0"/>
          </a:p>
        </p:txBody>
      </p:sp>
      <p:sp>
        <p:nvSpPr>
          <p:cNvPr id="51" name="Text 48"/>
          <p:cNvSpPr/>
          <p:nvPr/>
        </p:nvSpPr>
        <p:spPr>
          <a:xfrm>
            <a:off x="603504" y="47183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Azione controllabile</a:t>
            </a:r>
            <a:endParaRPr lang="en-US" sz="880" dirty="0"/>
          </a:p>
        </p:txBody>
      </p:sp>
      <p:sp>
        <p:nvSpPr>
          <p:cNvPr id="52" name="Shape 49"/>
          <p:cNvSpPr/>
          <p:nvPr/>
        </p:nvSpPr>
        <p:spPr>
          <a:xfrm>
            <a:off x="365760" y="49743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3" name="Text 50"/>
          <p:cNvSpPr/>
          <p:nvPr/>
        </p:nvSpPr>
        <p:spPr>
          <a:xfrm>
            <a:off x="365760" y="49651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3</a:t>
            </a:r>
            <a:endParaRPr lang="en-US" sz="800" dirty="0"/>
          </a:p>
        </p:txBody>
      </p:sp>
      <p:sp>
        <p:nvSpPr>
          <p:cNvPr id="54" name="Text 51"/>
          <p:cNvSpPr/>
          <p:nvPr/>
        </p:nvSpPr>
        <p:spPr>
          <a:xfrm>
            <a:off x="603504" y="49469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Sguardo avanti</a:t>
            </a:r>
            <a:endParaRPr lang="en-US" sz="880" dirty="0"/>
          </a:p>
        </p:txBody>
      </p:sp>
      <p:sp>
        <p:nvSpPr>
          <p:cNvPr id="55" name="Shape 52"/>
          <p:cNvSpPr/>
          <p:nvPr/>
        </p:nvSpPr>
        <p:spPr>
          <a:xfrm>
            <a:off x="365760" y="52029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6" name="Text 53"/>
          <p:cNvSpPr/>
          <p:nvPr/>
        </p:nvSpPr>
        <p:spPr>
          <a:xfrm>
            <a:off x="365760" y="51937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4</a:t>
            </a:r>
            <a:endParaRPr lang="en-US" sz="800" dirty="0"/>
          </a:p>
        </p:txBody>
      </p:sp>
      <p:sp>
        <p:nvSpPr>
          <p:cNvPr id="57" name="Text 54"/>
          <p:cNvSpPr/>
          <p:nvPr/>
        </p:nvSpPr>
        <p:spPr>
          <a:xfrm>
            <a:off x="603504" y="51755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Una scelta alla volta</a:t>
            </a:r>
            <a:endParaRPr lang="en-US" sz="880" dirty="0"/>
          </a:p>
        </p:txBody>
      </p:sp>
      <p:sp>
        <p:nvSpPr>
          <p:cNvPr id="58" name="Shape 55"/>
          <p:cNvSpPr/>
          <p:nvPr/>
        </p:nvSpPr>
        <p:spPr>
          <a:xfrm>
            <a:off x="2852928" y="4187952"/>
            <a:ext cx="3657600" cy="1261872"/>
          </a:xfrm>
          <a:prstGeom prst="rect">
            <a:avLst/>
          </a:prstGeom>
          <a:solidFill>
            <a:srgbClr val="FFFFFF"/>
          </a:solidFill>
          <a:ln w="8890">
            <a:solidFill>
              <a:srgbClr val="C8D6DF"/>
            </a:solidFill>
            <a:prstDash val="solid"/>
          </a:ln>
        </p:spPr>
        <p:txBody>
          <a:bodyPr/>
          <a:lstStyle/>
          <a:p>
            <a:endParaRPr lang="it-IT"/>
          </a:p>
        </p:txBody>
      </p:sp>
      <p:sp>
        <p:nvSpPr>
          <p:cNvPr id="59" name="Shape 56"/>
          <p:cNvSpPr/>
          <p:nvPr/>
        </p:nvSpPr>
        <p:spPr>
          <a:xfrm>
            <a:off x="2852928" y="4187952"/>
            <a:ext cx="365760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60" name="Text 57"/>
          <p:cNvSpPr/>
          <p:nvPr/>
        </p:nvSpPr>
        <p:spPr>
          <a:xfrm>
            <a:off x="2926080" y="4206240"/>
            <a:ext cx="3511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ERRORI COMUNI E CORREZIONE</a:t>
            </a:r>
            <a:endParaRPr lang="en-US" sz="1050" dirty="0"/>
          </a:p>
        </p:txBody>
      </p:sp>
      <p:sp>
        <p:nvSpPr>
          <p:cNvPr id="61" name="Shape 58"/>
          <p:cNvSpPr/>
          <p:nvPr/>
        </p:nvSpPr>
        <p:spPr>
          <a:xfrm>
            <a:off x="2953512" y="4498848"/>
            <a:ext cx="3456432" cy="420624"/>
          </a:xfrm>
          <a:prstGeom prst="rect">
            <a:avLst/>
          </a:prstGeom>
          <a:solidFill>
            <a:srgbClr val="FFF2F1"/>
          </a:solidFill>
          <a:ln w="8890">
            <a:solidFill>
              <a:srgbClr val="C94B45"/>
            </a:solidFill>
            <a:prstDash val="solid"/>
          </a:ln>
        </p:spPr>
        <p:txBody>
          <a:bodyPr/>
          <a:lstStyle/>
          <a:p>
            <a:endParaRPr lang="it-IT"/>
          </a:p>
        </p:txBody>
      </p:sp>
      <p:sp>
        <p:nvSpPr>
          <p:cNvPr id="62" name="Shape 59"/>
          <p:cNvSpPr/>
          <p:nvPr/>
        </p:nvSpPr>
        <p:spPr>
          <a:xfrm>
            <a:off x="3026664" y="4572000"/>
            <a:ext cx="182880" cy="182880"/>
          </a:xfrm>
          <a:prstGeom prst="ellipse">
            <a:avLst/>
          </a:prstGeom>
          <a:solidFill>
            <a:srgbClr val="E21B23"/>
          </a:solidFill>
          <a:ln w="12700">
            <a:solidFill>
              <a:srgbClr val="E21B23"/>
            </a:solidFill>
            <a:prstDash val="solid"/>
          </a:ln>
        </p:spPr>
        <p:txBody>
          <a:bodyPr/>
          <a:lstStyle/>
          <a:p>
            <a:endParaRPr lang="it-IT"/>
          </a:p>
        </p:txBody>
      </p:sp>
      <p:sp>
        <p:nvSpPr>
          <p:cNvPr id="63" name="Text 60"/>
          <p:cNvSpPr/>
          <p:nvPr/>
        </p:nvSpPr>
        <p:spPr>
          <a:xfrm>
            <a:off x="3026664" y="45582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64" name="Text 61"/>
          <p:cNvSpPr/>
          <p:nvPr/>
        </p:nvSpPr>
        <p:spPr>
          <a:xfrm>
            <a:off x="3300984" y="45445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PENSA SOLO AL RISULTATO</a:t>
            </a:r>
            <a:endParaRPr lang="en-US" sz="920" dirty="0"/>
          </a:p>
        </p:txBody>
      </p:sp>
      <p:sp>
        <p:nvSpPr>
          <p:cNvPr id="65" name="Text 62"/>
          <p:cNvSpPr/>
          <p:nvPr/>
        </p:nvSpPr>
        <p:spPr>
          <a:xfrm>
            <a:off x="3300984" y="47183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riporta attenzione al gesto successivo.</a:t>
            </a:r>
            <a:endParaRPr lang="en-US" sz="850" dirty="0"/>
          </a:p>
        </p:txBody>
      </p:sp>
      <p:sp>
        <p:nvSpPr>
          <p:cNvPr id="66" name="Shape 63"/>
          <p:cNvSpPr/>
          <p:nvPr/>
        </p:nvSpPr>
        <p:spPr>
          <a:xfrm>
            <a:off x="2953512" y="4956048"/>
            <a:ext cx="3456432" cy="420624"/>
          </a:xfrm>
          <a:prstGeom prst="rect">
            <a:avLst/>
          </a:prstGeom>
          <a:solidFill>
            <a:srgbClr val="FFF2F1"/>
          </a:solidFill>
          <a:ln w="8890">
            <a:solidFill>
              <a:srgbClr val="C94B45"/>
            </a:solidFill>
            <a:prstDash val="solid"/>
          </a:ln>
        </p:spPr>
        <p:txBody>
          <a:bodyPr/>
          <a:lstStyle/>
          <a:p>
            <a:endParaRPr lang="it-IT"/>
          </a:p>
        </p:txBody>
      </p:sp>
      <p:sp>
        <p:nvSpPr>
          <p:cNvPr id="67" name="Shape 64"/>
          <p:cNvSpPr/>
          <p:nvPr/>
        </p:nvSpPr>
        <p:spPr>
          <a:xfrm>
            <a:off x="3026664" y="5029200"/>
            <a:ext cx="182880" cy="182880"/>
          </a:xfrm>
          <a:prstGeom prst="ellipse">
            <a:avLst/>
          </a:prstGeom>
          <a:solidFill>
            <a:srgbClr val="E21B23"/>
          </a:solidFill>
          <a:ln w="12700">
            <a:solidFill>
              <a:srgbClr val="E21B23"/>
            </a:solidFill>
            <a:prstDash val="solid"/>
          </a:ln>
        </p:spPr>
        <p:txBody>
          <a:bodyPr/>
          <a:lstStyle/>
          <a:p>
            <a:endParaRPr lang="it-IT"/>
          </a:p>
        </p:txBody>
      </p:sp>
      <p:sp>
        <p:nvSpPr>
          <p:cNvPr id="68" name="Text 65"/>
          <p:cNvSpPr/>
          <p:nvPr/>
        </p:nvSpPr>
        <p:spPr>
          <a:xfrm>
            <a:off x="3026664" y="50154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69" name="Text 66"/>
          <p:cNvSpPr/>
          <p:nvPr/>
        </p:nvSpPr>
        <p:spPr>
          <a:xfrm>
            <a:off x="3300984" y="50017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SI GIUDICA</a:t>
            </a:r>
            <a:endParaRPr lang="en-US" sz="920" dirty="0"/>
          </a:p>
        </p:txBody>
      </p:sp>
      <p:sp>
        <p:nvSpPr>
          <p:cNvPr id="70" name="Text 67"/>
          <p:cNvSpPr/>
          <p:nvPr/>
        </p:nvSpPr>
        <p:spPr>
          <a:xfrm>
            <a:off x="3300984" y="51755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descrivi un fatto e scegli un’azione.</a:t>
            </a:r>
            <a:endParaRPr lang="en-US" sz="850" dirty="0"/>
          </a:p>
        </p:txBody>
      </p:sp>
      <p:sp>
        <p:nvSpPr>
          <p:cNvPr id="71" name="Shape 68"/>
          <p:cNvSpPr/>
          <p:nvPr/>
        </p:nvSpPr>
        <p:spPr>
          <a:xfrm>
            <a:off x="6620256" y="4187952"/>
            <a:ext cx="1783080" cy="1261872"/>
          </a:xfrm>
          <a:prstGeom prst="rect">
            <a:avLst/>
          </a:prstGeom>
          <a:solidFill>
            <a:srgbClr val="FFFFFF"/>
          </a:solidFill>
          <a:ln w="8890">
            <a:solidFill>
              <a:srgbClr val="C8D6DF"/>
            </a:solidFill>
            <a:prstDash val="solid"/>
          </a:ln>
        </p:spPr>
        <p:txBody>
          <a:bodyPr/>
          <a:lstStyle/>
          <a:p>
            <a:endParaRPr lang="it-IT"/>
          </a:p>
        </p:txBody>
      </p:sp>
      <p:sp>
        <p:nvSpPr>
          <p:cNvPr id="72" name="Shape 69"/>
          <p:cNvSpPr/>
          <p:nvPr/>
        </p:nvSpPr>
        <p:spPr>
          <a:xfrm>
            <a:off x="6620256" y="4187952"/>
            <a:ext cx="1783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73" name="Text 70"/>
          <p:cNvSpPr/>
          <p:nvPr/>
        </p:nvSpPr>
        <p:spPr>
          <a:xfrm>
            <a:off x="6693408" y="4206240"/>
            <a:ext cx="1636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PAROLE CHIAVE</a:t>
            </a:r>
            <a:endParaRPr lang="en-US" sz="1050" dirty="0"/>
          </a:p>
        </p:txBody>
      </p:sp>
      <p:sp>
        <p:nvSpPr>
          <p:cNvPr id="74" name="Text 71"/>
          <p:cNvSpPr/>
          <p:nvPr/>
        </p:nvSpPr>
        <p:spPr>
          <a:xfrm>
            <a:off x="6739128" y="4498848"/>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5" name="Text 72"/>
          <p:cNvSpPr/>
          <p:nvPr/>
        </p:nvSpPr>
        <p:spPr>
          <a:xfrm>
            <a:off x="6940296" y="4498848"/>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Prossima curva.</a:t>
            </a:r>
            <a:endParaRPr lang="en-US" sz="880" dirty="0"/>
          </a:p>
        </p:txBody>
      </p:sp>
      <p:sp>
        <p:nvSpPr>
          <p:cNvPr id="76" name="Text 73"/>
          <p:cNvSpPr/>
          <p:nvPr/>
        </p:nvSpPr>
        <p:spPr>
          <a:xfrm>
            <a:off x="6739128" y="4797552"/>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7" name="Text 74"/>
          <p:cNvSpPr/>
          <p:nvPr/>
        </p:nvSpPr>
        <p:spPr>
          <a:xfrm>
            <a:off x="6940296" y="4797552"/>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Respiro.</a:t>
            </a:r>
            <a:endParaRPr lang="en-US" sz="880" dirty="0"/>
          </a:p>
        </p:txBody>
      </p:sp>
      <p:sp>
        <p:nvSpPr>
          <p:cNvPr id="78" name="Text 75"/>
          <p:cNvSpPr/>
          <p:nvPr/>
        </p:nvSpPr>
        <p:spPr>
          <a:xfrm>
            <a:off x="6739128" y="5096256"/>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9" name="Text 76"/>
          <p:cNvSpPr/>
          <p:nvPr/>
        </p:nvSpPr>
        <p:spPr>
          <a:xfrm>
            <a:off x="6940296" y="5096256"/>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Una alla volta.</a:t>
            </a:r>
            <a:endParaRPr lang="en-US" sz="880" dirty="0"/>
          </a:p>
        </p:txBody>
      </p:sp>
      <p:sp>
        <p:nvSpPr>
          <p:cNvPr id="80" name="Shape 77"/>
          <p:cNvSpPr/>
          <p:nvPr/>
        </p:nvSpPr>
        <p:spPr>
          <a:xfrm>
            <a:off x="8513064" y="4187952"/>
            <a:ext cx="3447288" cy="1261872"/>
          </a:xfrm>
          <a:prstGeom prst="rect">
            <a:avLst/>
          </a:prstGeom>
          <a:solidFill>
            <a:srgbClr val="FFFFFF"/>
          </a:solidFill>
          <a:ln w="8890">
            <a:solidFill>
              <a:srgbClr val="C8D6DF"/>
            </a:solidFill>
            <a:prstDash val="solid"/>
          </a:ln>
        </p:spPr>
        <p:txBody>
          <a:bodyPr/>
          <a:lstStyle/>
          <a:p>
            <a:endParaRPr lang="it-IT"/>
          </a:p>
        </p:txBody>
      </p:sp>
      <p:sp>
        <p:nvSpPr>
          <p:cNvPr id="81" name="Shape 78"/>
          <p:cNvSpPr/>
          <p:nvPr/>
        </p:nvSpPr>
        <p:spPr>
          <a:xfrm>
            <a:off x="8513064" y="4187952"/>
            <a:ext cx="3447288"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82" name="Text 79"/>
          <p:cNvSpPr/>
          <p:nvPr/>
        </p:nvSpPr>
        <p:spPr>
          <a:xfrm>
            <a:off x="8586216" y="4206240"/>
            <a:ext cx="3300984"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PROGRESSIONE</a:t>
            </a:r>
            <a:endParaRPr lang="en-US" sz="1050" dirty="0"/>
          </a:p>
        </p:txBody>
      </p:sp>
      <p:sp>
        <p:nvSpPr>
          <p:cNvPr id="83" name="Shape 80"/>
          <p:cNvSpPr/>
          <p:nvPr/>
        </p:nvSpPr>
        <p:spPr>
          <a:xfrm>
            <a:off x="8631936" y="4498848"/>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4" name="Text 81"/>
          <p:cNvSpPr/>
          <p:nvPr/>
        </p:nvSpPr>
        <p:spPr>
          <a:xfrm>
            <a:off x="8631936" y="4498848"/>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L1</a:t>
            </a:r>
            <a:endParaRPr lang="en-US" sz="820" dirty="0"/>
          </a:p>
        </p:txBody>
      </p:sp>
      <p:sp>
        <p:nvSpPr>
          <p:cNvPr id="85" name="Text 82"/>
          <p:cNvSpPr/>
          <p:nvPr/>
        </p:nvSpPr>
        <p:spPr>
          <a:xfrm>
            <a:off x="9089136" y="4498848"/>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Frase prima del via</a:t>
            </a:r>
            <a:endParaRPr lang="en-US" sz="870" dirty="0"/>
          </a:p>
        </p:txBody>
      </p:sp>
      <p:sp>
        <p:nvSpPr>
          <p:cNvPr id="86" name="Shape 83"/>
          <p:cNvSpPr/>
          <p:nvPr/>
        </p:nvSpPr>
        <p:spPr>
          <a:xfrm>
            <a:off x="8631936" y="4722876"/>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7" name="Text 84"/>
          <p:cNvSpPr/>
          <p:nvPr/>
        </p:nvSpPr>
        <p:spPr>
          <a:xfrm>
            <a:off x="8631936" y="4722876"/>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L2</a:t>
            </a:r>
            <a:endParaRPr lang="en-US" sz="820" dirty="0"/>
          </a:p>
        </p:txBody>
      </p:sp>
      <p:sp>
        <p:nvSpPr>
          <p:cNvPr id="88" name="Text 85"/>
          <p:cNvSpPr/>
          <p:nvPr/>
        </p:nvSpPr>
        <p:spPr>
          <a:xfrm>
            <a:off x="9089136" y="4722876"/>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Errore lieve</a:t>
            </a:r>
            <a:endParaRPr lang="en-US" sz="870" dirty="0"/>
          </a:p>
        </p:txBody>
      </p:sp>
      <p:sp>
        <p:nvSpPr>
          <p:cNvPr id="89" name="Shape 86"/>
          <p:cNvSpPr/>
          <p:nvPr/>
        </p:nvSpPr>
        <p:spPr>
          <a:xfrm>
            <a:off x="8631936" y="4946904"/>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90" name="Text 87"/>
          <p:cNvSpPr/>
          <p:nvPr/>
        </p:nvSpPr>
        <p:spPr>
          <a:xfrm>
            <a:off x="8631936" y="4946904"/>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L3</a:t>
            </a:r>
            <a:endParaRPr lang="en-US" sz="820" dirty="0"/>
          </a:p>
        </p:txBody>
      </p:sp>
      <p:sp>
        <p:nvSpPr>
          <p:cNvPr id="91" name="Text 88"/>
          <p:cNvSpPr/>
          <p:nvPr/>
        </p:nvSpPr>
        <p:spPr>
          <a:xfrm>
            <a:off x="9089136" y="4946904"/>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Errore dopo sforzo</a:t>
            </a:r>
            <a:endParaRPr lang="en-US" sz="870" dirty="0"/>
          </a:p>
        </p:txBody>
      </p:sp>
      <p:sp>
        <p:nvSpPr>
          <p:cNvPr id="92" name="Shape 89"/>
          <p:cNvSpPr/>
          <p:nvPr/>
        </p:nvSpPr>
        <p:spPr>
          <a:xfrm>
            <a:off x="8631936" y="5170932"/>
            <a:ext cx="384048" cy="196596"/>
          </a:xfrm>
          <a:prstGeom prst="rect">
            <a:avLst/>
          </a:prstGeom>
          <a:solidFill>
            <a:srgbClr val="0A3952"/>
          </a:solidFill>
          <a:ln w="12700">
            <a:solidFill>
              <a:srgbClr val="0A3952">
                <a:alpha val="0"/>
              </a:srgbClr>
            </a:solidFill>
            <a:prstDash val="solid"/>
          </a:ln>
        </p:spPr>
        <p:txBody>
          <a:bodyPr/>
          <a:lstStyle/>
          <a:p>
            <a:endParaRPr lang="it-IT"/>
          </a:p>
        </p:txBody>
      </p:sp>
      <p:sp>
        <p:nvSpPr>
          <p:cNvPr id="93" name="Text 90"/>
          <p:cNvSpPr/>
          <p:nvPr/>
        </p:nvSpPr>
        <p:spPr>
          <a:xfrm>
            <a:off x="8631936" y="5170932"/>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L4</a:t>
            </a:r>
            <a:endParaRPr lang="en-US" sz="820" dirty="0"/>
          </a:p>
        </p:txBody>
      </p:sp>
      <p:sp>
        <p:nvSpPr>
          <p:cNvPr id="94" name="Text 91"/>
          <p:cNvSpPr/>
          <p:nvPr/>
        </p:nvSpPr>
        <p:spPr>
          <a:xfrm>
            <a:off x="9089136" y="5170932"/>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Uso autonomo in gara</a:t>
            </a:r>
            <a:endParaRPr lang="en-US" sz="870" dirty="0"/>
          </a:p>
        </p:txBody>
      </p:sp>
      <p:sp>
        <p:nvSpPr>
          <p:cNvPr id="95" name="Shape 92"/>
          <p:cNvSpPr/>
          <p:nvPr/>
        </p:nvSpPr>
        <p:spPr>
          <a:xfrm>
            <a:off x="228600"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96" name="Shape 93"/>
          <p:cNvSpPr/>
          <p:nvPr/>
        </p:nvSpPr>
        <p:spPr>
          <a:xfrm>
            <a:off x="228600" y="5513832"/>
            <a:ext cx="2926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97" name="Text 94"/>
          <p:cNvSpPr/>
          <p:nvPr/>
        </p:nvSpPr>
        <p:spPr>
          <a:xfrm>
            <a:off x="301752"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VERIFICA</a:t>
            </a:r>
            <a:endParaRPr lang="en-US" sz="1050" dirty="0"/>
          </a:p>
        </p:txBody>
      </p:sp>
      <p:sp>
        <p:nvSpPr>
          <p:cNvPr id="98" name="Text 95"/>
          <p:cNvSpPr/>
          <p:nvPr/>
        </p:nvSpPr>
        <p:spPr>
          <a:xfrm>
            <a:off x="365760" y="5815584"/>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99" name="Text 96"/>
          <p:cNvSpPr/>
          <p:nvPr/>
        </p:nvSpPr>
        <p:spPr>
          <a:xfrm>
            <a:off x="594360" y="5815584"/>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Frase concreta</a:t>
            </a:r>
            <a:endParaRPr lang="en-US" sz="850" dirty="0"/>
          </a:p>
        </p:txBody>
      </p:sp>
      <p:sp>
        <p:nvSpPr>
          <p:cNvPr id="100" name="Text 97"/>
          <p:cNvSpPr/>
          <p:nvPr/>
        </p:nvSpPr>
        <p:spPr>
          <a:xfrm>
            <a:off x="365760" y="5984748"/>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1" name="Text 98"/>
          <p:cNvSpPr/>
          <p:nvPr/>
        </p:nvSpPr>
        <p:spPr>
          <a:xfrm>
            <a:off x="594360" y="5984748"/>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Azione immediata</a:t>
            </a:r>
            <a:endParaRPr lang="en-US" sz="850" dirty="0"/>
          </a:p>
        </p:txBody>
      </p:sp>
      <p:sp>
        <p:nvSpPr>
          <p:cNvPr id="102" name="Text 99"/>
          <p:cNvSpPr/>
          <p:nvPr/>
        </p:nvSpPr>
        <p:spPr>
          <a:xfrm>
            <a:off x="365760" y="6153912"/>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3" name="Text 100"/>
          <p:cNvSpPr/>
          <p:nvPr/>
        </p:nvSpPr>
        <p:spPr>
          <a:xfrm>
            <a:off x="594360" y="6153912"/>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Ritmo recuperato</a:t>
            </a:r>
            <a:endParaRPr lang="en-US" sz="850" dirty="0"/>
          </a:p>
        </p:txBody>
      </p:sp>
      <p:sp>
        <p:nvSpPr>
          <p:cNvPr id="104" name="Text 101"/>
          <p:cNvSpPr/>
          <p:nvPr/>
        </p:nvSpPr>
        <p:spPr>
          <a:xfrm>
            <a:off x="365760" y="6323076"/>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5" name="Text 102"/>
          <p:cNvSpPr/>
          <p:nvPr/>
        </p:nvSpPr>
        <p:spPr>
          <a:xfrm>
            <a:off x="594360" y="6323076"/>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Nessun rischio impulsivo</a:t>
            </a:r>
            <a:endParaRPr lang="en-US" sz="850" dirty="0"/>
          </a:p>
        </p:txBody>
      </p:sp>
      <p:sp>
        <p:nvSpPr>
          <p:cNvPr id="106" name="Shape 103"/>
          <p:cNvSpPr/>
          <p:nvPr/>
        </p:nvSpPr>
        <p:spPr>
          <a:xfrm>
            <a:off x="3273552"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107" name="Shape 104"/>
          <p:cNvSpPr/>
          <p:nvPr/>
        </p:nvSpPr>
        <p:spPr>
          <a:xfrm>
            <a:off x="3273552" y="5513832"/>
            <a:ext cx="292608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108" name="Text 105"/>
          <p:cNvSpPr/>
          <p:nvPr/>
        </p:nvSpPr>
        <p:spPr>
          <a:xfrm>
            <a:off x="3346704"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STOP DI SICUREZZA</a:t>
            </a:r>
            <a:endParaRPr lang="en-US" sz="1050" dirty="0"/>
          </a:p>
        </p:txBody>
      </p:sp>
      <p:sp>
        <p:nvSpPr>
          <p:cNvPr id="109" name="Text 106"/>
          <p:cNvSpPr/>
          <p:nvPr/>
        </p:nvSpPr>
        <p:spPr>
          <a:xfrm>
            <a:off x="3438144" y="5843016"/>
            <a:ext cx="2596896"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La lucidità non sostituisce lo stop: con dolore o bici non sicura ci si ferma.</a:t>
            </a:r>
            <a:endParaRPr lang="en-US" sz="860" dirty="0"/>
          </a:p>
        </p:txBody>
      </p:sp>
      <p:sp>
        <p:nvSpPr>
          <p:cNvPr id="110" name="Shape 107"/>
          <p:cNvSpPr/>
          <p:nvPr/>
        </p:nvSpPr>
        <p:spPr>
          <a:xfrm>
            <a:off x="6318504" y="5513832"/>
            <a:ext cx="2880360" cy="1024128"/>
          </a:xfrm>
          <a:prstGeom prst="rect">
            <a:avLst/>
          </a:prstGeom>
          <a:solidFill>
            <a:srgbClr val="FFFFFF"/>
          </a:solidFill>
          <a:ln w="8890">
            <a:solidFill>
              <a:srgbClr val="C8D6DF"/>
            </a:solidFill>
            <a:prstDash val="solid"/>
          </a:ln>
        </p:spPr>
        <p:txBody>
          <a:bodyPr/>
          <a:lstStyle/>
          <a:p>
            <a:endParaRPr lang="it-IT"/>
          </a:p>
        </p:txBody>
      </p:sp>
      <p:sp>
        <p:nvSpPr>
          <p:cNvPr id="111" name="Shape 108"/>
          <p:cNvSpPr/>
          <p:nvPr/>
        </p:nvSpPr>
        <p:spPr>
          <a:xfrm>
            <a:off x="6318504" y="5513832"/>
            <a:ext cx="288036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12" name="Text 109"/>
          <p:cNvSpPr/>
          <p:nvPr/>
        </p:nvSpPr>
        <p:spPr>
          <a:xfrm>
            <a:off x="6391656" y="5532120"/>
            <a:ext cx="273405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ESERCIZIO</a:t>
            </a:r>
            <a:endParaRPr lang="en-US" sz="1050" dirty="0"/>
          </a:p>
        </p:txBody>
      </p:sp>
      <p:sp>
        <p:nvSpPr>
          <p:cNvPr id="113" name="Text 110"/>
          <p:cNvSpPr/>
          <p:nvPr/>
        </p:nvSpPr>
        <p:spPr>
          <a:xfrm>
            <a:off x="6473952" y="5843016"/>
            <a:ext cx="2569464"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Scrivi una frase che descrive cosa fare, non come giudicarti.</a:t>
            </a:r>
            <a:endParaRPr lang="en-US" sz="860" dirty="0"/>
          </a:p>
        </p:txBody>
      </p:sp>
      <p:sp>
        <p:nvSpPr>
          <p:cNvPr id="114" name="Shape 111"/>
          <p:cNvSpPr/>
          <p:nvPr/>
        </p:nvSpPr>
        <p:spPr>
          <a:xfrm>
            <a:off x="9317736" y="5513832"/>
            <a:ext cx="2642616" cy="1024128"/>
          </a:xfrm>
          <a:prstGeom prst="rect">
            <a:avLst/>
          </a:prstGeom>
          <a:solidFill>
            <a:srgbClr val="FFFFFF"/>
          </a:solidFill>
          <a:ln w="8890">
            <a:solidFill>
              <a:srgbClr val="C8D6DF"/>
            </a:solidFill>
            <a:prstDash val="solid"/>
          </a:ln>
        </p:spPr>
        <p:txBody>
          <a:bodyPr/>
          <a:lstStyle/>
          <a:p>
            <a:endParaRPr lang="it-IT"/>
          </a:p>
        </p:txBody>
      </p:sp>
      <p:sp>
        <p:nvSpPr>
          <p:cNvPr id="115" name="Shape 112"/>
          <p:cNvSpPr/>
          <p:nvPr/>
        </p:nvSpPr>
        <p:spPr>
          <a:xfrm>
            <a:off x="9317736" y="5513832"/>
            <a:ext cx="2642616"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16" name="Text 113"/>
          <p:cNvSpPr/>
          <p:nvPr/>
        </p:nvSpPr>
        <p:spPr>
          <a:xfrm>
            <a:off x="9390888" y="5532120"/>
            <a:ext cx="2496312"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COLLEGATO A</a:t>
            </a:r>
            <a:endParaRPr lang="en-US" sz="1050" dirty="0"/>
          </a:p>
        </p:txBody>
      </p:sp>
      <p:sp>
        <p:nvSpPr>
          <p:cNvPr id="117" name="Text 114"/>
          <p:cNvSpPr/>
          <p:nvPr/>
        </p:nvSpPr>
        <p:spPr>
          <a:xfrm>
            <a:off x="9473184" y="5843016"/>
            <a:ext cx="2331720" cy="630936"/>
          </a:xfrm>
          <a:prstGeom prst="rect">
            <a:avLst/>
          </a:prstGeom>
          <a:noFill/>
          <a:ln/>
        </p:spPr>
        <p:txBody>
          <a:bodyPr wrap="square" lIns="0" tIns="0" rIns="0" bIns="0" rtlCol="0" anchor="t">
            <a:normAutofit/>
          </a:bodyPr>
          <a:lstStyle/>
          <a:p>
            <a:pPr marL="0" indent="0" algn="l">
              <a:buNone/>
            </a:pPr>
            <a:r>
              <a:rPr lang="en-US" sz="920" b="1" dirty="0">
                <a:solidFill>
                  <a:srgbClr val="0A3952"/>
                </a:solidFill>
                <a:latin typeface="Calibri" pitchFamily="34" charset="0"/>
                <a:ea typeface="Calibri" pitchFamily="34" charset="-122"/>
                <a:cs typeface="Calibri" pitchFamily="34" charset="-120"/>
              </a:rPr>
              <a:t>ERRORE  RIPARTENZA</a:t>
            </a:r>
            <a:endParaRPr lang="en-US" sz="920" dirty="0"/>
          </a:p>
          <a:p>
            <a:pPr marL="0" indent="0" algn="l">
              <a:buNone/>
            </a:pPr>
            <a:r>
              <a:rPr lang="en-US" sz="920" b="1" dirty="0">
                <a:solidFill>
                  <a:srgbClr val="0A3952"/>
                </a:solidFill>
                <a:latin typeface="Calibri" pitchFamily="34" charset="0"/>
                <a:ea typeface="Calibri" pitchFamily="34" charset="-122"/>
                <a:cs typeface="Calibri" pitchFamily="34" charset="-120"/>
              </a:rPr>
              <a:t>DOPO GARA</a:t>
            </a:r>
            <a:endParaRPr lang="en-US" sz="92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0" y="0"/>
            <a:ext cx="12191695" cy="283464"/>
          </a:xfrm>
          <a:prstGeom prst="rect">
            <a:avLst/>
          </a:prstGeom>
          <a:solidFill>
            <a:srgbClr val="061A2B"/>
          </a:solidFill>
          <a:ln w="12700">
            <a:solidFill>
              <a:srgbClr val="061A2B">
                <a:alpha val="0"/>
              </a:srgbClr>
            </a:solidFill>
            <a:prstDash val="solid"/>
          </a:ln>
        </p:spPr>
        <p:txBody>
          <a:bodyPr/>
          <a:lstStyle/>
          <a:p>
            <a:endParaRPr lang="it-IT"/>
          </a:p>
        </p:txBody>
      </p:sp>
      <p:sp>
        <p:nvSpPr>
          <p:cNvPr id="3" name="Text 1"/>
          <p:cNvSpPr/>
          <p:nvPr/>
        </p:nvSpPr>
        <p:spPr>
          <a:xfrm>
            <a:off x="228600" y="27432"/>
            <a:ext cx="3017520" cy="219456"/>
          </a:xfrm>
          <a:prstGeom prst="rect">
            <a:avLst/>
          </a:prstGeom>
          <a:noFill/>
          <a:ln/>
        </p:spPr>
        <p:txBody>
          <a:bodyPr wrap="square" lIns="0" tIns="0" rIns="0" bIns="0" rtlCol="0" anchor="ctr">
            <a:normAutofit/>
          </a:bodyPr>
          <a:lstStyle/>
          <a:p>
            <a:pPr marL="0" indent="0" algn="l">
              <a:buNone/>
            </a:pPr>
            <a:r>
              <a:rPr lang="en-US" sz="1120" b="1" dirty="0">
                <a:solidFill>
                  <a:srgbClr val="FFFFFF"/>
                </a:solidFill>
                <a:latin typeface="Calibri" pitchFamily="34" charset="0"/>
                <a:ea typeface="Calibri" pitchFamily="34" charset="-122"/>
                <a:cs typeface="Calibri" pitchFamily="34" charset="-120"/>
              </a:rPr>
              <a:t>CALL 3  •  GARA E TESTA</a:t>
            </a:r>
            <a:endParaRPr lang="en-US" sz="1120" dirty="0"/>
          </a:p>
        </p:txBody>
      </p:sp>
      <p:sp>
        <p:nvSpPr>
          <p:cNvPr id="4" name="Text 2"/>
          <p:cNvSpPr/>
          <p:nvPr/>
        </p:nvSpPr>
        <p:spPr>
          <a:xfrm>
            <a:off x="3218688" y="27432"/>
            <a:ext cx="5532120" cy="219456"/>
          </a:xfrm>
          <a:prstGeom prst="rect">
            <a:avLst/>
          </a:prstGeom>
          <a:noFill/>
          <a:ln/>
        </p:spPr>
        <p:txBody>
          <a:bodyPr wrap="square" lIns="0" tIns="0" rIns="0" bIns="0" rtlCol="0" anchor="ctr">
            <a:normAutofit/>
          </a:bodyPr>
          <a:lstStyle/>
          <a:p>
            <a:pPr marL="0" indent="0" algn="ctr">
              <a:buNone/>
            </a:pPr>
            <a:r>
              <a:rPr lang="en-US" sz="1120" b="1" dirty="0">
                <a:solidFill>
                  <a:srgbClr val="FFFFFF"/>
                </a:solidFill>
                <a:latin typeface="Calibri" pitchFamily="34" charset="0"/>
                <a:ea typeface="Calibri" pitchFamily="34" charset="-122"/>
                <a:cs typeface="Calibri" pitchFamily="34" charset="-120"/>
              </a:rPr>
              <a:t>MANUALE TECNICO CICLOCROSS GIOVANILE 2026</a:t>
            </a:r>
            <a:endParaRPr lang="en-US" sz="1120" dirty="0"/>
          </a:p>
        </p:txBody>
      </p:sp>
      <p:sp>
        <p:nvSpPr>
          <p:cNvPr id="5" name="Text 3"/>
          <p:cNvSpPr/>
          <p:nvPr/>
        </p:nvSpPr>
        <p:spPr>
          <a:xfrm>
            <a:off x="8915400" y="27432"/>
            <a:ext cx="3017520" cy="219456"/>
          </a:xfrm>
          <a:prstGeom prst="rect">
            <a:avLst/>
          </a:prstGeom>
          <a:noFill/>
          <a:ln/>
        </p:spPr>
        <p:txBody>
          <a:bodyPr wrap="square" lIns="0" tIns="0" rIns="0" bIns="0" rtlCol="0" anchor="ctr">
            <a:normAutofit/>
          </a:bodyPr>
          <a:lstStyle/>
          <a:p>
            <a:pPr marL="0" indent="0" algn="r">
              <a:buNone/>
            </a:pPr>
            <a:r>
              <a:rPr lang="en-US" sz="1120" b="1" dirty="0">
                <a:solidFill>
                  <a:srgbClr val="FFFFFF"/>
                </a:solidFill>
                <a:latin typeface="Calibri" pitchFamily="34" charset="0"/>
                <a:ea typeface="Calibri" pitchFamily="34" charset="-122"/>
                <a:cs typeface="Calibri" pitchFamily="34" charset="-120"/>
              </a:rPr>
              <a:t>LIVELLO 3  •  DECISIONE E GARA</a:t>
            </a:r>
            <a:endParaRPr lang="en-US" sz="1120" dirty="0"/>
          </a:p>
        </p:txBody>
      </p:sp>
      <p:sp>
        <p:nvSpPr>
          <p:cNvPr id="6" name="Shape 4"/>
          <p:cNvSpPr/>
          <p:nvPr/>
        </p:nvSpPr>
        <p:spPr>
          <a:xfrm>
            <a:off x="228600" y="411480"/>
            <a:ext cx="1161288" cy="411480"/>
          </a:xfrm>
          <a:prstGeom prst="roundRect">
            <a:avLst>
              <a:gd name="adj" fmla="val 13333"/>
            </a:avLst>
          </a:prstGeom>
          <a:solidFill>
            <a:srgbClr val="00A66B"/>
          </a:solidFill>
          <a:ln w="12700">
            <a:solidFill>
              <a:srgbClr val="00A66B">
                <a:alpha val="0"/>
              </a:srgbClr>
            </a:solidFill>
            <a:prstDash val="solid"/>
          </a:ln>
        </p:spPr>
        <p:txBody>
          <a:bodyPr/>
          <a:lstStyle/>
          <a:p>
            <a:endParaRPr lang="it-IT"/>
          </a:p>
        </p:txBody>
      </p:sp>
      <p:sp>
        <p:nvSpPr>
          <p:cNvPr id="7" name="Text 5"/>
          <p:cNvSpPr/>
          <p:nvPr/>
        </p:nvSpPr>
        <p:spPr>
          <a:xfrm>
            <a:off x="228600" y="429768"/>
            <a:ext cx="1161288" cy="374904"/>
          </a:xfrm>
          <a:prstGeom prst="rect">
            <a:avLst/>
          </a:prstGeom>
          <a:noFill/>
          <a:ln/>
        </p:spPr>
        <p:txBody>
          <a:bodyPr wrap="square" lIns="0" tIns="0" rIns="0" bIns="0" rtlCol="0" anchor="ctr">
            <a:normAutofit/>
          </a:bodyPr>
          <a:lstStyle/>
          <a:p>
            <a:pPr marL="0" indent="0" algn="ctr">
              <a:buNone/>
            </a:pPr>
            <a:r>
              <a:rPr lang="en-US" sz="1850" b="1" dirty="0">
                <a:solidFill>
                  <a:srgbClr val="FFFFFF"/>
                </a:solidFill>
                <a:latin typeface="Calibri" pitchFamily="34" charset="0"/>
                <a:ea typeface="Calibri" pitchFamily="34" charset="-122"/>
                <a:cs typeface="Calibri" pitchFamily="34" charset="-120"/>
              </a:rPr>
              <a:t>N° D-1</a:t>
            </a:r>
            <a:endParaRPr lang="en-US" sz="1850" dirty="0"/>
          </a:p>
        </p:txBody>
      </p:sp>
      <p:sp>
        <p:nvSpPr>
          <p:cNvPr id="8" name="Text 6"/>
          <p:cNvSpPr/>
          <p:nvPr/>
        </p:nvSpPr>
        <p:spPr>
          <a:xfrm>
            <a:off x="1527048" y="365760"/>
            <a:ext cx="5623560" cy="502920"/>
          </a:xfrm>
          <a:prstGeom prst="rect">
            <a:avLst/>
          </a:prstGeom>
          <a:noFill/>
          <a:ln/>
        </p:spPr>
        <p:txBody>
          <a:bodyPr wrap="square" lIns="0" tIns="0" rIns="0" bIns="0" rtlCol="0" anchor="ctr">
            <a:normAutofit/>
          </a:bodyPr>
          <a:lstStyle/>
          <a:p>
            <a:pPr marL="0" indent="0" algn="l">
              <a:buNone/>
            </a:pPr>
            <a:r>
              <a:rPr lang="en-US" sz="2450" b="1" dirty="0">
                <a:solidFill>
                  <a:srgbClr val="07172A"/>
                </a:solidFill>
                <a:latin typeface="Calibri" pitchFamily="34" charset="0"/>
                <a:ea typeface="Calibri" pitchFamily="34" charset="-122"/>
                <a:cs typeface="Calibri" pitchFamily="34" charset="-120"/>
              </a:rPr>
              <a:t>DOPO LA GARA E COMPORTAMENTO SPORTIVO</a:t>
            </a:r>
            <a:endParaRPr lang="en-US" sz="2450" dirty="0"/>
          </a:p>
        </p:txBody>
      </p:sp>
      <p:sp>
        <p:nvSpPr>
          <p:cNvPr id="9" name="Text 7"/>
          <p:cNvSpPr/>
          <p:nvPr/>
        </p:nvSpPr>
        <p:spPr>
          <a:xfrm>
            <a:off x="228600" y="850392"/>
            <a:ext cx="6903720" cy="201168"/>
          </a:xfrm>
          <a:prstGeom prst="rect">
            <a:avLst/>
          </a:prstGeom>
          <a:noFill/>
          <a:ln/>
        </p:spPr>
        <p:txBody>
          <a:bodyPr wrap="square" lIns="0" tIns="0" rIns="0" bIns="0" rtlCol="0" anchor="ctr">
            <a:normAutofit/>
          </a:bodyPr>
          <a:lstStyle/>
          <a:p>
            <a:pPr marL="0" indent="0" algn="l">
              <a:buNone/>
            </a:pPr>
            <a:r>
              <a:rPr lang="en-US" sz="1260" b="1" dirty="0">
                <a:solidFill>
                  <a:srgbClr val="C94B45"/>
                </a:solidFill>
                <a:latin typeface="Calibri" pitchFamily="34" charset="0"/>
                <a:ea typeface="Calibri" pitchFamily="34" charset="-122"/>
                <a:cs typeface="Calibri" pitchFamily="34" charset="-120"/>
              </a:rPr>
              <a:t>FATTI, NON GIUDIZI</a:t>
            </a:r>
            <a:endParaRPr lang="en-US" sz="1260" dirty="0"/>
          </a:p>
        </p:txBody>
      </p:sp>
      <p:sp>
        <p:nvSpPr>
          <p:cNvPr id="10" name="Text 8"/>
          <p:cNvSpPr/>
          <p:nvPr/>
        </p:nvSpPr>
        <p:spPr>
          <a:xfrm>
            <a:off x="228600" y="1078992"/>
            <a:ext cx="1024128" cy="182880"/>
          </a:xfrm>
          <a:prstGeom prst="rect">
            <a:avLst/>
          </a:prstGeom>
          <a:noFill/>
          <a:ln/>
        </p:spPr>
        <p:txBody>
          <a:bodyPr wrap="square" lIns="0" tIns="0" rIns="0" bIns="0" rtlCol="0" anchor="ctr">
            <a:normAutofit/>
          </a:bodyPr>
          <a:lstStyle/>
          <a:p>
            <a:pPr marL="0" indent="0" algn="l">
              <a:buNone/>
            </a:pPr>
            <a:r>
              <a:rPr lang="en-US" sz="1060" b="1" dirty="0">
                <a:solidFill>
                  <a:srgbClr val="0A3952"/>
                </a:solidFill>
                <a:latin typeface="Calibri" pitchFamily="34" charset="0"/>
                <a:ea typeface="Calibri" pitchFamily="34" charset="-122"/>
                <a:cs typeface="Calibri" pitchFamily="34" charset="-120"/>
              </a:rPr>
              <a:t>OBIETTIVO</a:t>
            </a:r>
            <a:endParaRPr lang="en-US" sz="1060" dirty="0"/>
          </a:p>
        </p:txBody>
      </p:sp>
      <p:sp>
        <p:nvSpPr>
          <p:cNvPr id="11" name="Text 9"/>
          <p:cNvSpPr/>
          <p:nvPr/>
        </p:nvSpPr>
        <p:spPr>
          <a:xfrm>
            <a:off x="1298448" y="1060704"/>
            <a:ext cx="5879592" cy="228600"/>
          </a:xfrm>
          <a:prstGeom prst="rect">
            <a:avLst/>
          </a:prstGeom>
          <a:noFill/>
          <a:ln/>
        </p:spPr>
        <p:txBody>
          <a:bodyPr wrap="square" lIns="0" tIns="0" rIns="0" bIns="0" rtlCol="0" anchor="ctr">
            <a:normAutofit/>
          </a:bodyPr>
          <a:lstStyle/>
          <a:p>
            <a:pPr marL="0" indent="0" algn="l">
              <a:buNone/>
            </a:pPr>
            <a:r>
              <a:rPr lang="en-US" sz="1050" dirty="0">
                <a:solidFill>
                  <a:srgbClr val="1D2932"/>
                </a:solidFill>
                <a:latin typeface="Calibri" pitchFamily="34" charset="0"/>
                <a:ea typeface="Calibri" pitchFamily="34" charset="-122"/>
                <a:cs typeface="Calibri" pitchFamily="34" charset="-120"/>
              </a:rPr>
              <a:t>Trasformare la gara in un obiettivo allenabile e chiudere con rispetto.</a:t>
            </a:r>
            <a:endParaRPr lang="en-US" sz="1050" dirty="0"/>
          </a:p>
        </p:txBody>
      </p:sp>
      <p:sp>
        <p:nvSpPr>
          <p:cNvPr id="12" name="Text 10"/>
          <p:cNvSpPr/>
          <p:nvPr/>
        </p:nvSpPr>
        <p:spPr>
          <a:xfrm>
            <a:off x="7498080" y="402336"/>
            <a:ext cx="2606040" cy="182880"/>
          </a:xfrm>
          <a:prstGeom prst="rect">
            <a:avLst/>
          </a:prstGeom>
          <a:noFill/>
          <a:ln/>
        </p:spPr>
        <p:txBody>
          <a:bodyPr wrap="square" lIns="0" tIns="0" rIns="0" bIns="0" rtlCol="0" anchor="ctr">
            <a:normAutofit/>
          </a:bodyPr>
          <a:lstStyle/>
          <a:p>
            <a:pPr marL="0" indent="0" algn="l">
              <a:buNone/>
            </a:pPr>
            <a:r>
              <a:rPr lang="en-US" sz="1160" b="1" dirty="0">
                <a:solidFill>
                  <a:srgbClr val="0A3952"/>
                </a:solidFill>
                <a:latin typeface="Calibri" pitchFamily="34" charset="0"/>
                <a:ea typeface="Calibri" pitchFamily="34" charset="-122"/>
                <a:cs typeface="Calibri" pitchFamily="34" charset="-120"/>
              </a:rPr>
              <a:t>SEQUENZA CHIAVE</a:t>
            </a:r>
            <a:endParaRPr lang="en-US" sz="1160" dirty="0"/>
          </a:p>
        </p:txBody>
      </p:sp>
      <p:sp>
        <p:nvSpPr>
          <p:cNvPr id="13" name="Text 11"/>
          <p:cNvSpPr/>
          <p:nvPr/>
        </p:nvSpPr>
        <p:spPr>
          <a:xfrm>
            <a:off x="7498080" y="621792"/>
            <a:ext cx="2651760" cy="603504"/>
          </a:xfrm>
          <a:prstGeom prst="rect">
            <a:avLst/>
          </a:prstGeom>
          <a:noFill/>
          <a:ln/>
        </p:spPr>
        <p:txBody>
          <a:bodyPr wrap="square" lIns="0" tIns="0" rIns="0" bIns="0" rtlCol="0" anchor="t">
            <a:normAutofit/>
          </a:bodyPr>
          <a:lstStyle/>
          <a:p>
            <a:pPr marL="0" indent="0" algn="l">
              <a:buNone/>
            </a:pPr>
            <a:r>
              <a:rPr lang="en-US" sz="1020" dirty="0">
                <a:solidFill>
                  <a:srgbClr val="07172A"/>
                </a:solidFill>
                <a:latin typeface="Calibri" pitchFamily="34" charset="0"/>
                <a:ea typeface="Calibri" pitchFamily="34" charset="-122"/>
                <a:cs typeface="Calibri" pitchFamily="34" charset="-120"/>
              </a:rPr>
              <a:t>Raccolgo un punto forte → individuo dove ho perso tempo → scelgo gesto o scelta da allenare → un obiettivo solo.</a:t>
            </a:r>
            <a:endParaRPr lang="en-US" sz="1020" dirty="0"/>
          </a:p>
        </p:txBody>
      </p:sp>
      <p:sp>
        <p:nvSpPr>
          <p:cNvPr id="14" name="Shape 12"/>
          <p:cNvSpPr/>
          <p:nvPr/>
        </p:nvSpPr>
        <p:spPr>
          <a:xfrm>
            <a:off x="10351008" y="402336"/>
            <a:ext cx="1600200" cy="868680"/>
          </a:xfrm>
          <a:prstGeom prst="rect">
            <a:avLst/>
          </a:prstGeom>
          <a:solidFill>
            <a:srgbClr val="FFFFFF"/>
          </a:solidFill>
          <a:ln w="8890">
            <a:solidFill>
              <a:srgbClr val="AFC3CF"/>
            </a:solidFill>
            <a:prstDash val="solid"/>
          </a:ln>
        </p:spPr>
        <p:txBody>
          <a:bodyPr/>
          <a:lstStyle/>
          <a:p>
            <a:endParaRPr lang="it-IT"/>
          </a:p>
        </p:txBody>
      </p:sp>
      <p:sp>
        <p:nvSpPr>
          <p:cNvPr id="15" name="Text 13"/>
          <p:cNvSpPr/>
          <p:nvPr/>
        </p:nvSpPr>
        <p:spPr>
          <a:xfrm>
            <a:off x="10469880" y="438912"/>
            <a:ext cx="1325880" cy="164592"/>
          </a:xfrm>
          <a:prstGeom prst="rect">
            <a:avLst/>
          </a:prstGeom>
          <a:noFill/>
          <a:ln/>
        </p:spPr>
        <p:txBody>
          <a:bodyPr wrap="square" lIns="0" tIns="0" rIns="0" bIns="0" rtlCol="0" anchor="ctr">
            <a:normAutofit/>
          </a:bodyPr>
          <a:lstStyle/>
          <a:p>
            <a:pPr marL="0" indent="0" algn="ctr">
              <a:buNone/>
            </a:pPr>
            <a:r>
              <a:rPr lang="en-US" sz="1060" b="1" dirty="0">
                <a:solidFill>
                  <a:srgbClr val="0A3952"/>
                </a:solidFill>
                <a:latin typeface="Calibri" pitchFamily="34" charset="0"/>
                <a:ea typeface="Calibri" pitchFamily="34" charset="-122"/>
                <a:cs typeface="Calibri" pitchFamily="34" charset="-120"/>
              </a:rPr>
              <a:t>LEGENDA</a:t>
            </a:r>
            <a:endParaRPr lang="en-US" sz="1060" dirty="0"/>
          </a:p>
        </p:txBody>
      </p:sp>
      <p:sp>
        <p:nvSpPr>
          <p:cNvPr id="16" name="Shape 14"/>
          <p:cNvSpPr/>
          <p:nvPr/>
        </p:nvSpPr>
        <p:spPr>
          <a:xfrm>
            <a:off x="10497312" y="658368"/>
            <a:ext cx="109728" cy="109728"/>
          </a:xfrm>
          <a:prstGeom prst="ellipse">
            <a:avLst/>
          </a:prstGeom>
          <a:solidFill>
            <a:srgbClr val="FFFFFF"/>
          </a:solidFill>
          <a:ln w="17780">
            <a:solidFill>
              <a:srgbClr val="00A66B"/>
            </a:solidFill>
            <a:prstDash val="solid"/>
          </a:ln>
        </p:spPr>
        <p:txBody>
          <a:bodyPr/>
          <a:lstStyle/>
          <a:p>
            <a:endParaRPr lang="it-IT"/>
          </a:p>
        </p:txBody>
      </p:sp>
      <p:sp>
        <p:nvSpPr>
          <p:cNvPr id="17" name="Text 15"/>
          <p:cNvSpPr/>
          <p:nvPr/>
        </p:nvSpPr>
        <p:spPr>
          <a:xfrm>
            <a:off x="10680192" y="630936"/>
            <a:ext cx="1060704" cy="164592"/>
          </a:xfrm>
          <a:prstGeom prst="rect">
            <a:avLst/>
          </a:prstGeom>
          <a:noFill/>
          <a:ln/>
        </p:spPr>
        <p:txBody>
          <a:bodyPr wrap="square" lIns="0" tIns="0" rIns="0" bIns="0" rtlCol="0" anchor="ctr">
            <a:normAutofit/>
          </a:bodyPr>
          <a:lstStyle/>
          <a:p>
            <a:pPr marL="0" indent="0" algn="l">
              <a:buNone/>
            </a:pPr>
            <a:r>
              <a:rPr lang="en-US" sz="930" b="1" dirty="0">
                <a:solidFill>
                  <a:srgbClr val="07172A"/>
                </a:solidFill>
                <a:latin typeface="Calibri" pitchFamily="34" charset="0"/>
                <a:ea typeface="Calibri" pitchFamily="34" charset="-122"/>
                <a:cs typeface="Calibri" pitchFamily="34" charset="-120"/>
              </a:rPr>
              <a:t>CORRETTO</a:t>
            </a:r>
            <a:endParaRPr lang="en-US" sz="930" dirty="0"/>
          </a:p>
        </p:txBody>
      </p:sp>
      <p:sp>
        <p:nvSpPr>
          <p:cNvPr id="18" name="Shape 16"/>
          <p:cNvSpPr/>
          <p:nvPr/>
        </p:nvSpPr>
        <p:spPr>
          <a:xfrm>
            <a:off x="10497312" y="859536"/>
            <a:ext cx="109728" cy="109728"/>
          </a:xfrm>
          <a:prstGeom prst="ellipse">
            <a:avLst/>
          </a:prstGeom>
          <a:solidFill>
            <a:srgbClr val="FFFFFF"/>
          </a:solidFill>
          <a:ln w="17780">
            <a:solidFill>
              <a:srgbClr val="E21B23"/>
            </a:solidFill>
            <a:prstDash val="solid"/>
          </a:ln>
        </p:spPr>
        <p:txBody>
          <a:bodyPr/>
          <a:lstStyle/>
          <a:p>
            <a:endParaRPr lang="it-IT"/>
          </a:p>
        </p:txBody>
      </p:sp>
      <p:sp>
        <p:nvSpPr>
          <p:cNvPr id="19" name="Text 17"/>
          <p:cNvSpPr/>
          <p:nvPr/>
        </p:nvSpPr>
        <p:spPr>
          <a:xfrm>
            <a:off x="10680192" y="832104"/>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ERRORE</a:t>
            </a:r>
            <a:endParaRPr lang="en-US" sz="930" dirty="0"/>
          </a:p>
        </p:txBody>
      </p:sp>
      <p:sp>
        <p:nvSpPr>
          <p:cNvPr id="20" name="Shape 18"/>
          <p:cNvSpPr/>
          <p:nvPr/>
        </p:nvSpPr>
        <p:spPr>
          <a:xfrm>
            <a:off x="10497312" y="1060704"/>
            <a:ext cx="109728" cy="109728"/>
          </a:xfrm>
          <a:prstGeom prst="ellipse">
            <a:avLst/>
          </a:prstGeom>
          <a:solidFill>
            <a:srgbClr val="FFFFFF"/>
          </a:solidFill>
          <a:ln w="17780">
            <a:solidFill>
              <a:srgbClr val="0A3952"/>
            </a:solidFill>
            <a:prstDash val="solid"/>
          </a:ln>
        </p:spPr>
        <p:txBody>
          <a:bodyPr/>
          <a:lstStyle/>
          <a:p>
            <a:endParaRPr lang="it-IT"/>
          </a:p>
        </p:txBody>
      </p:sp>
      <p:sp>
        <p:nvSpPr>
          <p:cNvPr id="21" name="Text 19"/>
          <p:cNvSpPr/>
          <p:nvPr/>
        </p:nvSpPr>
        <p:spPr>
          <a:xfrm>
            <a:off x="10680192" y="1033272"/>
            <a:ext cx="1060704" cy="164592"/>
          </a:xfrm>
          <a:prstGeom prst="rect">
            <a:avLst/>
          </a:prstGeom>
          <a:noFill/>
          <a:ln/>
        </p:spPr>
        <p:txBody>
          <a:bodyPr wrap="square" lIns="0" tIns="0" rIns="0" bIns="0" rtlCol="0" anchor="ctr">
            <a:normAutofit/>
          </a:bodyPr>
          <a:lstStyle/>
          <a:p>
            <a:pPr marL="0" indent="0" algn="l">
              <a:buNone/>
            </a:pPr>
            <a:r>
              <a:rPr lang="en-US" sz="930" dirty="0">
                <a:solidFill>
                  <a:srgbClr val="07172A"/>
                </a:solidFill>
                <a:latin typeface="Calibri" pitchFamily="34" charset="0"/>
                <a:ea typeface="Calibri" pitchFamily="34" charset="-122"/>
                <a:cs typeface="Calibri" pitchFamily="34" charset="-120"/>
              </a:rPr>
              <a:t>PAROLA</a:t>
            </a:r>
            <a:endParaRPr lang="en-US" sz="930" dirty="0"/>
          </a:p>
        </p:txBody>
      </p:sp>
      <p:sp>
        <p:nvSpPr>
          <p:cNvPr id="22" name="Text 20"/>
          <p:cNvSpPr/>
          <p:nvPr/>
        </p:nvSpPr>
        <p:spPr>
          <a:xfrm>
            <a:off x="11475720" y="6565392"/>
            <a:ext cx="411480" cy="137160"/>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20</a:t>
            </a:r>
            <a:endParaRPr lang="en-US" sz="850" dirty="0"/>
          </a:p>
        </p:txBody>
      </p:sp>
      <p:pic>
        <p:nvPicPr>
          <p:cNvPr id="23" name="Image 0" descr="/mnt/data/call3_assets/slide20/pic13_Immagine 29.jpg"/>
          <p:cNvPicPr>
            <a:picLocks noChangeAspect="1"/>
          </p:cNvPicPr>
          <p:nvPr/>
        </p:nvPicPr>
        <p:blipFill>
          <a:blip r:embed="rId3"/>
          <a:srcRect t="27281" b="27281"/>
          <a:stretch/>
        </p:blipFill>
        <p:spPr>
          <a:xfrm>
            <a:off x="228600" y="1344168"/>
            <a:ext cx="4434840" cy="2697480"/>
          </a:xfrm>
          <a:prstGeom prst="rect">
            <a:avLst/>
          </a:prstGeom>
        </p:spPr>
      </p:pic>
      <p:sp>
        <p:nvSpPr>
          <p:cNvPr id="24" name="Shape 21"/>
          <p:cNvSpPr/>
          <p:nvPr/>
        </p:nvSpPr>
        <p:spPr>
          <a:xfrm>
            <a:off x="228600" y="1344168"/>
            <a:ext cx="4434840" cy="2697480"/>
          </a:xfrm>
          <a:prstGeom prst="rect">
            <a:avLst/>
          </a:prstGeom>
          <a:solidFill>
            <a:srgbClr val="FFFFFF">
              <a:alpha val="0"/>
            </a:srgbClr>
          </a:solidFill>
          <a:ln w="8890">
            <a:solidFill>
              <a:srgbClr val="AFC3CF"/>
            </a:solidFill>
            <a:prstDash val="solid"/>
          </a:ln>
        </p:spPr>
        <p:txBody>
          <a:bodyPr/>
          <a:lstStyle/>
          <a:p>
            <a:endParaRPr lang="it-IT"/>
          </a:p>
        </p:txBody>
      </p:sp>
      <p:sp>
        <p:nvSpPr>
          <p:cNvPr id="25" name="Shape 22"/>
          <p:cNvSpPr/>
          <p:nvPr/>
        </p:nvSpPr>
        <p:spPr>
          <a:xfrm>
            <a:off x="4828032" y="1344168"/>
            <a:ext cx="7132320" cy="2697480"/>
          </a:xfrm>
          <a:prstGeom prst="rect">
            <a:avLst/>
          </a:prstGeom>
          <a:solidFill>
            <a:srgbClr val="FFFFFF"/>
          </a:solidFill>
          <a:ln w="8890">
            <a:solidFill>
              <a:srgbClr val="C8D6DF"/>
            </a:solidFill>
            <a:prstDash val="solid"/>
          </a:ln>
        </p:spPr>
        <p:txBody>
          <a:bodyPr/>
          <a:lstStyle/>
          <a:p>
            <a:endParaRPr lang="it-IT"/>
          </a:p>
        </p:txBody>
      </p:sp>
      <p:sp>
        <p:nvSpPr>
          <p:cNvPr id="26" name="Shape 23"/>
          <p:cNvSpPr/>
          <p:nvPr/>
        </p:nvSpPr>
        <p:spPr>
          <a:xfrm>
            <a:off x="4828032" y="1344168"/>
            <a:ext cx="7132320" cy="237744"/>
          </a:xfrm>
          <a:prstGeom prst="rect">
            <a:avLst/>
          </a:prstGeom>
          <a:solidFill>
            <a:srgbClr val="00A66B"/>
          </a:solidFill>
          <a:ln w="12700">
            <a:solidFill>
              <a:srgbClr val="00A66B">
                <a:alpha val="0"/>
              </a:srgbClr>
            </a:solidFill>
            <a:prstDash val="solid"/>
          </a:ln>
        </p:spPr>
        <p:txBody>
          <a:bodyPr/>
          <a:lstStyle/>
          <a:p>
            <a:endParaRPr lang="it-IT"/>
          </a:p>
        </p:txBody>
      </p:sp>
      <p:sp>
        <p:nvSpPr>
          <p:cNvPr id="27" name="Text 24"/>
          <p:cNvSpPr/>
          <p:nvPr/>
        </p:nvSpPr>
        <p:spPr>
          <a:xfrm>
            <a:off x="4901184" y="1362456"/>
            <a:ext cx="698601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DEBRIEF IN CINQUE DOMANDE</a:t>
            </a:r>
            <a:endParaRPr lang="en-US" sz="1050" dirty="0"/>
          </a:p>
        </p:txBody>
      </p:sp>
      <p:sp>
        <p:nvSpPr>
          <p:cNvPr id="28" name="Shape 25"/>
          <p:cNvSpPr/>
          <p:nvPr/>
        </p:nvSpPr>
        <p:spPr>
          <a:xfrm>
            <a:off x="5056632" y="1673352"/>
            <a:ext cx="347472" cy="310896"/>
          </a:xfrm>
          <a:prstGeom prst="roundRect">
            <a:avLst>
              <a:gd name="adj" fmla="val 17647"/>
            </a:avLst>
          </a:prstGeom>
          <a:solidFill>
            <a:srgbClr val="00A66B"/>
          </a:solidFill>
          <a:ln w="12700">
            <a:solidFill>
              <a:srgbClr val="00A66B">
                <a:alpha val="0"/>
              </a:srgbClr>
            </a:solidFill>
            <a:prstDash val="solid"/>
          </a:ln>
        </p:spPr>
        <p:txBody>
          <a:bodyPr/>
          <a:lstStyle/>
          <a:p>
            <a:endParaRPr lang="it-IT"/>
          </a:p>
        </p:txBody>
      </p:sp>
      <p:sp>
        <p:nvSpPr>
          <p:cNvPr id="29" name="Text 26"/>
          <p:cNvSpPr/>
          <p:nvPr/>
        </p:nvSpPr>
        <p:spPr>
          <a:xfrm>
            <a:off x="5056632" y="1673352"/>
            <a:ext cx="347472" cy="292608"/>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30" name="Text 27"/>
          <p:cNvSpPr/>
          <p:nvPr/>
        </p:nvSpPr>
        <p:spPr>
          <a:xfrm>
            <a:off x="5559552" y="1664208"/>
            <a:ext cx="6080760" cy="310896"/>
          </a:xfrm>
          <a:prstGeom prst="rect">
            <a:avLst/>
          </a:prstGeom>
          <a:noFill/>
          <a:ln/>
        </p:spPr>
        <p:txBody>
          <a:bodyPr wrap="square" lIns="0" tIns="0" rIns="0" bIns="0" rtlCol="0" anchor="ctr">
            <a:normAutofit/>
          </a:bodyPr>
          <a:lstStyle/>
          <a:p>
            <a:pPr marL="0" indent="0" algn="l">
              <a:buNone/>
            </a:pPr>
            <a:r>
              <a:rPr lang="en-US" sz="1020" dirty="0">
                <a:solidFill>
                  <a:srgbClr val="07172A"/>
                </a:solidFill>
                <a:latin typeface="Calibri" pitchFamily="34" charset="0"/>
                <a:ea typeface="Calibri" pitchFamily="34" charset="-122"/>
                <a:cs typeface="Calibri" pitchFamily="34" charset="-120"/>
              </a:rPr>
              <a:t>Una cosa riuscita</a:t>
            </a:r>
            <a:endParaRPr lang="en-US" sz="1020" dirty="0"/>
          </a:p>
        </p:txBody>
      </p:sp>
      <p:sp>
        <p:nvSpPr>
          <p:cNvPr id="31" name="Shape 28"/>
          <p:cNvSpPr/>
          <p:nvPr/>
        </p:nvSpPr>
        <p:spPr>
          <a:xfrm>
            <a:off x="5056632" y="2112264"/>
            <a:ext cx="347472" cy="310896"/>
          </a:xfrm>
          <a:prstGeom prst="roundRect">
            <a:avLst>
              <a:gd name="adj" fmla="val 17647"/>
            </a:avLst>
          </a:prstGeom>
          <a:solidFill>
            <a:srgbClr val="00A66B"/>
          </a:solidFill>
          <a:ln w="12700">
            <a:solidFill>
              <a:srgbClr val="00A66B">
                <a:alpha val="0"/>
              </a:srgbClr>
            </a:solidFill>
            <a:prstDash val="solid"/>
          </a:ln>
        </p:spPr>
        <p:txBody>
          <a:bodyPr/>
          <a:lstStyle/>
          <a:p>
            <a:endParaRPr lang="it-IT"/>
          </a:p>
        </p:txBody>
      </p:sp>
      <p:sp>
        <p:nvSpPr>
          <p:cNvPr id="32" name="Text 29"/>
          <p:cNvSpPr/>
          <p:nvPr/>
        </p:nvSpPr>
        <p:spPr>
          <a:xfrm>
            <a:off x="5056632" y="2112264"/>
            <a:ext cx="347472" cy="292608"/>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33" name="Text 30"/>
          <p:cNvSpPr/>
          <p:nvPr/>
        </p:nvSpPr>
        <p:spPr>
          <a:xfrm>
            <a:off x="5559552" y="2103120"/>
            <a:ext cx="6080760" cy="310896"/>
          </a:xfrm>
          <a:prstGeom prst="rect">
            <a:avLst/>
          </a:prstGeom>
          <a:noFill/>
          <a:ln/>
        </p:spPr>
        <p:txBody>
          <a:bodyPr wrap="square" lIns="0" tIns="0" rIns="0" bIns="0" rtlCol="0" anchor="ctr">
            <a:normAutofit/>
          </a:bodyPr>
          <a:lstStyle/>
          <a:p>
            <a:pPr marL="0" indent="0" algn="l">
              <a:buNone/>
            </a:pPr>
            <a:r>
              <a:rPr lang="en-US" sz="1020" dirty="0">
                <a:solidFill>
                  <a:srgbClr val="07172A"/>
                </a:solidFill>
                <a:latin typeface="Calibri" pitchFamily="34" charset="0"/>
                <a:ea typeface="Calibri" pitchFamily="34" charset="-122"/>
                <a:cs typeface="Calibri" pitchFamily="34" charset="-120"/>
              </a:rPr>
              <a:t>Dove ho perso tempo</a:t>
            </a:r>
            <a:endParaRPr lang="en-US" sz="1020" dirty="0"/>
          </a:p>
        </p:txBody>
      </p:sp>
      <p:sp>
        <p:nvSpPr>
          <p:cNvPr id="34" name="Shape 31"/>
          <p:cNvSpPr/>
          <p:nvPr/>
        </p:nvSpPr>
        <p:spPr>
          <a:xfrm>
            <a:off x="5056632" y="2551176"/>
            <a:ext cx="347472" cy="310896"/>
          </a:xfrm>
          <a:prstGeom prst="roundRect">
            <a:avLst>
              <a:gd name="adj" fmla="val 17647"/>
            </a:avLst>
          </a:prstGeom>
          <a:solidFill>
            <a:srgbClr val="00A66B"/>
          </a:solidFill>
          <a:ln w="12700">
            <a:solidFill>
              <a:srgbClr val="00A66B">
                <a:alpha val="0"/>
              </a:srgbClr>
            </a:solidFill>
            <a:prstDash val="solid"/>
          </a:ln>
        </p:spPr>
        <p:txBody>
          <a:bodyPr/>
          <a:lstStyle/>
          <a:p>
            <a:endParaRPr lang="it-IT"/>
          </a:p>
        </p:txBody>
      </p:sp>
      <p:sp>
        <p:nvSpPr>
          <p:cNvPr id="35" name="Text 32"/>
          <p:cNvSpPr/>
          <p:nvPr/>
        </p:nvSpPr>
        <p:spPr>
          <a:xfrm>
            <a:off x="5056632" y="2551176"/>
            <a:ext cx="347472" cy="292608"/>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6" name="Text 33"/>
          <p:cNvSpPr/>
          <p:nvPr/>
        </p:nvSpPr>
        <p:spPr>
          <a:xfrm>
            <a:off x="5559552" y="2542032"/>
            <a:ext cx="6080760" cy="310896"/>
          </a:xfrm>
          <a:prstGeom prst="rect">
            <a:avLst/>
          </a:prstGeom>
          <a:noFill/>
          <a:ln/>
        </p:spPr>
        <p:txBody>
          <a:bodyPr wrap="square" lIns="0" tIns="0" rIns="0" bIns="0" rtlCol="0" anchor="ctr">
            <a:normAutofit/>
          </a:bodyPr>
          <a:lstStyle/>
          <a:p>
            <a:pPr marL="0" indent="0" algn="l">
              <a:buNone/>
            </a:pPr>
            <a:r>
              <a:rPr lang="en-US" sz="1020" dirty="0">
                <a:solidFill>
                  <a:srgbClr val="07172A"/>
                </a:solidFill>
                <a:latin typeface="Calibri" pitchFamily="34" charset="0"/>
                <a:ea typeface="Calibri" pitchFamily="34" charset="-122"/>
                <a:cs typeface="Calibri" pitchFamily="34" charset="-120"/>
              </a:rPr>
              <a:t>Il gesto da allenare</a:t>
            </a:r>
            <a:endParaRPr lang="en-US" sz="1020" dirty="0"/>
          </a:p>
        </p:txBody>
      </p:sp>
      <p:sp>
        <p:nvSpPr>
          <p:cNvPr id="37" name="Shape 34"/>
          <p:cNvSpPr/>
          <p:nvPr/>
        </p:nvSpPr>
        <p:spPr>
          <a:xfrm>
            <a:off x="5056632" y="2990088"/>
            <a:ext cx="347472" cy="310896"/>
          </a:xfrm>
          <a:prstGeom prst="roundRect">
            <a:avLst>
              <a:gd name="adj" fmla="val 17647"/>
            </a:avLst>
          </a:prstGeom>
          <a:solidFill>
            <a:srgbClr val="00A66B"/>
          </a:solidFill>
          <a:ln w="12700">
            <a:solidFill>
              <a:srgbClr val="00A66B">
                <a:alpha val="0"/>
              </a:srgbClr>
            </a:solidFill>
            <a:prstDash val="solid"/>
          </a:ln>
        </p:spPr>
        <p:txBody>
          <a:bodyPr/>
          <a:lstStyle/>
          <a:p>
            <a:endParaRPr lang="it-IT"/>
          </a:p>
        </p:txBody>
      </p:sp>
      <p:sp>
        <p:nvSpPr>
          <p:cNvPr id="38" name="Text 35"/>
          <p:cNvSpPr/>
          <p:nvPr/>
        </p:nvSpPr>
        <p:spPr>
          <a:xfrm>
            <a:off x="5056632" y="2990088"/>
            <a:ext cx="347472" cy="292608"/>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9" name="Text 36"/>
          <p:cNvSpPr/>
          <p:nvPr/>
        </p:nvSpPr>
        <p:spPr>
          <a:xfrm>
            <a:off x="5559552" y="2980944"/>
            <a:ext cx="6080760" cy="310896"/>
          </a:xfrm>
          <a:prstGeom prst="rect">
            <a:avLst/>
          </a:prstGeom>
          <a:noFill/>
          <a:ln/>
        </p:spPr>
        <p:txBody>
          <a:bodyPr wrap="square" lIns="0" tIns="0" rIns="0" bIns="0" rtlCol="0" anchor="ctr">
            <a:normAutofit/>
          </a:bodyPr>
          <a:lstStyle/>
          <a:p>
            <a:pPr marL="0" indent="0" algn="l">
              <a:buNone/>
            </a:pPr>
            <a:r>
              <a:rPr lang="en-US" sz="1020" dirty="0">
                <a:solidFill>
                  <a:srgbClr val="07172A"/>
                </a:solidFill>
                <a:latin typeface="Calibri" pitchFamily="34" charset="0"/>
                <a:ea typeface="Calibri" pitchFamily="34" charset="-122"/>
                <a:cs typeface="Calibri" pitchFamily="34" charset="-120"/>
              </a:rPr>
              <a:t>Una scelta da cambiare</a:t>
            </a:r>
            <a:endParaRPr lang="en-US" sz="1020" dirty="0"/>
          </a:p>
        </p:txBody>
      </p:sp>
      <p:sp>
        <p:nvSpPr>
          <p:cNvPr id="40" name="Shape 37"/>
          <p:cNvSpPr/>
          <p:nvPr/>
        </p:nvSpPr>
        <p:spPr>
          <a:xfrm>
            <a:off x="5056632" y="3429000"/>
            <a:ext cx="347472" cy="310896"/>
          </a:xfrm>
          <a:prstGeom prst="roundRect">
            <a:avLst>
              <a:gd name="adj" fmla="val 17647"/>
            </a:avLst>
          </a:prstGeom>
          <a:solidFill>
            <a:srgbClr val="0A3952"/>
          </a:solidFill>
          <a:ln w="12700">
            <a:solidFill>
              <a:srgbClr val="0A3952">
                <a:alpha val="0"/>
              </a:srgbClr>
            </a:solidFill>
            <a:prstDash val="solid"/>
          </a:ln>
        </p:spPr>
        <p:txBody>
          <a:bodyPr/>
          <a:lstStyle/>
          <a:p>
            <a:endParaRPr lang="it-IT"/>
          </a:p>
        </p:txBody>
      </p:sp>
      <p:sp>
        <p:nvSpPr>
          <p:cNvPr id="41" name="Text 38"/>
          <p:cNvSpPr/>
          <p:nvPr/>
        </p:nvSpPr>
        <p:spPr>
          <a:xfrm>
            <a:off x="5056632" y="3429000"/>
            <a:ext cx="347472" cy="292608"/>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42" name="Text 39"/>
          <p:cNvSpPr/>
          <p:nvPr/>
        </p:nvSpPr>
        <p:spPr>
          <a:xfrm>
            <a:off x="5559552" y="3419856"/>
            <a:ext cx="6080760" cy="310896"/>
          </a:xfrm>
          <a:prstGeom prst="rect">
            <a:avLst/>
          </a:prstGeom>
          <a:noFill/>
          <a:ln/>
        </p:spPr>
        <p:txBody>
          <a:bodyPr wrap="square" lIns="0" tIns="0" rIns="0" bIns="0" rtlCol="0" anchor="ctr">
            <a:normAutofit/>
          </a:bodyPr>
          <a:lstStyle/>
          <a:p>
            <a:pPr marL="0" indent="0" algn="l">
              <a:buNone/>
            </a:pPr>
            <a:r>
              <a:rPr lang="en-US" sz="1020" b="1" dirty="0">
                <a:solidFill>
                  <a:srgbClr val="07172A"/>
                </a:solidFill>
                <a:latin typeface="Calibri" pitchFamily="34" charset="0"/>
                <a:ea typeface="Calibri" pitchFamily="34" charset="-122"/>
                <a:cs typeface="Calibri" pitchFamily="34" charset="-120"/>
              </a:rPr>
              <a:t>Un obiettivo solo</a:t>
            </a:r>
            <a:endParaRPr lang="en-US" sz="1020" dirty="0"/>
          </a:p>
        </p:txBody>
      </p:sp>
      <p:sp>
        <p:nvSpPr>
          <p:cNvPr id="43" name="Shape 40"/>
          <p:cNvSpPr/>
          <p:nvPr/>
        </p:nvSpPr>
        <p:spPr>
          <a:xfrm>
            <a:off x="228600" y="4187952"/>
            <a:ext cx="2514600" cy="1261872"/>
          </a:xfrm>
          <a:prstGeom prst="rect">
            <a:avLst/>
          </a:prstGeom>
          <a:solidFill>
            <a:srgbClr val="FFFFFF"/>
          </a:solidFill>
          <a:ln w="8890">
            <a:solidFill>
              <a:srgbClr val="C8D6DF"/>
            </a:solidFill>
            <a:prstDash val="solid"/>
          </a:ln>
        </p:spPr>
        <p:txBody>
          <a:bodyPr/>
          <a:lstStyle/>
          <a:p>
            <a:endParaRPr lang="it-IT"/>
          </a:p>
        </p:txBody>
      </p:sp>
      <p:sp>
        <p:nvSpPr>
          <p:cNvPr id="44" name="Shape 41"/>
          <p:cNvSpPr/>
          <p:nvPr/>
        </p:nvSpPr>
        <p:spPr>
          <a:xfrm>
            <a:off x="228600" y="4187952"/>
            <a:ext cx="2514600" cy="237744"/>
          </a:xfrm>
          <a:prstGeom prst="rect">
            <a:avLst/>
          </a:prstGeom>
          <a:solidFill>
            <a:srgbClr val="00A66B"/>
          </a:solidFill>
          <a:ln w="12700">
            <a:solidFill>
              <a:srgbClr val="00A66B">
                <a:alpha val="0"/>
              </a:srgbClr>
            </a:solidFill>
            <a:prstDash val="solid"/>
          </a:ln>
        </p:spPr>
        <p:txBody>
          <a:bodyPr/>
          <a:lstStyle/>
          <a:p>
            <a:endParaRPr lang="it-IT"/>
          </a:p>
        </p:txBody>
      </p:sp>
      <p:sp>
        <p:nvSpPr>
          <p:cNvPr id="45" name="Text 42"/>
          <p:cNvSpPr/>
          <p:nvPr/>
        </p:nvSpPr>
        <p:spPr>
          <a:xfrm>
            <a:off x="301752" y="4206240"/>
            <a:ext cx="2368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PUNTI CHIAVE</a:t>
            </a:r>
            <a:endParaRPr lang="en-US" sz="1050" dirty="0"/>
          </a:p>
        </p:txBody>
      </p:sp>
      <p:sp>
        <p:nvSpPr>
          <p:cNvPr id="46" name="Shape 43"/>
          <p:cNvSpPr/>
          <p:nvPr/>
        </p:nvSpPr>
        <p:spPr>
          <a:xfrm>
            <a:off x="365760" y="4517136"/>
            <a:ext cx="164592" cy="164592"/>
          </a:xfrm>
          <a:prstGeom prst="ellipse">
            <a:avLst/>
          </a:prstGeom>
          <a:solidFill>
            <a:srgbClr val="FFFFFF"/>
          </a:solidFill>
          <a:ln w="15240">
            <a:solidFill>
              <a:srgbClr val="4E6F24"/>
            </a:solidFill>
            <a:prstDash val="solid"/>
          </a:ln>
        </p:spPr>
        <p:txBody>
          <a:bodyPr/>
          <a:lstStyle/>
          <a:p>
            <a:endParaRPr lang="it-IT"/>
          </a:p>
        </p:txBody>
      </p:sp>
      <p:sp>
        <p:nvSpPr>
          <p:cNvPr id="47" name="Text 44"/>
          <p:cNvSpPr/>
          <p:nvPr/>
        </p:nvSpPr>
        <p:spPr>
          <a:xfrm>
            <a:off x="365760" y="45079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1</a:t>
            </a:r>
            <a:endParaRPr lang="en-US" sz="800" dirty="0"/>
          </a:p>
        </p:txBody>
      </p:sp>
      <p:sp>
        <p:nvSpPr>
          <p:cNvPr id="48" name="Text 45"/>
          <p:cNvSpPr/>
          <p:nvPr/>
        </p:nvSpPr>
        <p:spPr>
          <a:xfrm>
            <a:off x="603504" y="44897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Un punto forte</a:t>
            </a:r>
            <a:endParaRPr lang="en-US" sz="880" dirty="0"/>
          </a:p>
        </p:txBody>
      </p:sp>
      <p:sp>
        <p:nvSpPr>
          <p:cNvPr id="49" name="Shape 46"/>
          <p:cNvSpPr/>
          <p:nvPr/>
        </p:nvSpPr>
        <p:spPr>
          <a:xfrm>
            <a:off x="365760" y="47457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0" name="Text 47"/>
          <p:cNvSpPr/>
          <p:nvPr/>
        </p:nvSpPr>
        <p:spPr>
          <a:xfrm>
            <a:off x="365760" y="47365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2</a:t>
            </a:r>
            <a:endParaRPr lang="en-US" sz="800" dirty="0"/>
          </a:p>
        </p:txBody>
      </p:sp>
      <p:sp>
        <p:nvSpPr>
          <p:cNvPr id="51" name="Text 48"/>
          <p:cNvSpPr/>
          <p:nvPr/>
        </p:nvSpPr>
        <p:spPr>
          <a:xfrm>
            <a:off x="603504" y="47183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Un fatto misurabile</a:t>
            </a:r>
            <a:endParaRPr lang="en-US" sz="880" dirty="0"/>
          </a:p>
        </p:txBody>
      </p:sp>
      <p:sp>
        <p:nvSpPr>
          <p:cNvPr id="52" name="Shape 49"/>
          <p:cNvSpPr/>
          <p:nvPr/>
        </p:nvSpPr>
        <p:spPr>
          <a:xfrm>
            <a:off x="365760" y="49743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3" name="Text 50"/>
          <p:cNvSpPr/>
          <p:nvPr/>
        </p:nvSpPr>
        <p:spPr>
          <a:xfrm>
            <a:off x="365760" y="49651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3</a:t>
            </a:r>
            <a:endParaRPr lang="en-US" sz="800" dirty="0"/>
          </a:p>
        </p:txBody>
      </p:sp>
      <p:sp>
        <p:nvSpPr>
          <p:cNvPr id="54" name="Text 51"/>
          <p:cNvSpPr/>
          <p:nvPr/>
        </p:nvSpPr>
        <p:spPr>
          <a:xfrm>
            <a:off x="603504" y="49469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Un gesto o una scelta</a:t>
            </a:r>
            <a:endParaRPr lang="en-US" sz="880" dirty="0"/>
          </a:p>
        </p:txBody>
      </p:sp>
      <p:sp>
        <p:nvSpPr>
          <p:cNvPr id="55" name="Shape 52"/>
          <p:cNvSpPr/>
          <p:nvPr/>
        </p:nvSpPr>
        <p:spPr>
          <a:xfrm>
            <a:off x="365760" y="5202936"/>
            <a:ext cx="164592" cy="164592"/>
          </a:xfrm>
          <a:prstGeom prst="ellipse">
            <a:avLst/>
          </a:prstGeom>
          <a:solidFill>
            <a:srgbClr val="FFFFFF"/>
          </a:solidFill>
          <a:ln w="15240">
            <a:solidFill>
              <a:srgbClr val="4E6F24"/>
            </a:solidFill>
            <a:prstDash val="solid"/>
          </a:ln>
        </p:spPr>
        <p:txBody>
          <a:bodyPr/>
          <a:lstStyle/>
          <a:p>
            <a:endParaRPr lang="it-IT"/>
          </a:p>
        </p:txBody>
      </p:sp>
      <p:sp>
        <p:nvSpPr>
          <p:cNvPr id="56" name="Text 53"/>
          <p:cNvSpPr/>
          <p:nvPr/>
        </p:nvSpPr>
        <p:spPr>
          <a:xfrm>
            <a:off x="365760" y="5193792"/>
            <a:ext cx="164592" cy="164592"/>
          </a:xfrm>
          <a:prstGeom prst="rect">
            <a:avLst/>
          </a:prstGeom>
          <a:noFill/>
          <a:ln/>
        </p:spPr>
        <p:txBody>
          <a:bodyPr wrap="square" lIns="0" tIns="0" rIns="0" bIns="0" rtlCol="0" anchor="ctr">
            <a:normAutofit/>
          </a:bodyPr>
          <a:lstStyle/>
          <a:p>
            <a:pPr marL="0" indent="0" algn="ctr">
              <a:buNone/>
            </a:pPr>
            <a:r>
              <a:rPr lang="en-US" sz="800" b="1" dirty="0">
                <a:solidFill>
                  <a:srgbClr val="4E6F24"/>
                </a:solidFill>
                <a:latin typeface="Calibri" pitchFamily="34" charset="0"/>
                <a:ea typeface="Calibri" pitchFamily="34" charset="-122"/>
                <a:cs typeface="Calibri" pitchFamily="34" charset="-120"/>
              </a:rPr>
              <a:t>4</a:t>
            </a:r>
            <a:endParaRPr lang="en-US" sz="800" dirty="0"/>
          </a:p>
        </p:txBody>
      </p:sp>
      <p:sp>
        <p:nvSpPr>
          <p:cNvPr id="57" name="Text 54"/>
          <p:cNvSpPr/>
          <p:nvPr/>
        </p:nvSpPr>
        <p:spPr>
          <a:xfrm>
            <a:off x="603504" y="5175504"/>
            <a:ext cx="2002536" cy="228600"/>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Un obiettivo osservabile</a:t>
            </a:r>
            <a:endParaRPr lang="en-US" sz="880" dirty="0"/>
          </a:p>
        </p:txBody>
      </p:sp>
      <p:sp>
        <p:nvSpPr>
          <p:cNvPr id="58" name="Shape 55"/>
          <p:cNvSpPr/>
          <p:nvPr/>
        </p:nvSpPr>
        <p:spPr>
          <a:xfrm>
            <a:off x="2852928" y="4187952"/>
            <a:ext cx="3657600" cy="1261872"/>
          </a:xfrm>
          <a:prstGeom prst="rect">
            <a:avLst/>
          </a:prstGeom>
          <a:solidFill>
            <a:srgbClr val="FFFFFF"/>
          </a:solidFill>
          <a:ln w="8890">
            <a:solidFill>
              <a:srgbClr val="C8D6DF"/>
            </a:solidFill>
            <a:prstDash val="solid"/>
          </a:ln>
        </p:spPr>
        <p:txBody>
          <a:bodyPr/>
          <a:lstStyle/>
          <a:p>
            <a:endParaRPr lang="it-IT"/>
          </a:p>
        </p:txBody>
      </p:sp>
      <p:sp>
        <p:nvSpPr>
          <p:cNvPr id="59" name="Shape 56"/>
          <p:cNvSpPr/>
          <p:nvPr/>
        </p:nvSpPr>
        <p:spPr>
          <a:xfrm>
            <a:off x="2852928" y="4187952"/>
            <a:ext cx="365760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60" name="Text 57"/>
          <p:cNvSpPr/>
          <p:nvPr/>
        </p:nvSpPr>
        <p:spPr>
          <a:xfrm>
            <a:off x="2926080" y="4206240"/>
            <a:ext cx="351129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ERRORI COMUNI E CORREZIONE</a:t>
            </a:r>
            <a:endParaRPr lang="en-US" sz="1050" dirty="0"/>
          </a:p>
        </p:txBody>
      </p:sp>
      <p:sp>
        <p:nvSpPr>
          <p:cNvPr id="61" name="Shape 58"/>
          <p:cNvSpPr/>
          <p:nvPr/>
        </p:nvSpPr>
        <p:spPr>
          <a:xfrm>
            <a:off x="2953512" y="4498848"/>
            <a:ext cx="3456432" cy="420624"/>
          </a:xfrm>
          <a:prstGeom prst="rect">
            <a:avLst/>
          </a:prstGeom>
          <a:solidFill>
            <a:srgbClr val="FFF2F1"/>
          </a:solidFill>
          <a:ln w="8890">
            <a:solidFill>
              <a:srgbClr val="C94B45"/>
            </a:solidFill>
            <a:prstDash val="solid"/>
          </a:ln>
        </p:spPr>
        <p:txBody>
          <a:bodyPr/>
          <a:lstStyle/>
          <a:p>
            <a:endParaRPr lang="it-IT"/>
          </a:p>
        </p:txBody>
      </p:sp>
      <p:sp>
        <p:nvSpPr>
          <p:cNvPr id="62" name="Shape 59"/>
          <p:cNvSpPr/>
          <p:nvPr/>
        </p:nvSpPr>
        <p:spPr>
          <a:xfrm>
            <a:off x="3026664" y="4572000"/>
            <a:ext cx="182880" cy="182880"/>
          </a:xfrm>
          <a:prstGeom prst="ellipse">
            <a:avLst/>
          </a:prstGeom>
          <a:solidFill>
            <a:srgbClr val="E21B23"/>
          </a:solidFill>
          <a:ln w="12700">
            <a:solidFill>
              <a:srgbClr val="E21B23"/>
            </a:solidFill>
            <a:prstDash val="solid"/>
          </a:ln>
        </p:spPr>
        <p:txBody>
          <a:bodyPr/>
          <a:lstStyle/>
          <a:p>
            <a:endParaRPr lang="it-IT"/>
          </a:p>
        </p:txBody>
      </p:sp>
      <p:sp>
        <p:nvSpPr>
          <p:cNvPr id="63" name="Text 60"/>
          <p:cNvSpPr/>
          <p:nvPr/>
        </p:nvSpPr>
        <p:spPr>
          <a:xfrm>
            <a:off x="3026664" y="45582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64" name="Text 61"/>
          <p:cNvSpPr/>
          <p:nvPr/>
        </p:nvSpPr>
        <p:spPr>
          <a:xfrm>
            <a:off x="3300984" y="45445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DICE “SONO ANDATO MALE”</a:t>
            </a:r>
            <a:endParaRPr lang="en-US" sz="920" dirty="0"/>
          </a:p>
        </p:txBody>
      </p:sp>
      <p:sp>
        <p:nvSpPr>
          <p:cNvPr id="65" name="Text 62"/>
          <p:cNvSpPr/>
          <p:nvPr/>
        </p:nvSpPr>
        <p:spPr>
          <a:xfrm>
            <a:off x="3300984" y="47183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descrivi dove e cosa è successo.</a:t>
            </a:r>
            <a:endParaRPr lang="en-US" sz="850" dirty="0"/>
          </a:p>
        </p:txBody>
      </p:sp>
      <p:sp>
        <p:nvSpPr>
          <p:cNvPr id="66" name="Shape 63"/>
          <p:cNvSpPr/>
          <p:nvPr/>
        </p:nvSpPr>
        <p:spPr>
          <a:xfrm>
            <a:off x="2953512" y="4956048"/>
            <a:ext cx="3456432" cy="420624"/>
          </a:xfrm>
          <a:prstGeom prst="rect">
            <a:avLst/>
          </a:prstGeom>
          <a:solidFill>
            <a:srgbClr val="FFF2F1"/>
          </a:solidFill>
          <a:ln w="8890">
            <a:solidFill>
              <a:srgbClr val="C94B45"/>
            </a:solidFill>
            <a:prstDash val="solid"/>
          </a:ln>
        </p:spPr>
        <p:txBody>
          <a:bodyPr/>
          <a:lstStyle/>
          <a:p>
            <a:endParaRPr lang="it-IT"/>
          </a:p>
        </p:txBody>
      </p:sp>
      <p:sp>
        <p:nvSpPr>
          <p:cNvPr id="67" name="Shape 64"/>
          <p:cNvSpPr/>
          <p:nvPr/>
        </p:nvSpPr>
        <p:spPr>
          <a:xfrm>
            <a:off x="3026664" y="5029200"/>
            <a:ext cx="182880" cy="182880"/>
          </a:xfrm>
          <a:prstGeom prst="ellipse">
            <a:avLst/>
          </a:prstGeom>
          <a:solidFill>
            <a:srgbClr val="E21B23"/>
          </a:solidFill>
          <a:ln w="12700">
            <a:solidFill>
              <a:srgbClr val="E21B23"/>
            </a:solidFill>
            <a:prstDash val="solid"/>
          </a:ln>
        </p:spPr>
        <p:txBody>
          <a:bodyPr/>
          <a:lstStyle/>
          <a:p>
            <a:endParaRPr lang="it-IT"/>
          </a:p>
        </p:txBody>
      </p:sp>
      <p:sp>
        <p:nvSpPr>
          <p:cNvPr id="68" name="Text 65"/>
          <p:cNvSpPr/>
          <p:nvPr/>
        </p:nvSpPr>
        <p:spPr>
          <a:xfrm>
            <a:off x="3026664" y="5015484"/>
            <a:ext cx="182880" cy="182880"/>
          </a:xfrm>
          <a:prstGeom prst="rect">
            <a:avLst/>
          </a:prstGeom>
          <a:noFill/>
          <a:ln/>
        </p:spPr>
        <p:txBody>
          <a:bodyPr wrap="square" lIns="0" tIns="0" rIns="0" bIns="0" rtlCol="0" anchor="ctr">
            <a:normAutofit/>
          </a:bodyPr>
          <a:lstStyle/>
          <a:p>
            <a:pPr marL="0" indent="0" algn="ctr">
              <a:buNone/>
            </a:pPr>
            <a:r>
              <a:rPr lang="en-US" sz="1200" b="1" dirty="0">
                <a:solidFill>
                  <a:srgbClr val="FFFFFF"/>
                </a:solidFill>
                <a:latin typeface="Calibri" pitchFamily="34" charset="0"/>
                <a:ea typeface="Calibri" pitchFamily="34" charset="-122"/>
                <a:cs typeface="Calibri" pitchFamily="34" charset="-120"/>
              </a:rPr>
              <a:t>×</a:t>
            </a:r>
            <a:endParaRPr lang="en-US" sz="1200" dirty="0"/>
          </a:p>
        </p:txBody>
      </p:sp>
      <p:sp>
        <p:nvSpPr>
          <p:cNvPr id="69" name="Text 66"/>
          <p:cNvSpPr/>
          <p:nvPr/>
        </p:nvSpPr>
        <p:spPr>
          <a:xfrm>
            <a:off x="3300984" y="5001768"/>
            <a:ext cx="3035808" cy="173736"/>
          </a:xfrm>
          <a:prstGeom prst="rect">
            <a:avLst/>
          </a:prstGeom>
          <a:noFill/>
          <a:ln/>
        </p:spPr>
        <p:txBody>
          <a:bodyPr wrap="square" lIns="0" tIns="0" rIns="0" bIns="0" rtlCol="0" anchor="ctr">
            <a:normAutofit/>
          </a:bodyPr>
          <a:lstStyle/>
          <a:p>
            <a:pPr marL="0" indent="0" algn="l">
              <a:buNone/>
            </a:pPr>
            <a:r>
              <a:rPr lang="en-US" sz="920" b="1" dirty="0">
                <a:solidFill>
                  <a:srgbClr val="E21B23"/>
                </a:solidFill>
                <a:latin typeface="Calibri" pitchFamily="34" charset="0"/>
                <a:ea typeface="Calibri" pitchFamily="34" charset="-122"/>
                <a:cs typeface="Calibri" pitchFamily="34" charset="-120"/>
              </a:rPr>
              <a:t>SCEGLIE DIECI OBIETTIVI</a:t>
            </a:r>
            <a:endParaRPr lang="en-US" sz="920" dirty="0"/>
          </a:p>
        </p:txBody>
      </p:sp>
      <p:sp>
        <p:nvSpPr>
          <p:cNvPr id="70" name="Text 67"/>
          <p:cNvSpPr/>
          <p:nvPr/>
        </p:nvSpPr>
        <p:spPr>
          <a:xfrm>
            <a:off x="3300984" y="5175504"/>
            <a:ext cx="3035808" cy="182880"/>
          </a:xfrm>
          <a:prstGeom prst="rect">
            <a:avLst/>
          </a:prstGeom>
          <a:noFill/>
          <a:ln/>
        </p:spPr>
        <p:txBody>
          <a:bodyPr wrap="square" lIns="0" tIns="0" rIns="0" bIns="0" rtlCol="0" anchor="t">
            <a:normAutofit/>
          </a:bodyPr>
          <a:lstStyle/>
          <a:p>
            <a:pPr marL="0" indent="0" algn="l">
              <a:buNone/>
            </a:pPr>
            <a:r>
              <a:rPr lang="en-US" sz="850" dirty="0">
                <a:solidFill>
                  <a:srgbClr val="0A3952"/>
                </a:solidFill>
                <a:latin typeface="Calibri" pitchFamily="34" charset="0"/>
                <a:ea typeface="Calibri" pitchFamily="34" charset="-122"/>
                <a:cs typeface="Calibri" pitchFamily="34" charset="-120"/>
              </a:rPr>
              <a:t>Correggi: porta al campo un obiettivo solo.</a:t>
            </a:r>
            <a:endParaRPr lang="en-US" sz="850" dirty="0"/>
          </a:p>
        </p:txBody>
      </p:sp>
      <p:sp>
        <p:nvSpPr>
          <p:cNvPr id="71" name="Shape 68"/>
          <p:cNvSpPr/>
          <p:nvPr/>
        </p:nvSpPr>
        <p:spPr>
          <a:xfrm>
            <a:off x="6620256" y="4187952"/>
            <a:ext cx="1783080" cy="1261872"/>
          </a:xfrm>
          <a:prstGeom prst="rect">
            <a:avLst/>
          </a:prstGeom>
          <a:solidFill>
            <a:srgbClr val="FFFFFF"/>
          </a:solidFill>
          <a:ln w="8890">
            <a:solidFill>
              <a:srgbClr val="C8D6DF"/>
            </a:solidFill>
            <a:prstDash val="solid"/>
          </a:ln>
        </p:spPr>
        <p:txBody>
          <a:bodyPr/>
          <a:lstStyle/>
          <a:p>
            <a:endParaRPr lang="it-IT"/>
          </a:p>
        </p:txBody>
      </p:sp>
      <p:sp>
        <p:nvSpPr>
          <p:cNvPr id="72" name="Shape 69"/>
          <p:cNvSpPr/>
          <p:nvPr/>
        </p:nvSpPr>
        <p:spPr>
          <a:xfrm>
            <a:off x="6620256" y="4187952"/>
            <a:ext cx="1783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73" name="Text 70"/>
          <p:cNvSpPr/>
          <p:nvPr/>
        </p:nvSpPr>
        <p:spPr>
          <a:xfrm>
            <a:off x="6693408" y="4206240"/>
            <a:ext cx="1636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PAROLE CHIAVE</a:t>
            </a:r>
            <a:endParaRPr lang="en-US" sz="1050" dirty="0"/>
          </a:p>
        </p:txBody>
      </p:sp>
      <p:sp>
        <p:nvSpPr>
          <p:cNvPr id="74" name="Text 71"/>
          <p:cNvSpPr/>
          <p:nvPr/>
        </p:nvSpPr>
        <p:spPr>
          <a:xfrm>
            <a:off x="6739128" y="4498848"/>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5" name="Text 72"/>
          <p:cNvSpPr/>
          <p:nvPr/>
        </p:nvSpPr>
        <p:spPr>
          <a:xfrm>
            <a:off x="6940296" y="4498848"/>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Fatti.</a:t>
            </a:r>
            <a:endParaRPr lang="en-US" sz="880" dirty="0"/>
          </a:p>
        </p:txBody>
      </p:sp>
      <p:sp>
        <p:nvSpPr>
          <p:cNvPr id="76" name="Text 73"/>
          <p:cNvSpPr/>
          <p:nvPr/>
        </p:nvSpPr>
        <p:spPr>
          <a:xfrm>
            <a:off x="6739128" y="4797552"/>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7" name="Text 74"/>
          <p:cNvSpPr/>
          <p:nvPr/>
        </p:nvSpPr>
        <p:spPr>
          <a:xfrm>
            <a:off x="6940296" y="4797552"/>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Un obiettivo.</a:t>
            </a:r>
            <a:endParaRPr lang="en-US" sz="880" dirty="0"/>
          </a:p>
        </p:txBody>
      </p:sp>
      <p:sp>
        <p:nvSpPr>
          <p:cNvPr id="78" name="Text 75"/>
          <p:cNvSpPr/>
          <p:nvPr/>
        </p:nvSpPr>
        <p:spPr>
          <a:xfrm>
            <a:off x="6739128" y="5096256"/>
            <a:ext cx="164592" cy="298704"/>
          </a:xfrm>
          <a:prstGeom prst="rect">
            <a:avLst/>
          </a:prstGeom>
          <a:noFill/>
          <a:ln/>
        </p:spPr>
        <p:txBody>
          <a:bodyPr wrap="square" lIns="0" tIns="0" rIns="0" bIns="0" rtlCol="0" anchor="ctr">
            <a:normAutofit/>
          </a:bodyPr>
          <a:lstStyle/>
          <a:p>
            <a:pPr marL="0" indent="0" algn="ctr">
              <a:buNone/>
            </a:pPr>
            <a:r>
              <a:rPr lang="en-US" sz="1200" b="1" dirty="0">
                <a:solidFill>
                  <a:srgbClr val="0A3952"/>
                </a:solidFill>
                <a:latin typeface="Calibri" pitchFamily="34" charset="0"/>
                <a:ea typeface="Calibri" pitchFamily="34" charset="-122"/>
                <a:cs typeface="Calibri" pitchFamily="34" charset="-120"/>
              </a:rPr>
              <a:t>•</a:t>
            </a:r>
            <a:endParaRPr lang="en-US" sz="1200" dirty="0"/>
          </a:p>
        </p:txBody>
      </p:sp>
      <p:sp>
        <p:nvSpPr>
          <p:cNvPr id="79" name="Text 76"/>
          <p:cNvSpPr/>
          <p:nvPr/>
        </p:nvSpPr>
        <p:spPr>
          <a:xfrm>
            <a:off x="6940296" y="5096256"/>
            <a:ext cx="1353312" cy="298704"/>
          </a:xfrm>
          <a:prstGeom prst="rect">
            <a:avLst/>
          </a:prstGeom>
          <a:noFill/>
          <a:ln/>
        </p:spPr>
        <p:txBody>
          <a:bodyPr wrap="square" lIns="0" tIns="0" rIns="0" bIns="0" rtlCol="0" anchor="ctr">
            <a:normAutofit/>
          </a:bodyPr>
          <a:lstStyle/>
          <a:p>
            <a:pPr marL="0" indent="0" algn="l">
              <a:buNone/>
            </a:pPr>
            <a:r>
              <a:rPr lang="en-US" sz="880" dirty="0">
                <a:solidFill>
                  <a:srgbClr val="1D2932"/>
                </a:solidFill>
                <a:latin typeface="Calibri" pitchFamily="34" charset="0"/>
                <a:ea typeface="Calibri" pitchFamily="34" charset="-122"/>
                <a:cs typeface="Calibri" pitchFamily="34" charset="-120"/>
              </a:rPr>
              <a:t>Rispetto.</a:t>
            </a:r>
            <a:endParaRPr lang="en-US" sz="880" dirty="0"/>
          </a:p>
        </p:txBody>
      </p:sp>
      <p:sp>
        <p:nvSpPr>
          <p:cNvPr id="80" name="Shape 77"/>
          <p:cNvSpPr/>
          <p:nvPr/>
        </p:nvSpPr>
        <p:spPr>
          <a:xfrm>
            <a:off x="8513064" y="4187952"/>
            <a:ext cx="3447288" cy="1261872"/>
          </a:xfrm>
          <a:prstGeom prst="rect">
            <a:avLst/>
          </a:prstGeom>
          <a:solidFill>
            <a:srgbClr val="FFFFFF"/>
          </a:solidFill>
          <a:ln w="8890">
            <a:solidFill>
              <a:srgbClr val="C8D6DF"/>
            </a:solidFill>
            <a:prstDash val="solid"/>
          </a:ln>
        </p:spPr>
        <p:txBody>
          <a:bodyPr/>
          <a:lstStyle/>
          <a:p>
            <a:endParaRPr lang="it-IT"/>
          </a:p>
        </p:txBody>
      </p:sp>
      <p:sp>
        <p:nvSpPr>
          <p:cNvPr id="81" name="Shape 78"/>
          <p:cNvSpPr/>
          <p:nvPr/>
        </p:nvSpPr>
        <p:spPr>
          <a:xfrm>
            <a:off x="8513064" y="4187952"/>
            <a:ext cx="3447288"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82" name="Text 79"/>
          <p:cNvSpPr/>
          <p:nvPr/>
        </p:nvSpPr>
        <p:spPr>
          <a:xfrm>
            <a:off x="8586216" y="4206240"/>
            <a:ext cx="3300984"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PROGRESSIONE</a:t>
            </a:r>
            <a:endParaRPr lang="en-US" sz="1050" dirty="0"/>
          </a:p>
        </p:txBody>
      </p:sp>
      <p:sp>
        <p:nvSpPr>
          <p:cNvPr id="83" name="Shape 80"/>
          <p:cNvSpPr/>
          <p:nvPr/>
        </p:nvSpPr>
        <p:spPr>
          <a:xfrm>
            <a:off x="8631936" y="4498848"/>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4" name="Text 81"/>
          <p:cNvSpPr/>
          <p:nvPr/>
        </p:nvSpPr>
        <p:spPr>
          <a:xfrm>
            <a:off x="8631936" y="4498848"/>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L1</a:t>
            </a:r>
            <a:endParaRPr lang="en-US" sz="820" dirty="0"/>
          </a:p>
        </p:txBody>
      </p:sp>
      <p:sp>
        <p:nvSpPr>
          <p:cNvPr id="85" name="Text 82"/>
          <p:cNvSpPr/>
          <p:nvPr/>
        </p:nvSpPr>
        <p:spPr>
          <a:xfrm>
            <a:off x="9089136" y="4498848"/>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Appunti immediati</a:t>
            </a:r>
            <a:endParaRPr lang="en-US" sz="870" dirty="0"/>
          </a:p>
        </p:txBody>
      </p:sp>
      <p:sp>
        <p:nvSpPr>
          <p:cNvPr id="86" name="Shape 83"/>
          <p:cNvSpPr/>
          <p:nvPr/>
        </p:nvSpPr>
        <p:spPr>
          <a:xfrm>
            <a:off x="8631936" y="4722876"/>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87" name="Text 84"/>
          <p:cNvSpPr/>
          <p:nvPr/>
        </p:nvSpPr>
        <p:spPr>
          <a:xfrm>
            <a:off x="8631936" y="4722876"/>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L2</a:t>
            </a:r>
            <a:endParaRPr lang="en-US" sz="820" dirty="0"/>
          </a:p>
        </p:txBody>
      </p:sp>
      <p:sp>
        <p:nvSpPr>
          <p:cNvPr id="88" name="Text 85"/>
          <p:cNvSpPr/>
          <p:nvPr/>
        </p:nvSpPr>
        <p:spPr>
          <a:xfrm>
            <a:off x="9089136" y="4722876"/>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Confronto col tecnico</a:t>
            </a:r>
            <a:endParaRPr lang="en-US" sz="870" dirty="0"/>
          </a:p>
        </p:txBody>
      </p:sp>
      <p:sp>
        <p:nvSpPr>
          <p:cNvPr id="89" name="Shape 86"/>
          <p:cNvSpPr/>
          <p:nvPr/>
        </p:nvSpPr>
        <p:spPr>
          <a:xfrm>
            <a:off x="8631936" y="4946904"/>
            <a:ext cx="384048" cy="196596"/>
          </a:xfrm>
          <a:prstGeom prst="rect">
            <a:avLst/>
          </a:prstGeom>
          <a:solidFill>
            <a:srgbClr val="4E6F24"/>
          </a:solidFill>
          <a:ln w="12700">
            <a:solidFill>
              <a:srgbClr val="4E6F24">
                <a:alpha val="0"/>
              </a:srgbClr>
            </a:solidFill>
            <a:prstDash val="solid"/>
          </a:ln>
        </p:spPr>
        <p:txBody>
          <a:bodyPr/>
          <a:lstStyle/>
          <a:p>
            <a:endParaRPr lang="it-IT"/>
          </a:p>
        </p:txBody>
      </p:sp>
      <p:sp>
        <p:nvSpPr>
          <p:cNvPr id="90" name="Text 87"/>
          <p:cNvSpPr/>
          <p:nvPr/>
        </p:nvSpPr>
        <p:spPr>
          <a:xfrm>
            <a:off x="8631936" y="4946904"/>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L3</a:t>
            </a:r>
            <a:endParaRPr lang="en-US" sz="820" dirty="0"/>
          </a:p>
        </p:txBody>
      </p:sp>
      <p:sp>
        <p:nvSpPr>
          <p:cNvPr id="91" name="Text 88"/>
          <p:cNvSpPr/>
          <p:nvPr/>
        </p:nvSpPr>
        <p:spPr>
          <a:xfrm>
            <a:off x="9089136" y="4946904"/>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Scelta dell’obiettivo</a:t>
            </a:r>
            <a:endParaRPr lang="en-US" sz="870" dirty="0"/>
          </a:p>
        </p:txBody>
      </p:sp>
      <p:sp>
        <p:nvSpPr>
          <p:cNvPr id="92" name="Shape 89"/>
          <p:cNvSpPr/>
          <p:nvPr/>
        </p:nvSpPr>
        <p:spPr>
          <a:xfrm>
            <a:off x="8631936" y="5170932"/>
            <a:ext cx="384048" cy="196596"/>
          </a:xfrm>
          <a:prstGeom prst="rect">
            <a:avLst/>
          </a:prstGeom>
          <a:solidFill>
            <a:srgbClr val="0A3952"/>
          </a:solidFill>
          <a:ln w="12700">
            <a:solidFill>
              <a:srgbClr val="0A3952">
                <a:alpha val="0"/>
              </a:srgbClr>
            </a:solidFill>
            <a:prstDash val="solid"/>
          </a:ln>
        </p:spPr>
        <p:txBody>
          <a:bodyPr/>
          <a:lstStyle/>
          <a:p>
            <a:endParaRPr lang="it-IT"/>
          </a:p>
        </p:txBody>
      </p:sp>
      <p:sp>
        <p:nvSpPr>
          <p:cNvPr id="93" name="Text 90"/>
          <p:cNvSpPr/>
          <p:nvPr/>
        </p:nvSpPr>
        <p:spPr>
          <a:xfrm>
            <a:off x="8631936" y="5170932"/>
            <a:ext cx="384048" cy="196596"/>
          </a:xfrm>
          <a:prstGeom prst="rect">
            <a:avLst/>
          </a:prstGeom>
          <a:noFill/>
          <a:ln/>
        </p:spPr>
        <p:txBody>
          <a:bodyPr wrap="square" lIns="0" tIns="0" rIns="0" bIns="0" rtlCol="0" anchor="ctr">
            <a:normAutofit/>
          </a:bodyPr>
          <a:lstStyle/>
          <a:p>
            <a:pPr marL="0" indent="0" algn="ctr">
              <a:buNone/>
            </a:pPr>
            <a:r>
              <a:rPr lang="en-US" sz="820" b="1" dirty="0">
                <a:solidFill>
                  <a:srgbClr val="FFFFFF"/>
                </a:solidFill>
                <a:latin typeface="Calibri" pitchFamily="34" charset="0"/>
                <a:ea typeface="Calibri" pitchFamily="34" charset="-122"/>
                <a:cs typeface="Calibri" pitchFamily="34" charset="-120"/>
              </a:rPr>
              <a:t>L4</a:t>
            </a:r>
            <a:endParaRPr lang="en-US" sz="820" dirty="0"/>
          </a:p>
        </p:txBody>
      </p:sp>
      <p:sp>
        <p:nvSpPr>
          <p:cNvPr id="94" name="Text 91"/>
          <p:cNvSpPr/>
          <p:nvPr/>
        </p:nvSpPr>
        <p:spPr>
          <a:xfrm>
            <a:off x="9089136" y="5170932"/>
            <a:ext cx="2706624" cy="196596"/>
          </a:xfrm>
          <a:prstGeom prst="rect">
            <a:avLst/>
          </a:prstGeom>
          <a:noFill/>
          <a:ln/>
        </p:spPr>
        <p:txBody>
          <a:bodyPr wrap="square" lIns="0" tIns="0" rIns="0" bIns="0" rtlCol="0" anchor="ctr">
            <a:normAutofit/>
          </a:bodyPr>
          <a:lstStyle/>
          <a:p>
            <a:pPr marL="0" indent="0" algn="l">
              <a:buNone/>
            </a:pPr>
            <a:r>
              <a:rPr lang="en-US" sz="870" dirty="0">
                <a:solidFill>
                  <a:srgbClr val="1D2932"/>
                </a:solidFill>
                <a:latin typeface="Calibri" pitchFamily="34" charset="0"/>
                <a:ea typeface="Calibri" pitchFamily="34" charset="-122"/>
                <a:cs typeface="Calibri" pitchFamily="34" charset="-120"/>
              </a:rPr>
              <a:t>Verifica alla prova successiva</a:t>
            </a:r>
            <a:endParaRPr lang="en-US" sz="870" dirty="0"/>
          </a:p>
        </p:txBody>
      </p:sp>
      <p:sp>
        <p:nvSpPr>
          <p:cNvPr id="95" name="Shape 92"/>
          <p:cNvSpPr/>
          <p:nvPr/>
        </p:nvSpPr>
        <p:spPr>
          <a:xfrm>
            <a:off x="228600"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96" name="Shape 93"/>
          <p:cNvSpPr/>
          <p:nvPr/>
        </p:nvSpPr>
        <p:spPr>
          <a:xfrm>
            <a:off x="228600" y="5513832"/>
            <a:ext cx="292608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97" name="Text 94"/>
          <p:cNvSpPr/>
          <p:nvPr/>
        </p:nvSpPr>
        <p:spPr>
          <a:xfrm>
            <a:off x="301752"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VERIFICA</a:t>
            </a:r>
            <a:endParaRPr lang="en-US" sz="1050" dirty="0"/>
          </a:p>
        </p:txBody>
      </p:sp>
      <p:sp>
        <p:nvSpPr>
          <p:cNvPr id="98" name="Text 95"/>
          <p:cNvSpPr/>
          <p:nvPr/>
        </p:nvSpPr>
        <p:spPr>
          <a:xfrm>
            <a:off x="365760" y="5815584"/>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99" name="Text 96"/>
          <p:cNvSpPr/>
          <p:nvPr/>
        </p:nvSpPr>
        <p:spPr>
          <a:xfrm>
            <a:off x="594360" y="5815584"/>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Punto forte nominato</a:t>
            </a:r>
            <a:endParaRPr lang="en-US" sz="850" dirty="0"/>
          </a:p>
        </p:txBody>
      </p:sp>
      <p:sp>
        <p:nvSpPr>
          <p:cNvPr id="100" name="Text 97"/>
          <p:cNvSpPr/>
          <p:nvPr/>
        </p:nvSpPr>
        <p:spPr>
          <a:xfrm>
            <a:off x="365760" y="5984748"/>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1" name="Text 98"/>
          <p:cNvSpPr/>
          <p:nvPr/>
        </p:nvSpPr>
        <p:spPr>
          <a:xfrm>
            <a:off x="594360" y="5984748"/>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Errore localizzato</a:t>
            </a:r>
            <a:endParaRPr lang="en-US" sz="850" dirty="0"/>
          </a:p>
        </p:txBody>
      </p:sp>
      <p:sp>
        <p:nvSpPr>
          <p:cNvPr id="102" name="Text 99"/>
          <p:cNvSpPr/>
          <p:nvPr/>
        </p:nvSpPr>
        <p:spPr>
          <a:xfrm>
            <a:off x="365760" y="6153912"/>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3" name="Text 100"/>
          <p:cNvSpPr/>
          <p:nvPr/>
        </p:nvSpPr>
        <p:spPr>
          <a:xfrm>
            <a:off x="594360" y="6153912"/>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Obiettivo osservabile</a:t>
            </a:r>
            <a:endParaRPr lang="en-US" sz="850" dirty="0"/>
          </a:p>
        </p:txBody>
      </p:sp>
      <p:sp>
        <p:nvSpPr>
          <p:cNvPr id="104" name="Text 101"/>
          <p:cNvSpPr/>
          <p:nvPr/>
        </p:nvSpPr>
        <p:spPr>
          <a:xfrm>
            <a:off x="365760" y="6323076"/>
            <a:ext cx="182880" cy="169164"/>
          </a:xfrm>
          <a:prstGeom prst="rect">
            <a:avLst/>
          </a:prstGeom>
          <a:noFill/>
          <a:ln/>
        </p:spPr>
        <p:txBody>
          <a:bodyPr wrap="square" lIns="0" tIns="0" rIns="0" bIns="0" rtlCol="0" anchor="ctr">
            <a:normAutofit/>
          </a:bodyPr>
          <a:lstStyle/>
          <a:p>
            <a:pPr marL="0" indent="0" algn="ctr">
              <a:buNone/>
            </a:pPr>
            <a:r>
              <a:rPr lang="en-US" sz="1100" b="1" dirty="0">
                <a:solidFill>
                  <a:srgbClr val="00A66B"/>
                </a:solidFill>
                <a:latin typeface="Calibri" pitchFamily="34" charset="0"/>
                <a:ea typeface="Calibri" pitchFamily="34" charset="-122"/>
                <a:cs typeface="Calibri" pitchFamily="34" charset="-120"/>
              </a:rPr>
              <a:t>✓</a:t>
            </a:r>
            <a:endParaRPr lang="en-US" sz="1100" dirty="0"/>
          </a:p>
        </p:txBody>
      </p:sp>
      <p:sp>
        <p:nvSpPr>
          <p:cNvPr id="105" name="Text 102"/>
          <p:cNvSpPr/>
          <p:nvPr/>
        </p:nvSpPr>
        <p:spPr>
          <a:xfrm>
            <a:off x="594360" y="6323076"/>
            <a:ext cx="2423160" cy="169164"/>
          </a:xfrm>
          <a:prstGeom prst="rect">
            <a:avLst/>
          </a:prstGeom>
          <a:noFill/>
          <a:ln/>
        </p:spPr>
        <p:txBody>
          <a:bodyPr wrap="square" lIns="0" tIns="0" rIns="0" bIns="0" rtlCol="0" anchor="ctr">
            <a:normAutofit/>
          </a:bodyPr>
          <a:lstStyle/>
          <a:p>
            <a:pPr marL="0" indent="0" algn="l">
              <a:buNone/>
            </a:pPr>
            <a:r>
              <a:rPr lang="en-US" sz="850" dirty="0">
                <a:solidFill>
                  <a:srgbClr val="1D2932"/>
                </a:solidFill>
                <a:latin typeface="Calibri" pitchFamily="34" charset="0"/>
                <a:ea typeface="Calibri" pitchFamily="34" charset="-122"/>
                <a:cs typeface="Calibri" pitchFamily="34" charset="-120"/>
              </a:rPr>
              <a:t>Comportamento rispettoso</a:t>
            </a:r>
            <a:endParaRPr lang="en-US" sz="850" dirty="0"/>
          </a:p>
        </p:txBody>
      </p:sp>
      <p:sp>
        <p:nvSpPr>
          <p:cNvPr id="106" name="Shape 103"/>
          <p:cNvSpPr/>
          <p:nvPr/>
        </p:nvSpPr>
        <p:spPr>
          <a:xfrm>
            <a:off x="3273552" y="5513832"/>
            <a:ext cx="2926080" cy="1024128"/>
          </a:xfrm>
          <a:prstGeom prst="rect">
            <a:avLst/>
          </a:prstGeom>
          <a:solidFill>
            <a:srgbClr val="FFFFFF"/>
          </a:solidFill>
          <a:ln w="8890">
            <a:solidFill>
              <a:srgbClr val="C8D6DF"/>
            </a:solidFill>
            <a:prstDash val="solid"/>
          </a:ln>
        </p:spPr>
        <p:txBody>
          <a:bodyPr/>
          <a:lstStyle/>
          <a:p>
            <a:endParaRPr lang="it-IT"/>
          </a:p>
        </p:txBody>
      </p:sp>
      <p:sp>
        <p:nvSpPr>
          <p:cNvPr id="107" name="Shape 104"/>
          <p:cNvSpPr/>
          <p:nvPr/>
        </p:nvSpPr>
        <p:spPr>
          <a:xfrm>
            <a:off x="3273552" y="5513832"/>
            <a:ext cx="2926080" cy="237744"/>
          </a:xfrm>
          <a:prstGeom prst="rect">
            <a:avLst/>
          </a:prstGeom>
          <a:solidFill>
            <a:srgbClr val="E21B23"/>
          </a:solidFill>
          <a:ln w="12700">
            <a:solidFill>
              <a:srgbClr val="E21B23">
                <a:alpha val="0"/>
              </a:srgbClr>
            </a:solidFill>
            <a:prstDash val="solid"/>
          </a:ln>
        </p:spPr>
        <p:txBody>
          <a:bodyPr/>
          <a:lstStyle/>
          <a:p>
            <a:endParaRPr lang="it-IT"/>
          </a:p>
        </p:txBody>
      </p:sp>
      <p:sp>
        <p:nvSpPr>
          <p:cNvPr id="108" name="Text 105"/>
          <p:cNvSpPr/>
          <p:nvPr/>
        </p:nvSpPr>
        <p:spPr>
          <a:xfrm>
            <a:off x="3346704" y="5532120"/>
            <a:ext cx="277977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STOP DI SICUREZZA</a:t>
            </a:r>
            <a:endParaRPr lang="en-US" sz="1050" dirty="0"/>
          </a:p>
        </p:txBody>
      </p:sp>
      <p:sp>
        <p:nvSpPr>
          <p:cNvPr id="109" name="Text 106"/>
          <p:cNvSpPr/>
          <p:nvPr/>
        </p:nvSpPr>
        <p:spPr>
          <a:xfrm>
            <a:off x="3438144" y="5843016"/>
            <a:ext cx="2596896"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Rispetto di avversari, tecnici, box, percorso e persone fa parte della prestazione.</a:t>
            </a:r>
            <a:endParaRPr lang="en-US" sz="860" dirty="0"/>
          </a:p>
        </p:txBody>
      </p:sp>
      <p:sp>
        <p:nvSpPr>
          <p:cNvPr id="110" name="Shape 107"/>
          <p:cNvSpPr/>
          <p:nvPr/>
        </p:nvSpPr>
        <p:spPr>
          <a:xfrm>
            <a:off x="6318504" y="5513832"/>
            <a:ext cx="2880360" cy="1024128"/>
          </a:xfrm>
          <a:prstGeom prst="rect">
            <a:avLst/>
          </a:prstGeom>
          <a:solidFill>
            <a:srgbClr val="FFFFFF"/>
          </a:solidFill>
          <a:ln w="8890">
            <a:solidFill>
              <a:srgbClr val="C8D6DF"/>
            </a:solidFill>
            <a:prstDash val="solid"/>
          </a:ln>
        </p:spPr>
        <p:txBody>
          <a:bodyPr/>
          <a:lstStyle/>
          <a:p>
            <a:endParaRPr lang="it-IT"/>
          </a:p>
        </p:txBody>
      </p:sp>
      <p:sp>
        <p:nvSpPr>
          <p:cNvPr id="111" name="Shape 108"/>
          <p:cNvSpPr/>
          <p:nvPr/>
        </p:nvSpPr>
        <p:spPr>
          <a:xfrm>
            <a:off x="6318504" y="5513832"/>
            <a:ext cx="2880360"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12" name="Text 109"/>
          <p:cNvSpPr/>
          <p:nvPr/>
        </p:nvSpPr>
        <p:spPr>
          <a:xfrm>
            <a:off x="6391656" y="5532120"/>
            <a:ext cx="2734056"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ESERCIZIO</a:t>
            </a:r>
            <a:endParaRPr lang="en-US" sz="1050" dirty="0"/>
          </a:p>
        </p:txBody>
      </p:sp>
      <p:sp>
        <p:nvSpPr>
          <p:cNvPr id="113" name="Text 110"/>
          <p:cNvSpPr/>
          <p:nvPr/>
        </p:nvSpPr>
        <p:spPr>
          <a:xfrm>
            <a:off x="6473952" y="5843016"/>
            <a:ext cx="2569464" cy="630936"/>
          </a:xfrm>
          <a:prstGeom prst="rect">
            <a:avLst/>
          </a:prstGeom>
          <a:noFill/>
          <a:ln/>
        </p:spPr>
        <p:txBody>
          <a:bodyPr wrap="square" lIns="0" tIns="0" rIns="0" bIns="0" rtlCol="0" anchor="t">
            <a:normAutofit/>
          </a:bodyPr>
          <a:lstStyle/>
          <a:p>
            <a:pPr marL="0" indent="0" algn="l">
              <a:buNone/>
            </a:pPr>
            <a:r>
              <a:rPr lang="en-US" sz="860" dirty="0">
                <a:solidFill>
                  <a:srgbClr val="0A3952"/>
                </a:solidFill>
                <a:latin typeface="Calibri" pitchFamily="34" charset="0"/>
                <a:ea typeface="Calibri" pitchFamily="34" charset="-122"/>
                <a:cs typeface="Calibri" pitchFamily="34" charset="-120"/>
              </a:rPr>
              <a:t>Debrief in 60 secondi: una cosa riuscita, una da allenare, un obiettivo.</a:t>
            </a:r>
            <a:endParaRPr lang="en-US" sz="860" dirty="0"/>
          </a:p>
        </p:txBody>
      </p:sp>
      <p:sp>
        <p:nvSpPr>
          <p:cNvPr id="114" name="Shape 111"/>
          <p:cNvSpPr/>
          <p:nvPr/>
        </p:nvSpPr>
        <p:spPr>
          <a:xfrm>
            <a:off x="9317736" y="5513832"/>
            <a:ext cx="2642616" cy="1024128"/>
          </a:xfrm>
          <a:prstGeom prst="rect">
            <a:avLst/>
          </a:prstGeom>
          <a:solidFill>
            <a:srgbClr val="FFFFFF"/>
          </a:solidFill>
          <a:ln w="8890">
            <a:solidFill>
              <a:srgbClr val="C8D6DF"/>
            </a:solidFill>
            <a:prstDash val="solid"/>
          </a:ln>
        </p:spPr>
        <p:txBody>
          <a:bodyPr/>
          <a:lstStyle/>
          <a:p>
            <a:endParaRPr lang="it-IT"/>
          </a:p>
        </p:txBody>
      </p:sp>
      <p:sp>
        <p:nvSpPr>
          <p:cNvPr id="115" name="Shape 112"/>
          <p:cNvSpPr/>
          <p:nvPr/>
        </p:nvSpPr>
        <p:spPr>
          <a:xfrm>
            <a:off x="9317736" y="5513832"/>
            <a:ext cx="2642616" cy="237744"/>
          </a:xfrm>
          <a:prstGeom prst="rect">
            <a:avLst/>
          </a:prstGeom>
          <a:solidFill>
            <a:srgbClr val="0A3952"/>
          </a:solidFill>
          <a:ln w="12700">
            <a:solidFill>
              <a:srgbClr val="0A3952">
                <a:alpha val="0"/>
              </a:srgbClr>
            </a:solidFill>
            <a:prstDash val="solid"/>
          </a:ln>
        </p:spPr>
        <p:txBody>
          <a:bodyPr/>
          <a:lstStyle/>
          <a:p>
            <a:endParaRPr lang="it-IT"/>
          </a:p>
        </p:txBody>
      </p:sp>
      <p:sp>
        <p:nvSpPr>
          <p:cNvPr id="116" name="Text 113"/>
          <p:cNvSpPr/>
          <p:nvPr/>
        </p:nvSpPr>
        <p:spPr>
          <a:xfrm>
            <a:off x="9390888" y="5532120"/>
            <a:ext cx="2496312" cy="192024"/>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COLLEGATO A</a:t>
            </a:r>
            <a:endParaRPr lang="en-US" sz="1050" dirty="0"/>
          </a:p>
        </p:txBody>
      </p:sp>
      <p:sp>
        <p:nvSpPr>
          <p:cNvPr id="117" name="Text 114"/>
          <p:cNvSpPr/>
          <p:nvPr/>
        </p:nvSpPr>
        <p:spPr>
          <a:xfrm>
            <a:off x="9473184" y="5843016"/>
            <a:ext cx="2331720" cy="630936"/>
          </a:xfrm>
          <a:prstGeom prst="rect">
            <a:avLst/>
          </a:prstGeom>
          <a:noFill/>
          <a:ln/>
        </p:spPr>
        <p:txBody>
          <a:bodyPr wrap="square" lIns="0" tIns="0" rIns="0" bIns="0" rtlCol="0" anchor="t">
            <a:normAutofit/>
          </a:bodyPr>
          <a:lstStyle/>
          <a:p>
            <a:pPr marL="0" indent="0" algn="l">
              <a:buNone/>
            </a:pPr>
            <a:r>
              <a:rPr lang="en-US" sz="920" b="1" dirty="0">
                <a:solidFill>
                  <a:srgbClr val="0A3952"/>
                </a:solidFill>
                <a:latin typeface="Calibri" pitchFamily="34" charset="0"/>
                <a:ea typeface="Calibri" pitchFamily="34" charset="-122"/>
                <a:cs typeface="Calibri" pitchFamily="34" charset="-120"/>
              </a:rPr>
              <a:t>SCHEDA PERSONALE</a:t>
            </a:r>
            <a:endParaRPr lang="en-US" sz="920" dirty="0"/>
          </a:p>
          <a:p>
            <a:pPr marL="0" indent="0" algn="l">
              <a:buNone/>
            </a:pPr>
            <a:r>
              <a:rPr lang="en-US" sz="920" b="1" dirty="0">
                <a:solidFill>
                  <a:srgbClr val="0A3952"/>
                </a:solidFill>
                <a:latin typeface="Calibri" pitchFamily="34" charset="0"/>
                <a:ea typeface="Calibri" pitchFamily="34" charset="-122"/>
                <a:cs typeface="Calibri" pitchFamily="34" charset="-120"/>
              </a:rPr>
              <a:t>PROSSIMO ALLENAMENTO</a:t>
            </a:r>
            <a:endParaRPr lang="en-US" sz="92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0" y="0"/>
            <a:ext cx="12191695" cy="41148"/>
          </a:xfrm>
          <a:prstGeom prst="rect">
            <a:avLst/>
          </a:prstGeom>
          <a:solidFill>
            <a:srgbClr val="00A66B"/>
          </a:solidFill>
          <a:ln w="12700">
            <a:solidFill>
              <a:srgbClr val="00A66B">
                <a:alpha val="0"/>
              </a:srgbClr>
            </a:solidFill>
            <a:prstDash val="solid"/>
          </a:ln>
        </p:spPr>
        <p:txBody>
          <a:bodyPr/>
          <a:lstStyle/>
          <a:p>
            <a:endParaRPr lang="it-IT"/>
          </a:p>
        </p:txBody>
      </p:sp>
      <p:sp>
        <p:nvSpPr>
          <p:cNvPr id="3" name="Text 1"/>
          <p:cNvSpPr/>
          <p:nvPr/>
        </p:nvSpPr>
        <p:spPr>
          <a:xfrm>
            <a:off x="411480" y="228600"/>
            <a:ext cx="4389120" cy="201168"/>
          </a:xfrm>
          <a:prstGeom prst="rect">
            <a:avLst/>
          </a:prstGeom>
          <a:noFill/>
          <a:ln/>
        </p:spPr>
        <p:txBody>
          <a:bodyPr wrap="square" lIns="0" tIns="0" rIns="0" bIns="0" rtlCol="0" anchor="ctr">
            <a:normAutofit/>
          </a:bodyPr>
          <a:lstStyle/>
          <a:p>
            <a:pPr marL="0" indent="0" algn="l">
              <a:buNone/>
            </a:pPr>
            <a:r>
              <a:rPr lang="en-US" sz="1050" b="1" dirty="0">
                <a:solidFill>
                  <a:srgbClr val="00A66B"/>
                </a:solidFill>
                <a:latin typeface="Calibri" pitchFamily="34" charset="0"/>
                <a:ea typeface="Calibri" pitchFamily="34" charset="-122"/>
                <a:cs typeface="Calibri" pitchFamily="34" charset="-120"/>
              </a:rPr>
              <a:t>IL PERCORSO NON FINISCE QUI</a:t>
            </a:r>
            <a:endParaRPr lang="en-US" sz="1050" dirty="0"/>
          </a:p>
        </p:txBody>
      </p:sp>
      <p:sp>
        <p:nvSpPr>
          <p:cNvPr id="4" name="Text 2"/>
          <p:cNvSpPr/>
          <p:nvPr/>
        </p:nvSpPr>
        <p:spPr>
          <a:xfrm>
            <a:off x="411480" y="502920"/>
            <a:ext cx="8138160" cy="502920"/>
          </a:xfrm>
          <a:prstGeom prst="rect">
            <a:avLst/>
          </a:prstGeom>
          <a:noFill/>
          <a:ln/>
        </p:spPr>
        <p:txBody>
          <a:bodyPr wrap="square" lIns="0" tIns="0" rIns="0" bIns="0" rtlCol="0" anchor="ctr">
            <a:normAutofit/>
          </a:bodyPr>
          <a:lstStyle/>
          <a:p>
            <a:pPr marL="0" indent="0" algn="l">
              <a:buNone/>
            </a:pPr>
            <a:r>
              <a:rPr lang="en-US" sz="2550" b="1" dirty="0">
                <a:solidFill>
                  <a:srgbClr val="07172A"/>
                </a:solidFill>
                <a:latin typeface="Calibri" pitchFamily="34" charset="0"/>
                <a:ea typeface="Calibri" pitchFamily="34" charset="-122"/>
                <a:cs typeface="Calibri" pitchFamily="34" charset="-120"/>
              </a:rPr>
              <a:t>Tre call, tre campi, una stagione davanti</a:t>
            </a:r>
            <a:endParaRPr lang="en-US" sz="2550" dirty="0"/>
          </a:p>
        </p:txBody>
      </p:sp>
      <p:sp>
        <p:nvSpPr>
          <p:cNvPr id="5" name="Text 3"/>
          <p:cNvSpPr/>
          <p:nvPr/>
        </p:nvSpPr>
        <p:spPr>
          <a:xfrm>
            <a:off x="411480" y="969264"/>
            <a:ext cx="9875520" cy="310896"/>
          </a:xfrm>
          <a:prstGeom prst="rect">
            <a:avLst/>
          </a:prstGeom>
          <a:noFill/>
          <a:ln/>
        </p:spPr>
        <p:txBody>
          <a:bodyPr wrap="square" lIns="0" tIns="0" rIns="0" bIns="0" rtlCol="0" anchor="ctr">
            <a:normAutofit/>
          </a:bodyPr>
          <a:lstStyle/>
          <a:p>
            <a:pPr marL="0" indent="0" algn="l">
              <a:buNone/>
            </a:pPr>
            <a:r>
              <a:rPr lang="en-US" sz="1150" dirty="0">
                <a:solidFill>
                  <a:srgbClr val="6A7680"/>
                </a:solidFill>
                <a:latin typeface="Calibri" pitchFamily="34" charset="0"/>
                <a:ea typeface="Calibri" pitchFamily="34" charset="-122"/>
                <a:cs typeface="Calibri" pitchFamily="34" charset="-120"/>
              </a:rPr>
              <a:t>Quello che hai costruito è la base della stagione 2026/2027.</a:t>
            </a:r>
            <a:endParaRPr lang="en-US" sz="1150" dirty="0"/>
          </a:p>
        </p:txBody>
      </p:sp>
      <p:pic>
        <p:nvPicPr>
          <p:cNvPr id="6" name="Image 0" descr="/mnt/data/call3_assets/slide21/pic10_Immagine 47.jpg"/>
          <p:cNvPicPr>
            <a:picLocks noChangeAspect="1"/>
          </p:cNvPicPr>
          <p:nvPr/>
        </p:nvPicPr>
        <p:blipFill>
          <a:blip r:embed="rId3"/>
          <a:srcRect t="19455" b="19455"/>
          <a:stretch/>
        </p:blipFill>
        <p:spPr>
          <a:xfrm>
            <a:off x="502920" y="1481328"/>
            <a:ext cx="3520440" cy="2514600"/>
          </a:xfrm>
          <a:prstGeom prst="rect">
            <a:avLst/>
          </a:prstGeom>
        </p:spPr>
      </p:pic>
      <p:sp>
        <p:nvSpPr>
          <p:cNvPr id="7" name="Shape 4"/>
          <p:cNvSpPr/>
          <p:nvPr/>
        </p:nvSpPr>
        <p:spPr>
          <a:xfrm>
            <a:off x="502920" y="4041648"/>
            <a:ext cx="3520440" cy="484632"/>
          </a:xfrm>
          <a:prstGeom prst="rect">
            <a:avLst/>
          </a:prstGeom>
          <a:solidFill>
            <a:srgbClr val="0A3952"/>
          </a:solidFill>
          <a:ln w="12700">
            <a:solidFill>
              <a:srgbClr val="0A3952">
                <a:alpha val="0"/>
              </a:srgbClr>
            </a:solidFill>
            <a:prstDash val="solid"/>
          </a:ln>
        </p:spPr>
        <p:txBody>
          <a:bodyPr/>
          <a:lstStyle/>
          <a:p>
            <a:endParaRPr lang="it-IT"/>
          </a:p>
        </p:txBody>
      </p:sp>
      <p:sp>
        <p:nvSpPr>
          <p:cNvPr id="8" name="Text 5"/>
          <p:cNvSpPr/>
          <p:nvPr/>
        </p:nvSpPr>
        <p:spPr>
          <a:xfrm>
            <a:off x="502920" y="4050792"/>
            <a:ext cx="3520440" cy="219456"/>
          </a:xfrm>
          <a:prstGeom prst="rect">
            <a:avLst/>
          </a:prstGeom>
          <a:noFill/>
          <a:ln/>
        </p:spPr>
        <p:txBody>
          <a:bodyPr wrap="square" lIns="0" tIns="0" rIns="0" bIns="0" rtlCol="0" anchor="ctr">
            <a:normAutofit/>
          </a:bodyPr>
          <a:lstStyle/>
          <a:p>
            <a:pPr marL="0" indent="0" algn="ctr">
              <a:buNone/>
            </a:pPr>
            <a:r>
              <a:rPr lang="en-US" sz="1120" b="1" dirty="0">
                <a:solidFill>
                  <a:srgbClr val="FFFFFF"/>
                </a:solidFill>
                <a:latin typeface="Calibri" pitchFamily="34" charset="0"/>
                <a:ea typeface="Calibri" pitchFamily="34" charset="-122"/>
                <a:cs typeface="Calibri" pitchFamily="34" charset="-120"/>
              </a:rPr>
              <a:t>BICI E ASSETTO</a:t>
            </a:r>
            <a:endParaRPr lang="en-US" sz="1120" dirty="0"/>
          </a:p>
        </p:txBody>
      </p:sp>
      <p:sp>
        <p:nvSpPr>
          <p:cNvPr id="9" name="Text 6"/>
          <p:cNvSpPr/>
          <p:nvPr/>
        </p:nvSpPr>
        <p:spPr>
          <a:xfrm>
            <a:off x="502920" y="4279392"/>
            <a:ext cx="3520440" cy="201168"/>
          </a:xfrm>
          <a:prstGeom prst="rect">
            <a:avLst/>
          </a:prstGeom>
          <a:noFill/>
          <a:ln/>
        </p:spPr>
        <p:txBody>
          <a:bodyPr wrap="square" lIns="0" tIns="0" rIns="0" bIns="0" rtlCol="0" anchor="ctr">
            <a:normAutofit/>
          </a:bodyPr>
          <a:lstStyle/>
          <a:p>
            <a:pPr marL="0" indent="0" algn="ctr">
              <a:buNone/>
            </a:pPr>
            <a:r>
              <a:rPr lang="en-US" sz="930" dirty="0">
                <a:solidFill>
                  <a:srgbClr val="FFFFFF"/>
                </a:solidFill>
                <a:latin typeface="Calibri" pitchFamily="34" charset="0"/>
                <a:ea typeface="Calibri" pitchFamily="34" charset="-122"/>
                <a:cs typeface="Calibri" pitchFamily="34" charset="-120"/>
              </a:rPr>
              <a:t>controllo · pressione · presa</a:t>
            </a:r>
            <a:endParaRPr lang="en-US" sz="930" dirty="0"/>
          </a:p>
        </p:txBody>
      </p:sp>
      <p:pic>
        <p:nvPicPr>
          <p:cNvPr id="10" name="Image 1" descr="/mnt/data/call3_assets/slide21/pic13_Immagine 50.jpg"/>
          <p:cNvPicPr>
            <a:picLocks noChangeAspect="1"/>
          </p:cNvPicPr>
          <p:nvPr/>
        </p:nvPicPr>
        <p:blipFill>
          <a:blip r:embed="rId4"/>
          <a:srcRect l="3319" r="3319"/>
          <a:stretch/>
        </p:blipFill>
        <p:spPr>
          <a:xfrm>
            <a:off x="4315968" y="1481328"/>
            <a:ext cx="3520440" cy="2514600"/>
          </a:xfrm>
          <a:prstGeom prst="rect">
            <a:avLst/>
          </a:prstGeom>
        </p:spPr>
      </p:pic>
      <p:sp>
        <p:nvSpPr>
          <p:cNvPr id="11" name="Shape 7"/>
          <p:cNvSpPr/>
          <p:nvPr/>
        </p:nvSpPr>
        <p:spPr>
          <a:xfrm>
            <a:off x="4315968" y="4041648"/>
            <a:ext cx="3520440" cy="484632"/>
          </a:xfrm>
          <a:prstGeom prst="rect">
            <a:avLst/>
          </a:prstGeom>
          <a:solidFill>
            <a:srgbClr val="0A3952"/>
          </a:solidFill>
          <a:ln w="12700">
            <a:solidFill>
              <a:srgbClr val="0A3952">
                <a:alpha val="0"/>
              </a:srgbClr>
            </a:solidFill>
            <a:prstDash val="solid"/>
          </a:ln>
        </p:spPr>
        <p:txBody>
          <a:bodyPr/>
          <a:lstStyle/>
          <a:p>
            <a:endParaRPr lang="it-IT"/>
          </a:p>
        </p:txBody>
      </p:sp>
      <p:sp>
        <p:nvSpPr>
          <p:cNvPr id="12" name="Text 8"/>
          <p:cNvSpPr/>
          <p:nvPr/>
        </p:nvSpPr>
        <p:spPr>
          <a:xfrm>
            <a:off x="4315968" y="4050792"/>
            <a:ext cx="3520440" cy="219456"/>
          </a:xfrm>
          <a:prstGeom prst="rect">
            <a:avLst/>
          </a:prstGeom>
          <a:noFill/>
          <a:ln/>
        </p:spPr>
        <p:txBody>
          <a:bodyPr wrap="square" lIns="0" tIns="0" rIns="0" bIns="0" rtlCol="0" anchor="ctr">
            <a:normAutofit/>
          </a:bodyPr>
          <a:lstStyle/>
          <a:p>
            <a:pPr marL="0" indent="0" algn="ctr">
              <a:buNone/>
            </a:pPr>
            <a:r>
              <a:rPr lang="en-US" sz="1120" b="1" dirty="0">
                <a:solidFill>
                  <a:srgbClr val="FFFFFF"/>
                </a:solidFill>
                <a:latin typeface="Calibri" pitchFamily="34" charset="0"/>
                <a:ea typeface="Calibri" pitchFamily="34" charset="-122"/>
                <a:cs typeface="Calibri" pitchFamily="34" charset="-120"/>
              </a:rPr>
              <a:t>GESTO</a:t>
            </a:r>
            <a:endParaRPr lang="en-US" sz="1120" dirty="0"/>
          </a:p>
        </p:txBody>
      </p:sp>
      <p:sp>
        <p:nvSpPr>
          <p:cNvPr id="13" name="Text 9"/>
          <p:cNvSpPr/>
          <p:nvPr/>
        </p:nvSpPr>
        <p:spPr>
          <a:xfrm>
            <a:off x="4315968" y="4279392"/>
            <a:ext cx="3520440" cy="201168"/>
          </a:xfrm>
          <a:prstGeom prst="rect">
            <a:avLst/>
          </a:prstGeom>
          <a:noFill/>
          <a:ln/>
        </p:spPr>
        <p:txBody>
          <a:bodyPr wrap="square" lIns="0" tIns="0" rIns="0" bIns="0" rtlCol="0" anchor="ctr">
            <a:normAutofit/>
          </a:bodyPr>
          <a:lstStyle/>
          <a:p>
            <a:pPr marL="0" indent="0" algn="ctr">
              <a:buNone/>
            </a:pPr>
            <a:r>
              <a:rPr lang="en-US" sz="930" dirty="0">
                <a:solidFill>
                  <a:srgbClr val="FFFFFF"/>
                </a:solidFill>
                <a:latin typeface="Calibri" pitchFamily="34" charset="0"/>
                <a:ea typeface="Calibri" pitchFamily="34" charset="-122"/>
                <a:cs typeface="Calibri" pitchFamily="34" charset="-120"/>
              </a:rPr>
              <a:t>scompongo · collego · verifico</a:t>
            </a:r>
            <a:endParaRPr lang="en-US" sz="930" dirty="0"/>
          </a:p>
        </p:txBody>
      </p:sp>
      <p:pic>
        <p:nvPicPr>
          <p:cNvPr id="14" name="Image 2" descr="/mnt/data/call3_assets/slide21/pic16_Immagine 53.jpg"/>
          <p:cNvPicPr>
            <a:picLocks noChangeAspect="1"/>
          </p:cNvPicPr>
          <p:nvPr/>
        </p:nvPicPr>
        <p:blipFill>
          <a:blip r:embed="rId5"/>
          <a:srcRect l="3352" r="3352"/>
          <a:stretch/>
        </p:blipFill>
        <p:spPr>
          <a:xfrm>
            <a:off x="8129016" y="1481328"/>
            <a:ext cx="3520440" cy="2514600"/>
          </a:xfrm>
          <a:prstGeom prst="rect">
            <a:avLst/>
          </a:prstGeom>
        </p:spPr>
      </p:pic>
      <p:sp>
        <p:nvSpPr>
          <p:cNvPr id="15" name="Shape 10"/>
          <p:cNvSpPr/>
          <p:nvPr/>
        </p:nvSpPr>
        <p:spPr>
          <a:xfrm>
            <a:off x="8129016" y="4041648"/>
            <a:ext cx="3520440" cy="484632"/>
          </a:xfrm>
          <a:prstGeom prst="rect">
            <a:avLst/>
          </a:prstGeom>
          <a:solidFill>
            <a:srgbClr val="0A3952"/>
          </a:solidFill>
          <a:ln w="12700">
            <a:solidFill>
              <a:srgbClr val="0A3952">
                <a:alpha val="0"/>
              </a:srgbClr>
            </a:solidFill>
            <a:prstDash val="solid"/>
          </a:ln>
        </p:spPr>
        <p:txBody>
          <a:bodyPr/>
          <a:lstStyle/>
          <a:p>
            <a:endParaRPr lang="it-IT"/>
          </a:p>
        </p:txBody>
      </p:sp>
      <p:sp>
        <p:nvSpPr>
          <p:cNvPr id="16" name="Text 11"/>
          <p:cNvSpPr/>
          <p:nvPr/>
        </p:nvSpPr>
        <p:spPr>
          <a:xfrm>
            <a:off x="8129016" y="4050792"/>
            <a:ext cx="3520440" cy="219456"/>
          </a:xfrm>
          <a:prstGeom prst="rect">
            <a:avLst/>
          </a:prstGeom>
          <a:noFill/>
          <a:ln/>
        </p:spPr>
        <p:txBody>
          <a:bodyPr wrap="square" lIns="0" tIns="0" rIns="0" bIns="0" rtlCol="0" anchor="ctr">
            <a:normAutofit/>
          </a:bodyPr>
          <a:lstStyle/>
          <a:p>
            <a:pPr marL="0" indent="0" algn="ctr">
              <a:buNone/>
            </a:pPr>
            <a:r>
              <a:rPr lang="en-US" sz="1120" b="1" dirty="0">
                <a:solidFill>
                  <a:srgbClr val="FFFFFF"/>
                </a:solidFill>
                <a:latin typeface="Calibri" pitchFamily="34" charset="0"/>
                <a:ea typeface="Calibri" pitchFamily="34" charset="-122"/>
                <a:cs typeface="Calibri" pitchFamily="34" charset="-120"/>
              </a:rPr>
              <a:t>GARA E TESTA</a:t>
            </a:r>
            <a:endParaRPr lang="en-US" sz="1120" dirty="0"/>
          </a:p>
        </p:txBody>
      </p:sp>
      <p:sp>
        <p:nvSpPr>
          <p:cNvPr id="17" name="Text 12"/>
          <p:cNvSpPr/>
          <p:nvPr/>
        </p:nvSpPr>
        <p:spPr>
          <a:xfrm>
            <a:off x="8129016" y="4279392"/>
            <a:ext cx="3520440" cy="201168"/>
          </a:xfrm>
          <a:prstGeom prst="rect">
            <a:avLst/>
          </a:prstGeom>
          <a:noFill/>
          <a:ln/>
        </p:spPr>
        <p:txBody>
          <a:bodyPr wrap="square" lIns="0" tIns="0" rIns="0" bIns="0" rtlCol="0" anchor="ctr">
            <a:normAutofit/>
          </a:bodyPr>
          <a:lstStyle/>
          <a:p>
            <a:pPr marL="0" indent="0" algn="ctr">
              <a:buNone/>
            </a:pPr>
            <a:r>
              <a:rPr lang="en-US" sz="930" dirty="0">
                <a:solidFill>
                  <a:srgbClr val="FFFFFF"/>
                </a:solidFill>
                <a:latin typeface="Calibri" pitchFamily="34" charset="0"/>
                <a:ea typeface="Calibri" pitchFamily="34" charset="-122"/>
                <a:cs typeface="Calibri" pitchFamily="34" charset="-120"/>
              </a:rPr>
              <a:t>osservo · pianifico · adatto</a:t>
            </a:r>
            <a:endParaRPr lang="en-US" sz="930" dirty="0"/>
          </a:p>
        </p:txBody>
      </p:sp>
      <p:sp>
        <p:nvSpPr>
          <p:cNvPr id="18" name="Shape 13"/>
          <p:cNvSpPr/>
          <p:nvPr/>
        </p:nvSpPr>
        <p:spPr>
          <a:xfrm>
            <a:off x="502920" y="4892040"/>
            <a:ext cx="11155680" cy="658368"/>
          </a:xfrm>
          <a:prstGeom prst="roundRect">
            <a:avLst>
              <a:gd name="adj" fmla="val 8333"/>
            </a:avLst>
          </a:prstGeom>
          <a:solidFill>
            <a:srgbClr val="EEF7F3"/>
          </a:solidFill>
          <a:ln w="12700">
            <a:solidFill>
              <a:srgbClr val="EEF7F3">
                <a:alpha val="0"/>
              </a:srgbClr>
            </a:solidFill>
            <a:prstDash val="solid"/>
          </a:ln>
        </p:spPr>
        <p:txBody>
          <a:bodyPr/>
          <a:lstStyle/>
          <a:p>
            <a:endParaRPr lang="it-IT"/>
          </a:p>
        </p:txBody>
      </p:sp>
      <p:sp>
        <p:nvSpPr>
          <p:cNvPr id="19" name="Text 14"/>
          <p:cNvSpPr/>
          <p:nvPr/>
        </p:nvSpPr>
        <p:spPr>
          <a:xfrm>
            <a:off x="685800" y="5010912"/>
            <a:ext cx="10789920" cy="219456"/>
          </a:xfrm>
          <a:prstGeom prst="rect">
            <a:avLst/>
          </a:prstGeom>
          <a:noFill/>
          <a:ln/>
        </p:spPr>
        <p:txBody>
          <a:bodyPr wrap="square" lIns="0" tIns="0" rIns="0" bIns="0" rtlCol="0" anchor="ctr">
            <a:normAutofit/>
          </a:bodyPr>
          <a:lstStyle/>
          <a:p>
            <a:pPr marL="0" indent="0" algn="ctr">
              <a:buNone/>
            </a:pPr>
            <a:r>
              <a:rPr lang="en-US" sz="1300" b="1" dirty="0">
                <a:solidFill>
                  <a:srgbClr val="128252"/>
                </a:solidFill>
                <a:latin typeface="Calibri" pitchFamily="34" charset="0"/>
                <a:ea typeface="Calibri" pitchFamily="34" charset="-122"/>
                <a:cs typeface="Calibri" pitchFamily="34" charset="-120"/>
              </a:rPr>
              <a:t>CONOSCERE · PROVARE · CORREGGERE · CRESCERE</a:t>
            </a:r>
            <a:endParaRPr lang="en-US" sz="1300" dirty="0"/>
          </a:p>
        </p:txBody>
      </p:sp>
      <p:sp>
        <p:nvSpPr>
          <p:cNvPr id="20" name="Text 15"/>
          <p:cNvSpPr/>
          <p:nvPr/>
        </p:nvSpPr>
        <p:spPr>
          <a:xfrm>
            <a:off x="1051560" y="5285232"/>
            <a:ext cx="10058400" cy="182880"/>
          </a:xfrm>
          <a:prstGeom prst="rect">
            <a:avLst/>
          </a:prstGeom>
          <a:noFill/>
          <a:ln/>
        </p:spPr>
        <p:txBody>
          <a:bodyPr wrap="square" lIns="0" tIns="0" rIns="0" bIns="0" rtlCol="0" anchor="ctr">
            <a:normAutofit/>
          </a:bodyPr>
          <a:lstStyle/>
          <a:p>
            <a:pPr marL="0" indent="0" algn="ctr">
              <a:buNone/>
            </a:pPr>
            <a:r>
              <a:rPr lang="en-US" sz="1010" dirty="0">
                <a:solidFill>
                  <a:srgbClr val="1D2932"/>
                </a:solidFill>
                <a:latin typeface="Calibri" pitchFamily="34" charset="0"/>
                <a:ea typeface="Calibri" pitchFamily="34" charset="-122"/>
                <a:cs typeface="Calibri" pitchFamily="34" charset="-120"/>
              </a:rPr>
              <a:t>Il manuale e le schede restano strumenti da usare in ogni allenamento, non materiale da archiviare.</a:t>
            </a:r>
            <a:endParaRPr lang="en-US" sz="1010" dirty="0"/>
          </a:p>
        </p:txBody>
      </p:sp>
      <p:sp>
        <p:nvSpPr>
          <p:cNvPr id="21" name="Shape 16"/>
          <p:cNvSpPr/>
          <p:nvPr/>
        </p:nvSpPr>
        <p:spPr>
          <a:xfrm>
            <a:off x="411480" y="6016752"/>
            <a:ext cx="11365992" cy="310896"/>
          </a:xfrm>
          <a:prstGeom prst="rect">
            <a:avLst/>
          </a:prstGeom>
          <a:solidFill>
            <a:srgbClr val="00A66B"/>
          </a:solidFill>
          <a:ln w="12700">
            <a:solidFill>
              <a:srgbClr val="00A66B">
                <a:alpha val="0"/>
              </a:srgbClr>
            </a:solidFill>
            <a:prstDash val="solid"/>
          </a:ln>
        </p:spPr>
        <p:txBody>
          <a:bodyPr/>
          <a:lstStyle/>
          <a:p>
            <a:endParaRPr lang="it-IT"/>
          </a:p>
        </p:txBody>
      </p:sp>
      <p:sp>
        <p:nvSpPr>
          <p:cNvPr id="22" name="Text 17"/>
          <p:cNvSpPr/>
          <p:nvPr/>
        </p:nvSpPr>
        <p:spPr>
          <a:xfrm>
            <a:off x="502920" y="6035040"/>
            <a:ext cx="11183112" cy="256032"/>
          </a:xfrm>
          <a:prstGeom prst="rect">
            <a:avLst/>
          </a:prstGeom>
          <a:noFill/>
          <a:ln/>
        </p:spPr>
        <p:txBody>
          <a:bodyPr wrap="square" lIns="0" tIns="0" rIns="0" bIns="0" rtlCol="0" anchor="ctr">
            <a:normAutofit/>
          </a:bodyPr>
          <a:lstStyle/>
          <a:p>
            <a:pPr marL="0" indent="0" algn="ctr">
              <a:buNone/>
            </a:pPr>
            <a:r>
              <a:rPr lang="en-US" sz="900" b="1" dirty="0">
                <a:solidFill>
                  <a:srgbClr val="FFFFFF"/>
                </a:solidFill>
                <a:latin typeface="Calibri" pitchFamily="34" charset="0"/>
                <a:ea typeface="Calibri" pitchFamily="34" charset="-122"/>
                <a:cs typeface="Calibri" pitchFamily="34" charset="-120"/>
              </a:rPr>
              <a:t>CONTROLLO IL MEZZO · ESEGUO IL GESTO · PRENDO DECISIONI</a:t>
            </a:r>
            <a:endParaRPr lang="en-US" sz="900" dirty="0"/>
          </a:p>
        </p:txBody>
      </p:sp>
      <p:sp>
        <p:nvSpPr>
          <p:cNvPr id="23" name="Text 18"/>
          <p:cNvSpPr/>
          <p:nvPr/>
        </p:nvSpPr>
        <p:spPr>
          <a:xfrm>
            <a:off x="411480" y="6510528"/>
            <a:ext cx="2468880" cy="164592"/>
          </a:xfrm>
          <a:prstGeom prst="rect">
            <a:avLst/>
          </a:prstGeom>
          <a:noFill/>
          <a:ln/>
        </p:spPr>
        <p:txBody>
          <a:bodyPr wrap="square" lIns="0" tIns="0" rIns="0" bIns="0" rtlCol="0" anchor="ctr">
            <a:normAutofit/>
          </a:bodyPr>
          <a:lstStyle/>
          <a:p>
            <a:pPr marL="0" indent="0" algn="l">
              <a:buNone/>
            </a:pPr>
            <a:r>
              <a:rPr lang="en-US" sz="850" b="1" dirty="0">
                <a:solidFill>
                  <a:srgbClr val="0A3952"/>
                </a:solidFill>
                <a:latin typeface="Calibri" pitchFamily="34" charset="0"/>
                <a:ea typeface="Calibri" pitchFamily="34" charset="-122"/>
                <a:cs typeface="Calibri" pitchFamily="34" charset="-120"/>
              </a:rPr>
              <a:t>CALL 3 · 7 SET 2026</a:t>
            </a:r>
            <a:endParaRPr lang="en-US" sz="850" dirty="0"/>
          </a:p>
        </p:txBody>
      </p:sp>
      <p:sp>
        <p:nvSpPr>
          <p:cNvPr id="24" name="Text 19"/>
          <p:cNvSpPr/>
          <p:nvPr/>
        </p:nvSpPr>
        <p:spPr>
          <a:xfrm>
            <a:off x="11338560" y="6510528"/>
            <a:ext cx="411480" cy="164592"/>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21</a:t>
            </a:r>
            <a:endParaRPr lang="en-US" sz="8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0" y="0"/>
            <a:ext cx="12191695" cy="41148"/>
          </a:xfrm>
          <a:prstGeom prst="rect">
            <a:avLst/>
          </a:prstGeom>
          <a:solidFill>
            <a:srgbClr val="00A66B"/>
          </a:solidFill>
          <a:ln w="12700">
            <a:solidFill>
              <a:srgbClr val="00A66B">
                <a:alpha val="0"/>
              </a:srgbClr>
            </a:solidFill>
            <a:prstDash val="solid"/>
          </a:ln>
        </p:spPr>
        <p:txBody>
          <a:bodyPr/>
          <a:lstStyle/>
          <a:p>
            <a:endParaRPr lang="it-IT"/>
          </a:p>
        </p:txBody>
      </p:sp>
      <p:sp>
        <p:nvSpPr>
          <p:cNvPr id="3" name="Text 1"/>
          <p:cNvSpPr/>
          <p:nvPr/>
        </p:nvSpPr>
        <p:spPr>
          <a:xfrm>
            <a:off x="411480" y="228600"/>
            <a:ext cx="4389120" cy="201168"/>
          </a:xfrm>
          <a:prstGeom prst="rect">
            <a:avLst/>
          </a:prstGeom>
          <a:noFill/>
          <a:ln/>
        </p:spPr>
        <p:txBody>
          <a:bodyPr wrap="square" lIns="0" tIns="0" rIns="0" bIns="0" rtlCol="0" anchor="ctr">
            <a:normAutofit/>
          </a:bodyPr>
          <a:lstStyle/>
          <a:p>
            <a:pPr marL="0" indent="0" algn="l">
              <a:buNone/>
            </a:pPr>
            <a:r>
              <a:rPr lang="en-US" sz="1050" b="1" dirty="0">
                <a:solidFill>
                  <a:srgbClr val="00A66B"/>
                </a:solidFill>
                <a:latin typeface="Calibri" pitchFamily="34" charset="0"/>
                <a:ea typeface="Calibri" pitchFamily="34" charset="-122"/>
                <a:cs typeface="Calibri" pitchFamily="34" charset="-120"/>
              </a:rPr>
              <a:t>DOMANDE VELOCI</a:t>
            </a:r>
            <a:endParaRPr lang="en-US" sz="1050" dirty="0"/>
          </a:p>
        </p:txBody>
      </p:sp>
      <p:sp>
        <p:nvSpPr>
          <p:cNvPr id="4" name="Text 2"/>
          <p:cNvSpPr/>
          <p:nvPr/>
        </p:nvSpPr>
        <p:spPr>
          <a:xfrm>
            <a:off x="411480" y="502920"/>
            <a:ext cx="8138160" cy="502920"/>
          </a:xfrm>
          <a:prstGeom prst="rect">
            <a:avLst/>
          </a:prstGeom>
          <a:noFill/>
          <a:ln/>
        </p:spPr>
        <p:txBody>
          <a:bodyPr wrap="square" lIns="0" tIns="0" rIns="0" bIns="0" rtlCol="0" anchor="ctr">
            <a:normAutofit/>
          </a:bodyPr>
          <a:lstStyle/>
          <a:p>
            <a:pPr marL="0" indent="0" algn="l">
              <a:buNone/>
            </a:pPr>
            <a:r>
              <a:rPr lang="en-US" sz="2550" b="1" dirty="0">
                <a:solidFill>
                  <a:srgbClr val="07172A"/>
                </a:solidFill>
                <a:latin typeface="Calibri" pitchFamily="34" charset="0"/>
                <a:ea typeface="Calibri" pitchFamily="34" charset="-122"/>
                <a:cs typeface="Calibri" pitchFamily="34" charset="-120"/>
              </a:rPr>
              <a:t>Controlliamo se il metodo è chiaro</a:t>
            </a:r>
            <a:endParaRPr lang="en-US" sz="2550" dirty="0"/>
          </a:p>
        </p:txBody>
      </p:sp>
      <p:sp>
        <p:nvSpPr>
          <p:cNvPr id="5" name="Text 3"/>
          <p:cNvSpPr/>
          <p:nvPr/>
        </p:nvSpPr>
        <p:spPr>
          <a:xfrm>
            <a:off x="411480" y="969264"/>
            <a:ext cx="9875520" cy="310896"/>
          </a:xfrm>
          <a:prstGeom prst="rect">
            <a:avLst/>
          </a:prstGeom>
          <a:noFill/>
          <a:ln/>
        </p:spPr>
        <p:txBody>
          <a:bodyPr wrap="square" lIns="0" tIns="0" rIns="0" bIns="0" rtlCol="0" anchor="ctr">
            <a:normAutofit/>
          </a:bodyPr>
          <a:lstStyle/>
          <a:p>
            <a:pPr marL="0" indent="0" algn="l">
              <a:buNone/>
            </a:pPr>
            <a:r>
              <a:rPr lang="en-US" sz="1150" dirty="0">
                <a:solidFill>
                  <a:srgbClr val="6A7680"/>
                </a:solidFill>
                <a:latin typeface="Calibri" pitchFamily="34" charset="0"/>
                <a:ea typeface="Calibri" pitchFamily="34" charset="-122"/>
                <a:cs typeface="Calibri" pitchFamily="34" charset="-120"/>
              </a:rPr>
              <a:t>Rispondi e spiega il perché: una parola giusta senza motivo non basta.</a:t>
            </a:r>
            <a:endParaRPr lang="en-US" sz="1150" dirty="0"/>
          </a:p>
        </p:txBody>
      </p:sp>
      <p:sp>
        <p:nvSpPr>
          <p:cNvPr id="6" name="Shape 4"/>
          <p:cNvSpPr/>
          <p:nvPr/>
        </p:nvSpPr>
        <p:spPr>
          <a:xfrm>
            <a:off x="548640" y="1463040"/>
            <a:ext cx="5367528" cy="969264"/>
          </a:xfrm>
          <a:prstGeom prst="roundRect">
            <a:avLst>
              <a:gd name="adj" fmla="val 5660"/>
            </a:avLst>
          </a:prstGeom>
          <a:solidFill>
            <a:srgbClr val="EEF7F3"/>
          </a:solidFill>
          <a:ln w="12700">
            <a:solidFill>
              <a:srgbClr val="EEF7F3">
                <a:alpha val="0"/>
              </a:srgbClr>
            </a:solidFill>
            <a:prstDash val="solid"/>
          </a:ln>
        </p:spPr>
        <p:txBody>
          <a:bodyPr/>
          <a:lstStyle/>
          <a:p>
            <a:endParaRPr lang="it-IT"/>
          </a:p>
        </p:txBody>
      </p:sp>
      <p:sp>
        <p:nvSpPr>
          <p:cNvPr id="7" name="Shape 5"/>
          <p:cNvSpPr/>
          <p:nvPr/>
        </p:nvSpPr>
        <p:spPr>
          <a:xfrm>
            <a:off x="694944" y="1627632"/>
            <a:ext cx="310896" cy="310896"/>
          </a:xfrm>
          <a:prstGeom prst="roundRect">
            <a:avLst>
              <a:gd name="adj" fmla="val 17647"/>
            </a:avLst>
          </a:prstGeom>
          <a:solidFill>
            <a:srgbClr val="00A66B"/>
          </a:solidFill>
          <a:ln w="12700">
            <a:solidFill>
              <a:srgbClr val="00A66B">
                <a:alpha val="0"/>
              </a:srgbClr>
            </a:solidFill>
            <a:prstDash val="solid"/>
          </a:ln>
        </p:spPr>
        <p:txBody>
          <a:bodyPr/>
          <a:lstStyle/>
          <a:p>
            <a:endParaRPr lang="it-IT"/>
          </a:p>
        </p:txBody>
      </p:sp>
      <p:sp>
        <p:nvSpPr>
          <p:cNvPr id="8" name="Text 6"/>
          <p:cNvSpPr/>
          <p:nvPr/>
        </p:nvSpPr>
        <p:spPr>
          <a:xfrm>
            <a:off x="694944" y="1627632"/>
            <a:ext cx="310896" cy="292608"/>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1</a:t>
            </a:r>
            <a:endParaRPr lang="en-US" sz="1050" dirty="0"/>
          </a:p>
        </p:txBody>
      </p:sp>
      <p:sp>
        <p:nvSpPr>
          <p:cNvPr id="9" name="Text 7"/>
          <p:cNvSpPr/>
          <p:nvPr/>
        </p:nvSpPr>
        <p:spPr>
          <a:xfrm>
            <a:off x="1143000" y="1591056"/>
            <a:ext cx="4572000" cy="658368"/>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A cosa serve davvero la ricognizione?</a:t>
            </a:r>
            <a:endParaRPr lang="en-US" sz="1110" dirty="0"/>
          </a:p>
        </p:txBody>
      </p:sp>
      <p:sp>
        <p:nvSpPr>
          <p:cNvPr id="10" name="Shape 8"/>
          <p:cNvSpPr/>
          <p:nvPr/>
        </p:nvSpPr>
        <p:spPr>
          <a:xfrm>
            <a:off x="6263640" y="1463040"/>
            <a:ext cx="5367528" cy="969264"/>
          </a:xfrm>
          <a:prstGeom prst="roundRect">
            <a:avLst>
              <a:gd name="adj" fmla="val 5660"/>
            </a:avLst>
          </a:prstGeom>
          <a:solidFill>
            <a:srgbClr val="EEF7F3"/>
          </a:solidFill>
          <a:ln w="12700">
            <a:solidFill>
              <a:srgbClr val="EEF7F3">
                <a:alpha val="0"/>
              </a:srgbClr>
            </a:solidFill>
            <a:prstDash val="solid"/>
          </a:ln>
        </p:spPr>
        <p:txBody>
          <a:bodyPr/>
          <a:lstStyle/>
          <a:p>
            <a:endParaRPr lang="it-IT"/>
          </a:p>
        </p:txBody>
      </p:sp>
      <p:sp>
        <p:nvSpPr>
          <p:cNvPr id="11" name="Shape 9"/>
          <p:cNvSpPr/>
          <p:nvPr/>
        </p:nvSpPr>
        <p:spPr>
          <a:xfrm>
            <a:off x="6409944" y="1627632"/>
            <a:ext cx="310896" cy="310896"/>
          </a:xfrm>
          <a:prstGeom prst="roundRect">
            <a:avLst>
              <a:gd name="adj" fmla="val 17647"/>
            </a:avLst>
          </a:prstGeom>
          <a:solidFill>
            <a:srgbClr val="00A66B"/>
          </a:solidFill>
          <a:ln w="12700">
            <a:solidFill>
              <a:srgbClr val="00A66B">
                <a:alpha val="0"/>
              </a:srgbClr>
            </a:solidFill>
            <a:prstDash val="solid"/>
          </a:ln>
        </p:spPr>
        <p:txBody>
          <a:bodyPr/>
          <a:lstStyle/>
          <a:p>
            <a:endParaRPr lang="it-IT"/>
          </a:p>
        </p:txBody>
      </p:sp>
      <p:sp>
        <p:nvSpPr>
          <p:cNvPr id="12" name="Text 10"/>
          <p:cNvSpPr/>
          <p:nvPr/>
        </p:nvSpPr>
        <p:spPr>
          <a:xfrm>
            <a:off x="6409944" y="1627632"/>
            <a:ext cx="310896" cy="292608"/>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2</a:t>
            </a:r>
            <a:endParaRPr lang="en-US" sz="1050" dirty="0"/>
          </a:p>
        </p:txBody>
      </p:sp>
      <p:sp>
        <p:nvSpPr>
          <p:cNvPr id="13" name="Text 11"/>
          <p:cNvSpPr/>
          <p:nvPr/>
        </p:nvSpPr>
        <p:spPr>
          <a:xfrm>
            <a:off x="6858000" y="1591056"/>
            <a:ext cx="4572000" cy="658368"/>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La partenza serve a vincere o a posizionarsi?</a:t>
            </a:r>
            <a:endParaRPr lang="en-US" sz="1110" dirty="0"/>
          </a:p>
        </p:txBody>
      </p:sp>
      <p:sp>
        <p:nvSpPr>
          <p:cNvPr id="14" name="Shape 12"/>
          <p:cNvSpPr/>
          <p:nvPr/>
        </p:nvSpPr>
        <p:spPr>
          <a:xfrm>
            <a:off x="548640" y="2697480"/>
            <a:ext cx="5367528" cy="969264"/>
          </a:xfrm>
          <a:prstGeom prst="roundRect">
            <a:avLst>
              <a:gd name="adj" fmla="val 5660"/>
            </a:avLst>
          </a:prstGeom>
          <a:solidFill>
            <a:srgbClr val="EEF7F3"/>
          </a:solidFill>
          <a:ln w="12700">
            <a:solidFill>
              <a:srgbClr val="EEF7F3">
                <a:alpha val="0"/>
              </a:srgbClr>
            </a:solidFill>
            <a:prstDash val="solid"/>
          </a:ln>
        </p:spPr>
        <p:txBody>
          <a:bodyPr/>
          <a:lstStyle/>
          <a:p>
            <a:endParaRPr lang="it-IT"/>
          </a:p>
        </p:txBody>
      </p:sp>
      <p:sp>
        <p:nvSpPr>
          <p:cNvPr id="15" name="Shape 13"/>
          <p:cNvSpPr/>
          <p:nvPr/>
        </p:nvSpPr>
        <p:spPr>
          <a:xfrm>
            <a:off x="694944" y="2862072"/>
            <a:ext cx="310896" cy="310896"/>
          </a:xfrm>
          <a:prstGeom prst="roundRect">
            <a:avLst>
              <a:gd name="adj" fmla="val 17647"/>
            </a:avLst>
          </a:prstGeom>
          <a:solidFill>
            <a:srgbClr val="00A66B"/>
          </a:solidFill>
          <a:ln w="12700">
            <a:solidFill>
              <a:srgbClr val="00A66B">
                <a:alpha val="0"/>
              </a:srgbClr>
            </a:solidFill>
            <a:prstDash val="solid"/>
          </a:ln>
        </p:spPr>
        <p:txBody>
          <a:bodyPr/>
          <a:lstStyle/>
          <a:p>
            <a:endParaRPr lang="it-IT"/>
          </a:p>
        </p:txBody>
      </p:sp>
      <p:sp>
        <p:nvSpPr>
          <p:cNvPr id="16" name="Text 14"/>
          <p:cNvSpPr/>
          <p:nvPr/>
        </p:nvSpPr>
        <p:spPr>
          <a:xfrm>
            <a:off x="694944" y="2862072"/>
            <a:ext cx="310896" cy="292608"/>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3</a:t>
            </a:r>
            <a:endParaRPr lang="en-US" sz="1050" dirty="0"/>
          </a:p>
        </p:txBody>
      </p:sp>
      <p:sp>
        <p:nvSpPr>
          <p:cNvPr id="17" name="Text 15"/>
          <p:cNvSpPr/>
          <p:nvPr/>
        </p:nvSpPr>
        <p:spPr>
          <a:xfrm>
            <a:off x="1143000" y="2825496"/>
            <a:ext cx="4572000" cy="658368"/>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Dove si respira in un percorso di ciclocross?</a:t>
            </a:r>
            <a:endParaRPr lang="en-US" sz="1110" dirty="0"/>
          </a:p>
        </p:txBody>
      </p:sp>
      <p:sp>
        <p:nvSpPr>
          <p:cNvPr id="18" name="Shape 16"/>
          <p:cNvSpPr/>
          <p:nvPr/>
        </p:nvSpPr>
        <p:spPr>
          <a:xfrm>
            <a:off x="6263640" y="2697480"/>
            <a:ext cx="5367528" cy="969264"/>
          </a:xfrm>
          <a:prstGeom prst="roundRect">
            <a:avLst>
              <a:gd name="adj" fmla="val 5660"/>
            </a:avLst>
          </a:prstGeom>
          <a:solidFill>
            <a:srgbClr val="EEF7F3"/>
          </a:solidFill>
          <a:ln w="12700">
            <a:solidFill>
              <a:srgbClr val="EEF7F3">
                <a:alpha val="0"/>
              </a:srgbClr>
            </a:solidFill>
            <a:prstDash val="solid"/>
          </a:ln>
        </p:spPr>
        <p:txBody>
          <a:bodyPr/>
          <a:lstStyle/>
          <a:p>
            <a:endParaRPr lang="it-IT"/>
          </a:p>
        </p:txBody>
      </p:sp>
      <p:sp>
        <p:nvSpPr>
          <p:cNvPr id="19" name="Shape 17"/>
          <p:cNvSpPr/>
          <p:nvPr/>
        </p:nvSpPr>
        <p:spPr>
          <a:xfrm>
            <a:off x="6409944" y="2862072"/>
            <a:ext cx="310896" cy="310896"/>
          </a:xfrm>
          <a:prstGeom prst="roundRect">
            <a:avLst>
              <a:gd name="adj" fmla="val 17647"/>
            </a:avLst>
          </a:prstGeom>
          <a:solidFill>
            <a:srgbClr val="00A66B"/>
          </a:solidFill>
          <a:ln w="12700">
            <a:solidFill>
              <a:srgbClr val="00A66B">
                <a:alpha val="0"/>
              </a:srgbClr>
            </a:solidFill>
            <a:prstDash val="solid"/>
          </a:ln>
        </p:spPr>
        <p:txBody>
          <a:bodyPr/>
          <a:lstStyle/>
          <a:p>
            <a:endParaRPr lang="it-IT"/>
          </a:p>
        </p:txBody>
      </p:sp>
      <p:sp>
        <p:nvSpPr>
          <p:cNvPr id="20" name="Text 18"/>
          <p:cNvSpPr/>
          <p:nvPr/>
        </p:nvSpPr>
        <p:spPr>
          <a:xfrm>
            <a:off x="6409944" y="2862072"/>
            <a:ext cx="310896" cy="292608"/>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4</a:t>
            </a:r>
            <a:endParaRPr lang="en-US" sz="1050" dirty="0"/>
          </a:p>
        </p:txBody>
      </p:sp>
      <p:sp>
        <p:nvSpPr>
          <p:cNvPr id="21" name="Text 19"/>
          <p:cNvSpPr/>
          <p:nvPr/>
        </p:nvSpPr>
        <p:spPr>
          <a:xfrm>
            <a:off x="6858000" y="2825496"/>
            <a:ext cx="4572000" cy="658368"/>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Cosa controlli per primo dopo una caduta?</a:t>
            </a:r>
            <a:endParaRPr lang="en-US" sz="1110" dirty="0"/>
          </a:p>
        </p:txBody>
      </p:sp>
      <p:sp>
        <p:nvSpPr>
          <p:cNvPr id="22" name="Shape 20"/>
          <p:cNvSpPr/>
          <p:nvPr/>
        </p:nvSpPr>
        <p:spPr>
          <a:xfrm>
            <a:off x="548640" y="3931920"/>
            <a:ext cx="5367528" cy="969264"/>
          </a:xfrm>
          <a:prstGeom prst="roundRect">
            <a:avLst>
              <a:gd name="adj" fmla="val 5660"/>
            </a:avLst>
          </a:prstGeom>
          <a:solidFill>
            <a:srgbClr val="EEF7F3"/>
          </a:solidFill>
          <a:ln w="12700">
            <a:solidFill>
              <a:srgbClr val="EEF7F3">
                <a:alpha val="0"/>
              </a:srgbClr>
            </a:solidFill>
            <a:prstDash val="solid"/>
          </a:ln>
        </p:spPr>
        <p:txBody>
          <a:bodyPr/>
          <a:lstStyle/>
          <a:p>
            <a:endParaRPr lang="it-IT"/>
          </a:p>
        </p:txBody>
      </p:sp>
      <p:sp>
        <p:nvSpPr>
          <p:cNvPr id="23" name="Shape 21"/>
          <p:cNvSpPr/>
          <p:nvPr/>
        </p:nvSpPr>
        <p:spPr>
          <a:xfrm>
            <a:off x="694944" y="4096512"/>
            <a:ext cx="310896" cy="310896"/>
          </a:xfrm>
          <a:prstGeom prst="roundRect">
            <a:avLst>
              <a:gd name="adj" fmla="val 17647"/>
            </a:avLst>
          </a:prstGeom>
          <a:solidFill>
            <a:srgbClr val="00A66B"/>
          </a:solidFill>
          <a:ln w="12700">
            <a:solidFill>
              <a:srgbClr val="00A66B">
                <a:alpha val="0"/>
              </a:srgbClr>
            </a:solidFill>
            <a:prstDash val="solid"/>
          </a:ln>
        </p:spPr>
        <p:txBody>
          <a:bodyPr/>
          <a:lstStyle/>
          <a:p>
            <a:endParaRPr lang="it-IT"/>
          </a:p>
        </p:txBody>
      </p:sp>
      <p:sp>
        <p:nvSpPr>
          <p:cNvPr id="24" name="Text 22"/>
          <p:cNvSpPr/>
          <p:nvPr/>
        </p:nvSpPr>
        <p:spPr>
          <a:xfrm>
            <a:off x="694944" y="4096512"/>
            <a:ext cx="310896" cy="292608"/>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5</a:t>
            </a:r>
            <a:endParaRPr lang="en-US" sz="1050" dirty="0"/>
          </a:p>
        </p:txBody>
      </p:sp>
      <p:sp>
        <p:nvSpPr>
          <p:cNvPr id="25" name="Text 23"/>
          <p:cNvSpPr/>
          <p:nvPr/>
        </p:nvSpPr>
        <p:spPr>
          <a:xfrm>
            <a:off x="1143000" y="4059936"/>
            <a:ext cx="4572000" cy="658368"/>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Perché si prova il cambio bici in allenamento?</a:t>
            </a:r>
            <a:endParaRPr lang="en-US" sz="1110" dirty="0"/>
          </a:p>
        </p:txBody>
      </p:sp>
      <p:sp>
        <p:nvSpPr>
          <p:cNvPr id="26" name="Shape 24"/>
          <p:cNvSpPr/>
          <p:nvPr/>
        </p:nvSpPr>
        <p:spPr>
          <a:xfrm>
            <a:off x="6263640" y="3931920"/>
            <a:ext cx="5367528" cy="969264"/>
          </a:xfrm>
          <a:prstGeom prst="roundRect">
            <a:avLst>
              <a:gd name="adj" fmla="val 5660"/>
            </a:avLst>
          </a:prstGeom>
          <a:solidFill>
            <a:srgbClr val="EEF7F3"/>
          </a:solidFill>
          <a:ln w="12700">
            <a:solidFill>
              <a:srgbClr val="EEF7F3">
                <a:alpha val="0"/>
              </a:srgbClr>
            </a:solidFill>
            <a:prstDash val="solid"/>
          </a:ln>
        </p:spPr>
        <p:txBody>
          <a:bodyPr/>
          <a:lstStyle/>
          <a:p>
            <a:endParaRPr lang="it-IT"/>
          </a:p>
        </p:txBody>
      </p:sp>
      <p:sp>
        <p:nvSpPr>
          <p:cNvPr id="27" name="Shape 25"/>
          <p:cNvSpPr/>
          <p:nvPr/>
        </p:nvSpPr>
        <p:spPr>
          <a:xfrm>
            <a:off x="6409944" y="4096512"/>
            <a:ext cx="310896" cy="310896"/>
          </a:xfrm>
          <a:prstGeom prst="roundRect">
            <a:avLst>
              <a:gd name="adj" fmla="val 17647"/>
            </a:avLst>
          </a:prstGeom>
          <a:solidFill>
            <a:srgbClr val="00A66B"/>
          </a:solidFill>
          <a:ln w="12700">
            <a:solidFill>
              <a:srgbClr val="00A66B">
                <a:alpha val="0"/>
              </a:srgbClr>
            </a:solidFill>
            <a:prstDash val="solid"/>
          </a:ln>
        </p:spPr>
        <p:txBody>
          <a:bodyPr/>
          <a:lstStyle/>
          <a:p>
            <a:endParaRPr lang="it-IT"/>
          </a:p>
        </p:txBody>
      </p:sp>
      <p:sp>
        <p:nvSpPr>
          <p:cNvPr id="28" name="Text 26"/>
          <p:cNvSpPr/>
          <p:nvPr/>
        </p:nvSpPr>
        <p:spPr>
          <a:xfrm>
            <a:off x="6409944" y="4096512"/>
            <a:ext cx="310896" cy="292608"/>
          </a:xfrm>
          <a:prstGeom prst="rect">
            <a:avLst/>
          </a:prstGeom>
          <a:noFill/>
          <a:ln/>
        </p:spPr>
        <p:txBody>
          <a:bodyPr wrap="square" lIns="0" tIns="0" rIns="0" bIns="0" rtlCol="0" anchor="ctr">
            <a:normAutofit/>
          </a:bodyPr>
          <a:lstStyle/>
          <a:p>
            <a:pPr marL="0" indent="0" algn="ctr">
              <a:buNone/>
            </a:pPr>
            <a:r>
              <a:rPr lang="en-US" sz="1050" b="1" dirty="0">
                <a:solidFill>
                  <a:srgbClr val="FFFFFF"/>
                </a:solidFill>
                <a:latin typeface="Calibri" pitchFamily="34" charset="0"/>
                <a:ea typeface="Calibri" pitchFamily="34" charset="-122"/>
                <a:cs typeface="Calibri" pitchFamily="34" charset="-120"/>
              </a:rPr>
              <a:t>6</a:t>
            </a:r>
            <a:endParaRPr lang="en-US" sz="1050" dirty="0"/>
          </a:p>
        </p:txBody>
      </p:sp>
      <p:sp>
        <p:nvSpPr>
          <p:cNvPr id="29" name="Text 27"/>
          <p:cNvSpPr/>
          <p:nvPr/>
        </p:nvSpPr>
        <p:spPr>
          <a:xfrm>
            <a:off x="6858000" y="4059936"/>
            <a:ext cx="4572000" cy="658368"/>
          </a:xfrm>
          <a:prstGeom prst="rect">
            <a:avLst/>
          </a:prstGeom>
          <a:noFill/>
          <a:ln/>
        </p:spPr>
        <p:txBody>
          <a:bodyPr wrap="square" lIns="0" tIns="0" rIns="0" bIns="0" rtlCol="0" anchor="ctr">
            <a:normAutofit/>
          </a:bodyPr>
          <a:lstStyle/>
          <a:p>
            <a:pPr marL="0" indent="0" algn="l">
              <a:buNone/>
            </a:pPr>
            <a:r>
              <a:rPr lang="en-US" sz="1110" b="1" dirty="0">
                <a:solidFill>
                  <a:srgbClr val="07172A"/>
                </a:solidFill>
                <a:latin typeface="Calibri" pitchFamily="34" charset="0"/>
                <a:ea typeface="Calibri" pitchFamily="34" charset="-122"/>
                <a:cs typeface="Calibri" pitchFamily="34" charset="-120"/>
              </a:rPr>
              <a:t>Qual è la prima domanda da farsi dopo la gara?</a:t>
            </a:r>
            <a:endParaRPr lang="en-US" sz="1110" dirty="0"/>
          </a:p>
        </p:txBody>
      </p:sp>
      <p:sp>
        <p:nvSpPr>
          <p:cNvPr id="30" name="Shape 28"/>
          <p:cNvSpPr/>
          <p:nvPr/>
        </p:nvSpPr>
        <p:spPr>
          <a:xfrm>
            <a:off x="411480" y="6016752"/>
            <a:ext cx="11365992" cy="310896"/>
          </a:xfrm>
          <a:prstGeom prst="rect">
            <a:avLst/>
          </a:prstGeom>
          <a:solidFill>
            <a:srgbClr val="00A66B"/>
          </a:solidFill>
          <a:ln w="12700">
            <a:solidFill>
              <a:srgbClr val="00A66B">
                <a:alpha val="0"/>
              </a:srgbClr>
            </a:solidFill>
            <a:prstDash val="solid"/>
          </a:ln>
        </p:spPr>
        <p:txBody>
          <a:bodyPr/>
          <a:lstStyle/>
          <a:p>
            <a:endParaRPr lang="it-IT"/>
          </a:p>
        </p:txBody>
      </p:sp>
      <p:sp>
        <p:nvSpPr>
          <p:cNvPr id="31" name="Text 29"/>
          <p:cNvSpPr/>
          <p:nvPr/>
        </p:nvSpPr>
        <p:spPr>
          <a:xfrm>
            <a:off x="502920" y="6035040"/>
            <a:ext cx="11183112" cy="256032"/>
          </a:xfrm>
          <a:prstGeom prst="rect">
            <a:avLst/>
          </a:prstGeom>
          <a:noFill/>
          <a:ln/>
        </p:spPr>
        <p:txBody>
          <a:bodyPr wrap="square" lIns="0" tIns="0" rIns="0" bIns="0" rtlCol="0" anchor="ctr">
            <a:normAutofit/>
          </a:bodyPr>
          <a:lstStyle/>
          <a:p>
            <a:pPr marL="0" indent="0" algn="ctr">
              <a:buNone/>
            </a:pPr>
            <a:r>
              <a:rPr lang="en-US" sz="900" b="1" dirty="0">
                <a:solidFill>
                  <a:srgbClr val="FFFFFF"/>
                </a:solidFill>
                <a:latin typeface="Calibri" pitchFamily="34" charset="0"/>
                <a:ea typeface="Calibri" pitchFamily="34" charset="-122"/>
                <a:cs typeface="Calibri" pitchFamily="34" charset="-120"/>
              </a:rPr>
              <a:t>NON CERCHIAMO LA RISPOSTA IMPARATA A MEMORIA: CERCHIAMO IL PERCHÉ</a:t>
            </a:r>
            <a:endParaRPr lang="en-US" sz="900" dirty="0"/>
          </a:p>
        </p:txBody>
      </p:sp>
      <p:sp>
        <p:nvSpPr>
          <p:cNvPr id="32" name="Text 30"/>
          <p:cNvSpPr/>
          <p:nvPr/>
        </p:nvSpPr>
        <p:spPr>
          <a:xfrm>
            <a:off x="411480" y="6510528"/>
            <a:ext cx="2468880" cy="164592"/>
          </a:xfrm>
          <a:prstGeom prst="rect">
            <a:avLst/>
          </a:prstGeom>
          <a:noFill/>
          <a:ln/>
        </p:spPr>
        <p:txBody>
          <a:bodyPr wrap="square" lIns="0" tIns="0" rIns="0" bIns="0" rtlCol="0" anchor="ctr">
            <a:normAutofit/>
          </a:bodyPr>
          <a:lstStyle/>
          <a:p>
            <a:pPr marL="0" indent="0" algn="l">
              <a:buNone/>
            </a:pPr>
            <a:r>
              <a:rPr lang="en-US" sz="850" b="1" dirty="0">
                <a:solidFill>
                  <a:srgbClr val="0A3952"/>
                </a:solidFill>
                <a:latin typeface="Calibri" pitchFamily="34" charset="0"/>
                <a:ea typeface="Calibri" pitchFamily="34" charset="-122"/>
                <a:cs typeface="Calibri" pitchFamily="34" charset="-120"/>
              </a:rPr>
              <a:t>CALL 3 · 7 SET 2026</a:t>
            </a:r>
            <a:endParaRPr lang="en-US" sz="850" dirty="0"/>
          </a:p>
        </p:txBody>
      </p:sp>
      <p:sp>
        <p:nvSpPr>
          <p:cNvPr id="33" name="Text 31"/>
          <p:cNvSpPr/>
          <p:nvPr/>
        </p:nvSpPr>
        <p:spPr>
          <a:xfrm>
            <a:off x="11338560" y="6510528"/>
            <a:ext cx="411480" cy="164592"/>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22</a:t>
            </a:r>
            <a:endParaRPr lang="en-US" sz="8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0" y="0"/>
            <a:ext cx="12191695" cy="41148"/>
          </a:xfrm>
          <a:prstGeom prst="rect">
            <a:avLst/>
          </a:prstGeom>
          <a:solidFill>
            <a:srgbClr val="00A66B"/>
          </a:solidFill>
          <a:ln w="12700">
            <a:solidFill>
              <a:srgbClr val="00A66B">
                <a:alpha val="0"/>
              </a:srgbClr>
            </a:solidFill>
            <a:prstDash val="solid"/>
          </a:ln>
        </p:spPr>
        <p:txBody>
          <a:bodyPr/>
          <a:lstStyle/>
          <a:p>
            <a:endParaRPr lang="it-IT"/>
          </a:p>
        </p:txBody>
      </p:sp>
      <p:sp>
        <p:nvSpPr>
          <p:cNvPr id="3" name="Text 1"/>
          <p:cNvSpPr/>
          <p:nvPr/>
        </p:nvSpPr>
        <p:spPr>
          <a:xfrm>
            <a:off x="411480" y="228600"/>
            <a:ext cx="4389120" cy="201168"/>
          </a:xfrm>
          <a:prstGeom prst="rect">
            <a:avLst/>
          </a:prstGeom>
          <a:noFill/>
          <a:ln/>
        </p:spPr>
        <p:txBody>
          <a:bodyPr wrap="square" lIns="0" tIns="0" rIns="0" bIns="0" rtlCol="0" anchor="ctr">
            <a:normAutofit/>
          </a:bodyPr>
          <a:lstStyle/>
          <a:p>
            <a:pPr marL="0" indent="0" algn="l">
              <a:buNone/>
            </a:pPr>
            <a:r>
              <a:rPr lang="en-US" sz="1050" b="1" dirty="0">
                <a:solidFill>
                  <a:srgbClr val="00A66B"/>
                </a:solidFill>
                <a:latin typeface="Calibri" pitchFamily="34" charset="0"/>
                <a:ea typeface="Calibri" pitchFamily="34" charset="-122"/>
                <a:cs typeface="Calibri" pitchFamily="34" charset="-120"/>
              </a:rPr>
              <a:t>COMPITO PRIMA DEL CAMPO</a:t>
            </a:r>
            <a:endParaRPr lang="en-US" sz="1050" dirty="0"/>
          </a:p>
        </p:txBody>
      </p:sp>
      <p:sp>
        <p:nvSpPr>
          <p:cNvPr id="4" name="Text 2"/>
          <p:cNvSpPr/>
          <p:nvPr/>
        </p:nvSpPr>
        <p:spPr>
          <a:xfrm>
            <a:off x="411480" y="502920"/>
            <a:ext cx="8138160" cy="502920"/>
          </a:xfrm>
          <a:prstGeom prst="rect">
            <a:avLst/>
          </a:prstGeom>
          <a:noFill/>
          <a:ln/>
        </p:spPr>
        <p:txBody>
          <a:bodyPr wrap="square" lIns="0" tIns="0" rIns="0" bIns="0" rtlCol="0" anchor="ctr">
            <a:normAutofit/>
          </a:bodyPr>
          <a:lstStyle/>
          <a:p>
            <a:pPr marL="0" indent="0" algn="l">
              <a:buNone/>
            </a:pPr>
            <a:r>
              <a:rPr lang="en-US" sz="2550" b="1" dirty="0">
                <a:solidFill>
                  <a:srgbClr val="07172A"/>
                </a:solidFill>
                <a:latin typeface="Calibri" pitchFamily="34" charset="0"/>
                <a:ea typeface="Calibri" pitchFamily="34" charset="-122"/>
                <a:cs typeface="Calibri" pitchFamily="34" charset="-120"/>
              </a:rPr>
              <a:t>Scrivi il tuo piano gara</a:t>
            </a:r>
            <a:endParaRPr lang="en-US" sz="2550" dirty="0"/>
          </a:p>
        </p:txBody>
      </p:sp>
      <p:sp>
        <p:nvSpPr>
          <p:cNvPr id="5" name="Text 3"/>
          <p:cNvSpPr/>
          <p:nvPr/>
        </p:nvSpPr>
        <p:spPr>
          <a:xfrm>
            <a:off x="411480" y="969264"/>
            <a:ext cx="9875520" cy="310896"/>
          </a:xfrm>
          <a:prstGeom prst="rect">
            <a:avLst/>
          </a:prstGeom>
          <a:noFill/>
          <a:ln/>
        </p:spPr>
        <p:txBody>
          <a:bodyPr wrap="square" lIns="0" tIns="0" rIns="0" bIns="0" rtlCol="0" anchor="ctr">
            <a:normAutofit/>
          </a:bodyPr>
          <a:lstStyle/>
          <a:p>
            <a:pPr marL="0" indent="0" algn="l">
              <a:buNone/>
            </a:pPr>
            <a:r>
              <a:rPr lang="en-US" sz="1150" dirty="0">
                <a:solidFill>
                  <a:srgbClr val="6A7680"/>
                </a:solidFill>
                <a:latin typeface="Calibri" pitchFamily="34" charset="0"/>
                <a:ea typeface="Calibri" pitchFamily="34" charset="-122"/>
                <a:cs typeface="Calibri" pitchFamily="34" charset="-120"/>
              </a:rPr>
              <a:t>Compila la scheda personale e portala a Casalecchio insieme a un dubbio vero.</a:t>
            </a:r>
            <a:endParaRPr lang="en-US" sz="1150" dirty="0"/>
          </a:p>
        </p:txBody>
      </p:sp>
      <p:sp>
        <p:nvSpPr>
          <p:cNvPr id="6" name="Shape 4"/>
          <p:cNvSpPr/>
          <p:nvPr/>
        </p:nvSpPr>
        <p:spPr>
          <a:xfrm>
            <a:off x="530352" y="1490472"/>
            <a:ext cx="5532120" cy="704088"/>
          </a:xfrm>
          <a:prstGeom prst="roundRect">
            <a:avLst>
              <a:gd name="adj" fmla="val 7792"/>
            </a:avLst>
          </a:prstGeom>
          <a:solidFill>
            <a:srgbClr val="EEF7F3"/>
          </a:solidFill>
          <a:ln w="12700">
            <a:solidFill>
              <a:srgbClr val="EEF7F3">
                <a:alpha val="0"/>
              </a:srgbClr>
            </a:solidFill>
            <a:prstDash val="solid"/>
          </a:ln>
        </p:spPr>
        <p:txBody>
          <a:bodyPr/>
          <a:lstStyle/>
          <a:p>
            <a:endParaRPr lang="it-IT"/>
          </a:p>
        </p:txBody>
      </p:sp>
      <p:sp>
        <p:nvSpPr>
          <p:cNvPr id="7" name="Shape 5"/>
          <p:cNvSpPr/>
          <p:nvPr/>
        </p:nvSpPr>
        <p:spPr>
          <a:xfrm>
            <a:off x="667512" y="1627632"/>
            <a:ext cx="310896" cy="310896"/>
          </a:xfrm>
          <a:prstGeom prst="roundRect">
            <a:avLst>
              <a:gd name="adj" fmla="val 17647"/>
            </a:avLst>
          </a:prstGeom>
          <a:solidFill>
            <a:srgbClr val="00A66B"/>
          </a:solidFill>
          <a:ln w="12700">
            <a:solidFill>
              <a:srgbClr val="00A66B">
                <a:alpha val="0"/>
              </a:srgbClr>
            </a:solidFill>
            <a:prstDash val="solid"/>
          </a:ln>
        </p:spPr>
        <p:txBody>
          <a:bodyPr/>
          <a:lstStyle/>
          <a:p>
            <a:endParaRPr lang="it-IT"/>
          </a:p>
        </p:txBody>
      </p:sp>
      <p:sp>
        <p:nvSpPr>
          <p:cNvPr id="8" name="Text 6"/>
          <p:cNvSpPr/>
          <p:nvPr/>
        </p:nvSpPr>
        <p:spPr>
          <a:xfrm>
            <a:off x="667512" y="1627632"/>
            <a:ext cx="310896" cy="292608"/>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9" name="Text 7"/>
          <p:cNvSpPr/>
          <p:nvPr/>
        </p:nvSpPr>
        <p:spPr>
          <a:xfrm>
            <a:off x="1115568" y="1563624"/>
            <a:ext cx="1325880" cy="228600"/>
          </a:xfrm>
          <a:prstGeom prst="rect">
            <a:avLst/>
          </a:prstGeom>
          <a:noFill/>
          <a:ln/>
        </p:spPr>
        <p:txBody>
          <a:bodyPr wrap="square" lIns="0" tIns="0" rIns="0" bIns="0" rtlCol="0" anchor="ctr">
            <a:normAutofit/>
          </a:bodyPr>
          <a:lstStyle/>
          <a:p>
            <a:pPr marL="0" indent="0" algn="l">
              <a:buNone/>
            </a:pPr>
            <a:r>
              <a:rPr lang="en-US" sz="1060" b="1" dirty="0">
                <a:solidFill>
                  <a:srgbClr val="07172A"/>
                </a:solidFill>
                <a:latin typeface="Calibri" pitchFamily="34" charset="0"/>
                <a:ea typeface="Calibri" pitchFamily="34" charset="-122"/>
                <a:cs typeface="Calibri" pitchFamily="34" charset="-120"/>
              </a:rPr>
              <a:t>RICOGNIZIONE</a:t>
            </a:r>
            <a:endParaRPr lang="en-US" sz="1060" dirty="0"/>
          </a:p>
        </p:txBody>
      </p:sp>
      <p:sp>
        <p:nvSpPr>
          <p:cNvPr id="10" name="Text 8"/>
          <p:cNvSpPr/>
          <p:nvPr/>
        </p:nvSpPr>
        <p:spPr>
          <a:xfrm>
            <a:off x="2377440" y="1563624"/>
            <a:ext cx="3456432" cy="365760"/>
          </a:xfrm>
          <a:prstGeom prst="rect">
            <a:avLst/>
          </a:prstGeom>
          <a:noFill/>
          <a:ln/>
        </p:spPr>
        <p:txBody>
          <a:bodyPr wrap="square" lIns="0" tIns="0" rIns="0" bIns="0" rtlCol="0" anchor="ctr">
            <a:normAutofit/>
          </a:bodyPr>
          <a:lstStyle/>
          <a:p>
            <a:pPr marL="0" indent="0" algn="l">
              <a:buNone/>
            </a:pPr>
            <a:r>
              <a:rPr lang="en-US" sz="940" dirty="0">
                <a:solidFill>
                  <a:srgbClr val="1D2932"/>
                </a:solidFill>
                <a:latin typeface="Calibri" pitchFamily="34" charset="0"/>
                <a:ea typeface="Calibri" pitchFamily="34" charset="-122"/>
                <a:cs typeface="Calibri" pitchFamily="34" charset="-120"/>
              </a:rPr>
              <a:t>settori, linee, criticità e alternativa</a:t>
            </a:r>
            <a:endParaRPr lang="en-US" sz="940" dirty="0"/>
          </a:p>
        </p:txBody>
      </p:sp>
      <p:sp>
        <p:nvSpPr>
          <p:cNvPr id="11" name="Shape 9"/>
          <p:cNvSpPr/>
          <p:nvPr/>
        </p:nvSpPr>
        <p:spPr>
          <a:xfrm>
            <a:off x="530352" y="2377440"/>
            <a:ext cx="5532120" cy="704088"/>
          </a:xfrm>
          <a:prstGeom prst="roundRect">
            <a:avLst>
              <a:gd name="adj" fmla="val 7792"/>
            </a:avLst>
          </a:prstGeom>
          <a:solidFill>
            <a:srgbClr val="EEF7F3"/>
          </a:solidFill>
          <a:ln w="12700">
            <a:solidFill>
              <a:srgbClr val="EEF7F3">
                <a:alpha val="0"/>
              </a:srgbClr>
            </a:solidFill>
            <a:prstDash val="solid"/>
          </a:ln>
        </p:spPr>
        <p:txBody>
          <a:bodyPr/>
          <a:lstStyle/>
          <a:p>
            <a:endParaRPr lang="it-IT"/>
          </a:p>
        </p:txBody>
      </p:sp>
      <p:sp>
        <p:nvSpPr>
          <p:cNvPr id="12" name="Shape 10"/>
          <p:cNvSpPr/>
          <p:nvPr/>
        </p:nvSpPr>
        <p:spPr>
          <a:xfrm>
            <a:off x="667512" y="2514600"/>
            <a:ext cx="310896" cy="310896"/>
          </a:xfrm>
          <a:prstGeom prst="roundRect">
            <a:avLst>
              <a:gd name="adj" fmla="val 17647"/>
            </a:avLst>
          </a:prstGeom>
          <a:solidFill>
            <a:srgbClr val="00A66B"/>
          </a:solidFill>
          <a:ln w="12700">
            <a:solidFill>
              <a:srgbClr val="00A66B">
                <a:alpha val="0"/>
              </a:srgbClr>
            </a:solidFill>
            <a:prstDash val="solid"/>
          </a:ln>
        </p:spPr>
        <p:txBody>
          <a:bodyPr/>
          <a:lstStyle/>
          <a:p>
            <a:endParaRPr lang="it-IT"/>
          </a:p>
        </p:txBody>
      </p:sp>
      <p:sp>
        <p:nvSpPr>
          <p:cNvPr id="13" name="Text 11"/>
          <p:cNvSpPr/>
          <p:nvPr/>
        </p:nvSpPr>
        <p:spPr>
          <a:xfrm>
            <a:off x="667512" y="2514600"/>
            <a:ext cx="310896" cy="292608"/>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4" name="Text 12"/>
          <p:cNvSpPr/>
          <p:nvPr/>
        </p:nvSpPr>
        <p:spPr>
          <a:xfrm>
            <a:off x="1115568" y="2450592"/>
            <a:ext cx="1325880" cy="228600"/>
          </a:xfrm>
          <a:prstGeom prst="rect">
            <a:avLst/>
          </a:prstGeom>
          <a:noFill/>
          <a:ln/>
        </p:spPr>
        <p:txBody>
          <a:bodyPr wrap="square" lIns="0" tIns="0" rIns="0" bIns="0" rtlCol="0" anchor="ctr">
            <a:normAutofit/>
          </a:bodyPr>
          <a:lstStyle/>
          <a:p>
            <a:pPr marL="0" indent="0" algn="l">
              <a:buNone/>
            </a:pPr>
            <a:r>
              <a:rPr lang="en-US" sz="1060" b="1" dirty="0">
                <a:solidFill>
                  <a:srgbClr val="07172A"/>
                </a:solidFill>
                <a:latin typeface="Calibri" pitchFamily="34" charset="0"/>
                <a:ea typeface="Calibri" pitchFamily="34" charset="-122"/>
                <a:cs typeface="Calibri" pitchFamily="34" charset="-120"/>
              </a:rPr>
              <a:t>PARTENZA</a:t>
            </a:r>
            <a:endParaRPr lang="en-US" sz="1060" dirty="0"/>
          </a:p>
        </p:txBody>
      </p:sp>
      <p:sp>
        <p:nvSpPr>
          <p:cNvPr id="15" name="Text 13"/>
          <p:cNvSpPr/>
          <p:nvPr/>
        </p:nvSpPr>
        <p:spPr>
          <a:xfrm>
            <a:off x="2377440" y="2450592"/>
            <a:ext cx="3456432" cy="365760"/>
          </a:xfrm>
          <a:prstGeom prst="rect">
            <a:avLst/>
          </a:prstGeom>
          <a:noFill/>
          <a:ln/>
        </p:spPr>
        <p:txBody>
          <a:bodyPr wrap="square" lIns="0" tIns="0" rIns="0" bIns="0" rtlCol="0" anchor="ctr">
            <a:normAutofit/>
          </a:bodyPr>
          <a:lstStyle/>
          <a:p>
            <a:pPr marL="0" indent="0" algn="l">
              <a:buNone/>
            </a:pPr>
            <a:r>
              <a:rPr lang="en-US" sz="940" dirty="0">
                <a:solidFill>
                  <a:srgbClr val="1D2932"/>
                </a:solidFill>
                <a:latin typeface="Calibri" pitchFamily="34" charset="0"/>
                <a:ea typeface="Calibri" pitchFamily="34" charset="-122"/>
                <a:cs typeface="Calibri" pitchFamily="34" charset="-120"/>
              </a:rPr>
              <a:t>rapporto, posizione e prima curva</a:t>
            </a:r>
            <a:endParaRPr lang="en-US" sz="940" dirty="0"/>
          </a:p>
        </p:txBody>
      </p:sp>
      <p:sp>
        <p:nvSpPr>
          <p:cNvPr id="16" name="Shape 14"/>
          <p:cNvSpPr/>
          <p:nvPr/>
        </p:nvSpPr>
        <p:spPr>
          <a:xfrm>
            <a:off x="530352" y="3264408"/>
            <a:ext cx="5532120" cy="704088"/>
          </a:xfrm>
          <a:prstGeom prst="roundRect">
            <a:avLst>
              <a:gd name="adj" fmla="val 7792"/>
            </a:avLst>
          </a:prstGeom>
          <a:solidFill>
            <a:srgbClr val="EEF7F3"/>
          </a:solidFill>
          <a:ln w="12700">
            <a:solidFill>
              <a:srgbClr val="EEF7F3">
                <a:alpha val="0"/>
              </a:srgbClr>
            </a:solidFill>
            <a:prstDash val="solid"/>
          </a:ln>
        </p:spPr>
        <p:txBody>
          <a:bodyPr/>
          <a:lstStyle/>
          <a:p>
            <a:endParaRPr lang="it-IT"/>
          </a:p>
        </p:txBody>
      </p:sp>
      <p:sp>
        <p:nvSpPr>
          <p:cNvPr id="17" name="Shape 15"/>
          <p:cNvSpPr/>
          <p:nvPr/>
        </p:nvSpPr>
        <p:spPr>
          <a:xfrm>
            <a:off x="667512" y="3401568"/>
            <a:ext cx="310896" cy="310896"/>
          </a:xfrm>
          <a:prstGeom prst="roundRect">
            <a:avLst>
              <a:gd name="adj" fmla="val 17647"/>
            </a:avLst>
          </a:prstGeom>
          <a:solidFill>
            <a:srgbClr val="00A66B"/>
          </a:solidFill>
          <a:ln w="12700">
            <a:solidFill>
              <a:srgbClr val="00A66B">
                <a:alpha val="0"/>
              </a:srgbClr>
            </a:solidFill>
            <a:prstDash val="solid"/>
          </a:ln>
        </p:spPr>
        <p:txBody>
          <a:bodyPr/>
          <a:lstStyle/>
          <a:p>
            <a:endParaRPr lang="it-IT"/>
          </a:p>
        </p:txBody>
      </p:sp>
      <p:sp>
        <p:nvSpPr>
          <p:cNvPr id="18" name="Text 16"/>
          <p:cNvSpPr/>
          <p:nvPr/>
        </p:nvSpPr>
        <p:spPr>
          <a:xfrm>
            <a:off x="667512" y="3401568"/>
            <a:ext cx="310896" cy="292608"/>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9" name="Text 17"/>
          <p:cNvSpPr/>
          <p:nvPr/>
        </p:nvSpPr>
        <p:spPr>
          <a:xfrm>
            <a:off x="1115568" y="3337560"/>
            <a:ext cx="1325880" cy="228600"/>
          </a:xfrm>
          <a:prstGeom prst="rect">
            <a:avLst/>
          </a:prstGeom>
          <a:noFill/>
          <a:ln/>
        </p:spPr>
        <p:txBody>
          <a:bodyPr wrap="square" lIns="0" tIns="0" rIns="0" bIns="0" rtlCol="0" anchor="ctr">
            <a:normAutofit/>
          </a:bodyPr>
          <a:lstStyle/>
          <a:p>
            <a:pPr marL="0" indent="0" algn="l">
              <a:buNone/>
            </a:pPr>
            <a:r>
              <a:rPr lang="en-US" sz="1060" b="1" dirty="0">
                <a:solidFill>
                  <a:srgbClr val="07172A"/>
                </a:solidFill>
                <a:latin typeface="Calibri" pitchFamily="34" charset="0"/>
                <a:ea typeface="Calibri" pitchFamily="34" charset="-122"/>
                <a:cs typeface="Calibri" pitchFamily="34" charset="-120"/>
              </a:rPr>
              <a:t>RITMO</a:t>
            </a:r>
            <a:endParaRPr lang="en-US" sz="1060" dirty="0"/>
          </a:p>
        </p:txBody>
      </p:sp>
      <p:sp>
        <p:nvSpPr>
          <p:cNvPr id="20" name="Text 18"/>
          <p:cNvSpPr/>
          <p:nvPr/>
        </p:nvSpPr>
        <p:spPr>
          <a:xfrm>
            <a:off x="2377440" y="3337560"/>
            <a:ext cx="3456432" cy="365760"/>
          </a:xfrm>
          <a:prstGeom prst="rect">
            <a:avLst/>
          </a:prstGeom>
          <a:noFill/>
          <a:ln/>
        </p:spPr>
        <p:txBody>
          <a:bodyPr wrap="square" lIns="0" tIns="0" rIns="0" bIns="0" rtlCol="0" anchor="ctr">
            <a:normAutofit/>
          </a:bodyPr>
          <a:lstStyle/>
          <a:p>
            <a:pPr marL="0" indent="0" algn="l">
              <a:buNone/>
            </a:pPr>
            <a:r>
              <a:rPr lang="en-US" sz="940" dirty="0">
                <a:solidFill>
                  <a:srgbClr val="1D2932"/>
                </a:solidFill>
                <a:latin typeface="Calibri" pitchFamily="34" charset="0"/>
                <a:ea typeface="Calibri" pitchFamily="34" charset="-122"/>
                <a:cs typeface="Calibri" pitchFamily="34" charset="-120"/>
              </a:rPr>
              <a:t>dove spingo e dove respiro</a:t>
            </a:r>
            <a:endParaRPr lang="en-US" sz="940" dirty="0"/>
          </a:p>
        </p:txBody>
      </p:sp>
      <p:sp>
        <p:nvSpPr>
          <p:cNvPr id="21" name="Shape 19"/>
          <p:cNvSpPr/>
          <p:nvPr/>
        </p:nvSpPr>
        <p:spPr>
          <a:xfrm>
            <a:off x="530352" y="4151376"/>
            <a:ext cx="5532120" cy="704088"/>
          </a:xfrm>
          <a:prstGeom prst="roundRect">
            <a:avLst>
              <a:gd name="adj" fmla="val 7792"/>
            </a:avLst>
          </a:prstGeom>
          <a:solidFill>
            <a:srgbClr val="EEF7F3"/>
          </a:solidFill>
          <a:ln w="12700">
            <a:solidFill>
              <a:srgbClr val="EEF7F3">
                <a:alpha val="0"/>
              </a:srgbClr>
            </a:solidFill>
            <a:prstDash val="solid"/>
          </a:ln>
        </p:spPr>
        <p:txBody>
          <a:bodyPr/>
          <a:lstStyle/>
          <a:p>
            <a:endParaRPr lang="it-IT"/>
          </a:p>
        </p:txBody>
      </p:sp>
      <p:sp>
        <p:nvSpPr>
          <p:cNvPr id="22" name="Shape 20"/>
          <p:cNvSpPr/>
          <p:nvPr/>
        </p:nvSpPr>
        <p:spPr>
          <a:xfrm>
            <a:off x="667512" y="4288536"/>
            <a:ext cx="310896" cy="310896"/>
          </a:xfrm>
          <a:prstGeom prst="roundRect">
            <a:avLst>
              <a:gd name="adj" fmla="val 17647"/>
            </a:avLst>
          </a:prstGeom>
          <a:solidFill>
            <a:srgbClr val="00A66B"/>
          </a:solidFill>
          <a:ln w="12700">
            <a:solidFill>
              <a:srgbClr val="00A66B">
                <a:alpha val="0"/>
              </a:srgbClr>
            </a:solidFill>
            <a:prstDash val="solid"/>
          </a:ln>
        </p:spPr>
        <p:txBody>
          <a:bodyPr/>
          <a:lstStyle/>
          <a:p>
            <a:endParaRPr lang="it-IT"/>
          </a:p>
        </p:txBody>
      </p:sp>
      <p:sp>
        <p:nvSpPr>
          <p:cNvPr id="23" name="Text 21"/>
          <p:cNvSpPr/>
          <p:nvPr/>
        </p:nvSpPr>
        <p:spPr>
          <a:xfrm>
            <a:off x="667512" y="4288536"/>
            <a:ext cx="310896" cy="292608"/>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24" name="Text 22"/>
          <p:cNvSpPr/>
          <p:nvPr/>
        </p:nvSpPr>
        <p:spPr>
          <a:xfrm>
            <a:off x="1115568" y="4224528"/>
            <a:ext cx="1325880" cy="228600"/>
          </a:xfrm>
          <a:prstGeom prst="rect">
            <a:avLst/>
          </a:prstGeom>
          <a:noFill/>
          <a:ln/>
        </p:spPr>
        <p:txBody>
          <a:bodyPr wrap="square" lIns="0" tIns="0" rIns="0" bIns="0" rtlCol="0" anchor="ctr">
            <a:normAutofit/>
          </a:bodyPr>
          <a:lstStyle/>
          <a:p>
            <a:pPr marL="0" indent="0" algn="l">
              <a:buNone/>
            </a:pPr>
            <a:r>
              <a:rPr lang="en-US" sz="1060" b="1" dirty="0">
                <a:solidFill>
                  <a:srgbClr val="07172A"/>
                </a:solidFill>
                <a:latin typeface="Calibri" pitchFamily="34" charset="0"/>
                <a:ea typeface="Calibri" pitchFamily="34" charset="-122"/>
                <a:cs typeface="Calibri" pitchFamily="34" charset="-120"/>
              </a:rPr>
              <a:t>PIANO B</a:t>
            </a:r>
            <a:endParaRPr lang="en-US" sz="1060" dirty="0"/>
          </a:p>
        </p:txBody>
      </p:sp>
      <p:sp>
        <p:nvSpPr>
          <p:cNvPr id="25" name="Text 23"/>
          <p:cNvSpPr/>
          <p:nvPr/>
        </p:nvSpPr>
        <p:spPr>
          <a:xfrm>
            <a:off x="2377440" y="4224528"/>
            <a:ext cx="3456432" cy="365760"/>
          </a:xfrm>
          <a:prstGeom prst="rect">
            <a:avLst/>
          </a:prstGeom>
          <a:noFill/>
          <a:ln/>
        </p:spPr>
        <p:txBody>
          <a:bodyPr wrap="square" lIns="0" tIns="0" rIns="0" bIns="0" rtlCol="0" anchor="ctr">
            <a:normAutofit/>
          </a:bodyPr>
          <a:lstStyle/>
          <a:p>
            <a:pPr marL="0" indent="0" algn="l">
              <a:buNone/>
            </a:pPr>
            <a:r>
              <a:rPr lang="en-US" sz="940" dirty="0">
                <a:solidFill>
                  <a:srgbClr val="1D2932"/>
                </a:solidFill>
                <a:latin typeface="Calibri" pitchFamily="34" charset="0"/>
                <a:ea typeface="Calibri" pitchFamily="34" charset="-122"/>
                <a:cs typeface="Calibri" pitchFamily="34" charset="-120"/>
              </a:rPr>
              <a:t>errore, foratura, partenza difficile</a:t>
            </a:r>
            <a:endParaRPr lang="en-US" sz="940" dirty="0"/>
          </a:p>
        </p:txBody>
      </p:sp>
      <p:pic>
        <p:nvPicPr>
          <p:cNvPr id="26" name="Image 0" descr="/mnt/data/call3_assets/slide23/pic14_Immagine 46.jpg"/>
          <p:cNvPicPr>
            <a:picLocks noChangeAspect="1"/>
          </p:cNvPicPr>
          <p:nvPr/>
        </p:nvPicPr>
        <p:blipFill>
          <a:blip r:embed="rId3"/>
          <a:srcRect t="2407" b="2407"/>
          <a:stretch/>
        </p:blipFill>
        <p:spPr>
          <a:xfrm>
            <a:off x="6327648" y="1490472"/>
            <a:ext cx="5303520" cy="3337560"/>
          </a:xfrm>
          <a:prstGeom prst="rect">
            <a:avLst/>
          </a:prstGeom>
        </p:spPr>
      </p:pic>
      <p:sp>
        <p:nvSpPr>
          <p:cNvPr id="27" name="Shape 24"/>
          <p:cNvSpPr/>
          <p:nvPr/>
        </p:nvSpPr>
        <p:spPr>
          <a:xfrm>
            <a:off x="6327648" y="4919472"/>
            <a:ext cx="5303520" cy="512064"/>
          </a:xfrm>
          <a:prstGeom prst="rect">
            <a:avLst/>
          </a:prstGeom>
          <a:solidFill>
            <a:srgbClr val="0A3952"/>
          </a:solidFill>
          <a:ln w="12700">
            <a:solidFill>
              <a:srgbClr val="0A3952">
                <a:alpha val="0"/>
              </a:srgbClr>
            </a:solidFill>
            <a:prstDash val="solid"/>
          </a:ln>
        </p:spPr>
        <p:txBody>
          <a:bodyPr/>
          <a:lstStyle/>
          <a:p>
            <a:endParaRPr lang="it-IT"/>
          </a:p>
        </p:txBody>
      </p:sp>
      <p:sp>
        <p:nvSpPr>
          <p:cNvPr id="28" name="Text 25"/>
          <p:cNvSpPr/>
          <p:nvPr/>
        </p:nvSpPr>
        <p:spPr>
          <a:xfrm>
            <a:off x="6473952" y="4983480"/>
            <a:ext cx="5010912" cy="347472"/>
          </a:xfrm>
          <a:prstGeom prst="rect">
            <a:avLst/>
          </a:prstGeom>
          <a:noFill/>
          <a:ln/>
        </p:spPr>
        <p:txBody>
          <a:bodyPr wrap="square" lIns="0" tIns="0" rIns="0" bIns="0" rtlCol="0" anchor="ctr">
            <a:normAutofit/>
          </a:bodyPr>
          <a:lstStyle/>
          <a:p>
            <a:pPr marL="0" indent="0" algn="ctr">
              <a:buNone/>
            </a:pPr>
            <a:r>
              <a:rPr lang="en-US" sz="950" b="1" dirty="0">
                <a:solidFill>
                  <a:srgbClr val="FFFFFF"/>
                </a:solidFill>
                <a:latin typeface="Calibri" pitchFamily="34" charset="0"/>
                <a:ea typeface="Calibri" pitchFamily="34" charset="-122"/>
                <a:cs typeface="Calibri" pitchFamily="34" charset="-120"/>
              </a:rPr>
              <a:t>PORTA LA SCHEDA COMPILATA: È IL TUO PIANO, NON QUELLO DI QUALCUN ALTRO</a:t>
            </a:r>
            <a:endParaRPr lang="en-US" sz="950" dirty="0"/>
          </a:p>
        </p:txBody>
      </p:sp>
      <p:sp>
        <p:nvSpPr>
          <p:cNvPr id="29" name="Shape 26"/>
          <p:cNvSpPr/>
          <p:nvPr/>
        </p:nvSpPr>
        <p:spPr>
          <a:xfrm>
            <a:off x="411480" y="6016752"/>
            <a:ext cx="11365992" cy="310896"/>
          </a:xfrm>
          <a:prstGeom prst="rect">
            <a:avLst/>
          </a:prstGeom>
          <a:solidFill>
            <a:srgbClr val="00A66B"/>
          </a:solidFill>
          <a:ln w="12700">
            <a:solidFill>
              <a:srgbClr val="00A66B">
                <a:alpha val="0"/>
              </a:srgbClr>
            </a:solidFill>
            <a:prstDash val="solid"/>
          </a:ln>
        </p:spPr>
        <p:txBody>
          <a:bodyPr/>
          <a:lstStyle/>
          <a:p>
            <a:endParaRPr lang="it-IT"/>
          </a:p>
        </p:txBody>
      </p:sp>
      <p:sp>
        <p:nvSpPr>
          <p:cNvPr id="30" name="Text 27"/>
          <p:cNvSpPr/>
          <p:nvPr/>
        </p:nvSpPr>
        <p:spPr>
          <a:xfrm>
            <a:off x="502920" y="6035040"/>
            <a:ext cx="11183112" cy="256032"/>
          </a:xfrm>
          <a:prstGeom prst="rect">
            <a:avLst/>
          </a:prstGeom>
          <a:noFill/>
          <a:ln/>
        </p:spPr>
        <p:txBody>
          <a:bodyPr wrap="square" lIns="0" tIns="0" rIns="0" bIns="0" rtlCol="0" anchor="ctr">
            <a:normAutofit/>
          </a:bodyPr>
          <a:lstStyle/>
          <a:p>
            <a:pPr marL="0" indent="0" algn="ctr">
              <a:buNone/>
            </a:pPr>
            <a:r>
              <a:rPr lang="en-US" sz="900" b="1" dirty="0">
                <a:solidFill>
                  <a:srgbClr val="FFFFFF"/>
                </a:solidFill>
                <a:latin typeface="Calibri" pitchFamily="34" charset="0"/>
                <a:ea typeface="Calibri" pitchFamily="34" charset="-122"/>
                <a:cs typeface="Calibri" pitchFamily="34" charset="-120"/>
              </a:rPr>
              <a:t>SCELTA PRIMA DELLA GARA · DUBBIO CONCRETO · UNA COSA DA VERIFICARE SUL CAMPO</a:t>
            </a:r>
            <a:endParaRPr lang="en-US" sz="900" dirty="0"/>
          </a:p>
        </p:txBody>
      </p:sp>
      <p:sp>
        <p:nvSpPr>
          <p:cNvPr id="31" name="Text 28"/>
          <p:cNvSpPr/>
          <p:nvPr/>
        </p:nvSpPr>
        <p:spPr>
          <a:xfrm>
            <a:off x="411480" y="6510528"/>
            <a:ext cx="2468880" cy="164592"/>
          </a:xfrm>
          <a:prstGeom prst="rect">
            <a:avLst/>
          </a:prstGeom>
          <a:noFill/>
          <a:ln/>
        </p:spPr>
        <p:txBody>
          <a:bodyPr wrap="square" lIns="0" tIns="0" rIns="0" bIns="0" rtlCol="0" anchor="ctr">
            <a:normAutofit/>
          </a:bodyPr>
          <a:lstStyle/>
          <a:p>
            <a:pPr marL="0" indent="0" algn="l">
              <a:buNone/>
            </a:pPr>
            <a:r>
              <a:rPr lang="en-US" sz="850" b="1" dirty="0">
                <a:solidFill>
                  <a:srgbClr val="0A3952"/>
                </a:solidFill>
                <a:latin typeface="Calibri" pitchFamily="34" charset="0"/>
                <a:ea typeface="Calibri" pitchFamily="34" charset="-122"/>
                <a:cs typeface="Calibri" pitchFamily="34" charset="-120"/>
              </a:rPr>
              <a:t>CALL 3 · 7 SET 2026</a:t>
            </a:r>
            <a:endParaRPr lang="en-US" sz="850" dirty="0"/>
          </a:p>
        </p:txBody>
      </p:sp>
      <p:sp>
        <p:nvSpPr>
          <p:cNvPr id="32" name="Text 29"/>
          <p:cNvSpPr/>
          <p:nvPr/>
        </p:nvSpPr>
        <p:spPr>
          <a:xfrm>
            <a:off x="11338560" y="6510528"/>
            <a:ext cx="411480" cy="164592"/>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23</a:t>
            </a:r>
            <a:endParaRPr lang="en-US" sz="8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0" y="0"/>
            <a:ext cx="12191695" cy="41148"/>
          </a:xfrm>
          <a:prstGeom prst="rect">
            <a:avLst/>
          </a:prstGeom>
          <a:solidFill>
            <a:srgbClr val="00A66B"/>
          </a:solidFill>
          <a:ln w="12700">
            <a:solidFill>
              <a:srgbClr val="00A66B">
                <a:alpha val="0"/>
              </a:srgbClr>
            </a:solidFill>
            <a:prstDash val="solid"/>
          </a:ln>
        </p:spPr>
        <p:txBody>
          <a:bodyPr/>
          <a:lstStyle/>
          <a:p>
            <a:endParaRPr lang="it-IT"/>
          </a:p>
        </p:txBody>
      </p:sp>
      <p:sp>
        <p:nvSpPr>
          <p:cNvPr id="3" name="Text 1"/>
          <p:cNvSpPr/>
          <p:nvPr/>
        </p:nvSpPr>
        <p:spPr>
          <a:xfrm>
            <a:off x="411480" y="228600"/>
            <a:ext cx="4389120" cy="201168"/>
          </a:xfrm>
          <a:prstGeom prst="rect">
            <a:avLst/>
          </a:prstGeom>
          <a:noFill/>
          <a:ln/>
        </p:spPr>
        <p:txBody>
          <a:bodyPr wrap="square" lIns="0" tIns="0" rIns="0" bIns="0" rtlCol="0" anchor="ctr">
            <a:normAutofit/>
          </a:bodyPr>
          <a:lstStyle/>
          <a:p>
            <a:pPr marL="0" indent="0" algn="l">
              <a:buNone/>
            </a:pPr>
            <a:r>
              <a:rPr lang="en-US" sz="1050" b="1" dirty="0">
                <a:solidFill>
                  <a:srgbClr val="00A66B"/>
                </a:solidFill>
                <a:latin typeface="Calibri" pitchFamily="34" charset="0"/>
                <a:ea typeface="Calibri" pitchFamily="34" charset="-122"/>
                <a:cs typeface="Calibri" pitchFamily="34" charset="-120"/>
              </a:rPr>
              <a:t>SCHEDA OPERATIVA</a:t>
            </a:r>
            <a:endParaRPr lang="en-US" sz="1050" dirty="0"/>
          </a:p>
        </p:txBody>
      </p:sp>
      <p:sp>
        <p:nvSpPr>
          <p:cNvPr id="4" name="Text 2"/>
          <p:cNvSpPr/>
          <p:nvPr/>
        </p:nvSpPr>
        <p:spPr>
          <a:xfrm>
            <a:off x="411480" y="502920"/>
            <a:ext cx="8138160" cy="502920"/>
          </a:xfrm>
          <a:prstGeom prst="rect">
            <a:avLst/>
          </a:prstGeom>
          <a:noFill/>
          <a:ln/>
        </p:spPr>
        <p:txBody>
          <a:bodyPr wrap="square" lIns="0" tIns="0" rIns="0" bIns="0" rtlCol="0" anchor="ctr">
            <a:normAutofit/>
          </a:bodyPr>
          <a:lstStyle/>
          <a:p>
            <a:pPr marL="0" indent="0" algn="l">
              <a:buNone/>
            </a:pPr>
            <a:r>
              <a:rPr lang="en-US" sz="2550" b="1" dirty="0">
                <a:solidFill>
                  <a:srgbClr val="07172A"/>
                </a:solidFill>
                <a:latin typeface="Calibri" pitchFamily="34" charset="0"/>
                <a:ea typeface="Calibri" pitchFamily="34" charset="-122"/>
                <a:cs typeface="Calibri" pitchFamily="34" charset="-120"/>
              </a:rPr>
              <a:t>Il mio piano gara + porta un dubbio al tecnico</a:t>
            </a:r>
            <a:endParaRPr lang="en-US" sz="2550" dirty="0"/>
          </a:p>
        </p:txBody>
      </p:sp>
      <p:sp>
        <p:nvSpPr>
          <p:cNvPr id="5" name="Text 3"/>
          <p:cNvSpPr/>
          <p:nvPr/>
        </p:nvSpPr>
        <p:spPr>
          <a:xfrm>
            <a:off x="411480" y="969264"/>
            <a:ext cx="9875520" cy="310896"/>
          </a:xfrm>
          <a:prstGeom prst="rect">
            <a:avLst/>
          </a:prstGeom>
          <a:noFill/>
          <a:ln/>
        </p:spPr>
        <p:txBody>
          <a:bodyPr wrap="square" lIns="0" tIns="0" rIns="0" bIns="0" rtlCol="0" anchor="ctr">
            <a:normAutofit/>
          </a:bodyPr>
          <a:lstStyle/>
          <a:p>
            <a:pPr marL="0" indent="0" algn="l">
              <a:buNone/>
            </a:pPr>
            <a:r>
              <a:rPr lang="en-US" sz="1150" dirty="0">
                <a:solidFill>
                  <a:srgbClr val="6A7680"/>
                </a:solidFill>
                <a:latin typeface="Calibri" pitchFamily="34" charset="0"/>
                <a:ea typeface="Calibri" pitchFamily="34" charset="-122"/>
                <a:cs typeface="Calibri" pitchFamily="34" charset="-120"/>
              </a:rPr>
              <a:t>Non è un modulo burocratico: è il modo per arrivare alla stagione avendo già deciso.</a:t>
            </a:r>
            <a:endParaRPr lang="en-US" sz="1150" dirty="0"/>
          </a:p>
        </p:txBody>
      </p:sp>
      <p:sp>
        <p:nvSpPr>
          <p:cNvPr id="6" name="Shape 4"/>
          <p:cNvSpPr/>
          <p:nvPr/>
        </p:nvSpPr>
        <p:spPr>
          <a:xfrm>
            <a:off x="576072" y="1554480"/>
            <a:ext cx="329184" cy="329184"/>
          </a:xfrm>
          <a:prstGeom prst="roundRect">
            <a:avLst>
              <a:gd name="adj" fmla="val 16667"/>
            </a:avLst>
          </a:prstGeom>
          <a:solidFill>
            <a:srgbClr val="00A66B"/>
          </a:solidFill>
          <a:ln w="12700">
            <a:solidFill>
              <a:srgbClr val="00A66B">
                <a:alpha val="0"/>
              </a:srgbClr>
            </a:solidFill>
            <a:prstDash val="solid"/>
          </a:ln>
        </p:spPr>
        <p:txBody>
          <a:bodyPr/>
          <a:lstStyle/>
          <a:p>
            <a:endParaRPr lang="it-IT"/>
          </a:p>
        </p:txBody>
      </p:sp>
      <p:sp>
        <p:nvSpPr>
          <p:cNvPr id="7" name="Text 5"/>
          <p:cNvSpPr/>
          <p:nvPr/>
        </p:nvSpPr>
        <p:spPr>
          <a:xfrm>
            <a:off x="576072" y="1554480"/>
            <a:ext cx="329184" cy="310896"/>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8" name="Text 6"/>
          <p:cNvSpPr/>
          <p:nvPr/>
        </p:nvSpPr>
        <p:spPr>
          <a:xfrm>
            <a:off x="1078992" y="1536192"/>
            <a:ext cx="4160520" cy="365760"/>
          </a:xfrm>
          <a:prstGeom prst="rect">
            <a:avLst/>
          </a:prstGeom>
          <a:noFill/>
          <a:ln/>
        </p:spPr>
        <p:txBody>
          <a:bodyPr wrap="square" lIns="0" tIns="0" rIns="0" bIns="0" rtlCol="0" anchor="ctr">
            <a:normAutofit/>
          </a:bodyPr>
          <a:lstStyle/>
          <a:p>
            <a:pPr marL="0" indent="0" algn="l">
              <a:buNone/>
            </a:pPr>
            <a:r>
              <a:rPr lang="en-US" sz="1120" dirty="0">
                <a:solidFill>
                  <a:srgbClr val="07172A"/>
                </a:solidFill>
                <a:latin typeface="Calibri" pitchFamily="34" charset="0"/>
                <a:ea typeface="Calibri" pitchFamily="34" charset="-122"/>
                <a:cs typeface="Calibri" pitchFamily="34" charset="-120"/>
              </a:rPr>
              <a:t>Ricognizione</a:t>
            </a:r>
            <a:endParaRPr lang="en-US" sz="1120" dirty="0"/>
          </a:p>
        </p:txBody>
      </p:sp>
      <p:sp>
        <p:nvSpPr>
          <p:cNvPr id="9" name="Shape 7"/>
          <p:cNvSpPr/>
          <p:nvPr/>
        </p:nvSpPr>
        <p:spPr>
          <a:xfrm>
            <a:off x="576072" y="2203704"/>
            <a:ext cx="329184" cy="329184"/>
          </a:xfrm>
          <a:prstGeom prst="roundRect">
            <a:avLst>
              <a:gd name="adj" fmla="val 16667"/>
            </a:avLst>
          </a:prstGeom>
          <a:solidFill>
            <a:srgbClr val="00A66B"/>
          </a:solidFill>
          <a:ln w="12700">
            <a:solidFill>
              <a:srgbClr val="00A66B">
                <a:alpha val="0"/>
              </a:srgbClr>
            </a:solidFill>
            <a:prstDash val="solid"/>
          </a:ln>
        </p:spPr>
        <p:txBody>
          <a:bodyPr/>
          <a:lstStyle/>
          <a:p>
            <a:endParaRPr lang="it-IT"/>
          </a:p>
        </p:txBody>
      </p:sp>
      <p:sp>
        <p:nvSpPr>
          <p:cNvPr id="10" name="Text 8"/>
          <p:cNvSpPr/>
          <p:nvPr/>
        </p:nvSpPr>
        <p:spPr>
          <a:xfrm>
            <a:off x="576072" y="2203704"/>
            <a:ext cx="329184" cy="310896"/>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1" name="Text 9"/>
          <p:cNvSpPr/>
          <p:nvPr/>
        </p:nvSpPr>
        <p:spPr>
          <a:xfrm>
            <a:off x="1078992" y="2185416"/>
            <a:ext cx="4160520" cy="365760"/>
          </a:xfrm>
          <a:prstGeom prst="rect">
            <a:avLst/>
          </a:prstGeom>
          <a:noFill/>
          <a:ln/>
        </p:spPr>
        <p:txBody>
          <a:bodyPr wrap="square" lIns="0" tIns="0" rIns="0" bIns="0" rtlCol="0" anchor="ctr">
            <a:normAutofit/>
          </a:bodyPr>
          <a:lstStyle/>
          <a:p>
            <a:pPr marL="0" indent="0" algn="l">
              <a:buNone/>
            </a:pPr>
            <a:r>
              <a:rPr lang="en-US" sz="1120" dirty="0">
                <a:solidFill>
                  <a:srgbClr val="07172A"/>
                </a:solidFill>
                <a:latin typeface="Calibri" pitchFamily="34" charset="0"/>
                <a:ea typeface="Calibri" pitchFamily="34" charset="-122"/>
                <a:cs typeface="Calibri" pitchFamily="34" charset="-120"/>
              </a:rPr>
              <a:t>Partenza</a:t>
            </a:r>
            <a:endParaRPr lang="en-US" sz="1120" dirty="0"/>
          </a:p>
        </p:txBody>
      </p:sp>
      <p:sp>
        <p:nvSpPr>
          <p:cNvPr id="12" name="Shape 10"/>
          <p:cNvSpPr/>
          <p:nvPr/>
        </p:nvSpPr>
        <p:spPr>
          <a:xfrm>
            <a:off x="576072" y="2852928"/>
            <a:ext cx="329184" cy="329184"/>
          </a:xfrm>
          <a:prstGeom prst="roundRect">
            <a:avLst>
              <a:gd name="adj" fmla="val 16667"/>
            </a:avLst>
          </a:prstGeom>
          <a:solidFill>
            <a:srgbClr val="00A66B"/>
          </a:solidFill>
          <a:ln w="12700">
            <a:solidFill>
              <a:srgbClr val="00A66B">
                <a:alpha val="0"/>
              </a:srgbClr>
            </a:solidFill>
            <a:prstDash val="solid"/>
          </a:ln>
        </p:spPr>
        <p:txBody>
          <a:bodyPr/>
          <a:lstStyle/>
          <a:p>
            <a:endParaRPr lang="it-IT"/>
          </a:p>
        </p:txBody>
      </p:sp>
      <p:sp>
        <p:nvSpPr>
          <p:cNvPr id="13" name="Text 11"/>
          <p:cNvSpPr/>
          <p:nvPr/>
        </p:nvSpPr>
        <p:spPr>
          <a:xfrm>
            <a:off x="576072" y="2852928"/>
            <a:ext cx="329184" cy="310896"/>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Text 12"/>
          <p:cNvSpPr/>
          <p:nvPr/>
        </p:nvSpPr>
        <p:spPr>
          <a:xfrm>
            <a:off x="1078992" y="2834640"/>
            <a:ext cx="4160520" cy="365760"/>
          </a:xfrm>
          <a:prstGeom prst="rect">
            <a:avLst/>
          </a:prstGeom>
          <a:noFill/>
          <a:ln/>
        </p:spPr>
        <p:txBody>
          <a:bodyPr wrap="square" lIns="0" tIns="0" rIns="0" bIns="0" rtlCol="0" anchor="ctr">
            <a:normAutofit/>
          </a:bodyPr>
          <a:lstStyle/>
          <a:p>
            <a:pPr marL="0" indent="0" algn="l">
              <a:buNone/>
            </a:pPr>
            <a:r>
              <a:rPr lang="en-US" sz="1120" dirty="0">
                <a:solidFill>
                  <a:srgbClr val="07172A"/>
                </a:solidFill>
                <a:latin typeface="Calibri" pitchFamily="34" charset="0"/>
                <a:ea typeface="Calibri" pitchFamily="34" charset="-122"/>
                <a:cs typeface="Calibri" pitchFamily="34" charset="-120"/>
              </a:rPr>
              <a:t>Ritmo e respiro</a:t>
            </a:r>
            <a:endParaRPr lang="en-US" sz="1120" dirty="0"/>
          </a:p>
        </p:txBody>
      </p:sp>
      <p:sp>
        <p:nvSpPr>
          <p:cNvPr id="15" name="Shape 13"/>
          <p:cNvSpPr/>
          <p:nvPr/>
        </p:nvSpPr>
        <p:spPr>
          <a:xfrm>
            <a:off x="576072" y="3502152"/>
            <a:ext cx="329184" cy="329184"/>
          </a:xfrm>
          <a:prstGeom prst="roundRect">
            <a:avLst>
              <a:gd name="adj" fmla="val 16667"/>
            </a:avLst>
          </a:prstGeom>
          <a:solidFill>
            <a:srgbClr val="00A66B"/>
          </a:solidFill>
          <a:ln w="12700">
            <a:solidFill>
              <a:srgbClr val="00A66B">
                <a:alpha val="0"/>
              </a:srgbClr>
            </a:solidFill>
            <a:prstDash val="solid"/>
          </a:ln>
        </p:spPr>
        <p:txBody>
          <a:bodyPr/>
          <a:lstStyle/>
          <a:p>
            <a:endParaRPr lang="it-IT"/>
          </a:p>
        </p:txBody>
      </p:sp>
      <p:sp>
        <p:nvSpPr>
          <p:cNvPr id="16" name="Text 14"/>
          <p:cNvSpPr/>
          <p:nvPr/>
        </p:nvSpPr>
        <p:spPr>
          <a:xfrm>
            <a:off x="576072" y="3502152"/>
            <a:ext cx="329184" cy="310896"/>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7" name="Text 15"/>
          <p:cNvSpPr/>
          <p:nvPr/>
        </p:nvSpPr>
        <p:spPr>
          <a:xfrm>
            <a:off x="1078992" y="3483864"/>
            <a:ext cx="4160520" cy="365760"/>
          </a:xfrm>
          <a:prstGeom prst="rect">
            <a:avLst/>
          </a:prstGeom>
          <a:noFill/>
          <a:ln/>
        </p:spPr>
        <p:txBody>
          <a:bodyPr wrap="square" lIns="0" tIns="0" rIns="0" bIns="0" rtlCol="0" anchor="ctr">
            <a:normAutofit/>
          </a:bodyPr>
          <a:lstStyle/>
          <a:p>
            <a:pPr marL="0" indent="0" algn="l">
              <a:buNone/>
            </a:pPr>
            <a:r>
              <a:rPr lang="en-US" sz="1120" dirty="0">
                <a:solidFill>
                  <a:srgbClr val="07172A"/>
                </a:solidFill>
                <a:latin typeface="Calibri" pitchFamily="34" charset="0"/>
                <a:ea typeface="Calibri" pitchFamily="34" charset="-122"/>
                <a:cs typeface="Calibri" pitchFamily="34" charset="-120"/>
              </a:rPr>
              <a:t>Piano B valutato in ricognizione</a:t>
            </a:r>
            <a:endParaRPr lang="en-US" sz="1120" dirty="0"/>
          </a:p>
        </p:txBody>
      </p:sp>
      <p:sp>
        <p:nvSpPr>
          <p:cNvPr id="18" name="Shape 16"/>
          <p:cNvSpPr/>
          <p:nvPr/>
        </p:nvSpPr>
        <p:spPr>
          <a:xfrm>
            <a:off x="576072" y="4151376"/>
            <a:ext cx="329184" cy="329184"/>
          </a:xfrm>
          <a:prstGeom prst="roundRect">
            <a:avLst>
              <a:gd name="adj" fmla="val 16667"/>
            </a:avLst>
          </a:prstGeom>
          <a:solidFill>
            <a:srgbClr val="00A66B"/>
          </a:solidFill>
          <a:ln w="12700">
            <a:solidFill>
              <a:srgbClr val="00A66B">
                <a:alpha val="0"/>
              </a:srgbClr>
            </a:solidFill>
            <a:prstDash val="solid"/>
          </a:ln>
        </p:spPr>
        <p:txBody>
          <a:bodyPr/>
          <a:lstStyle/>
          <a:p>
            <a:endParaRPr lang="it-IT"/>
          </a:p>
        </p:txBody>
      </p:sp>
      <p:sp>
        <p:nvSpPr>
          <p:cNvPr id="19" name="Text 17"/>
          <p:cNvSpPr/>
          <p:nvPr/>
        </p:nvSpPr>
        <p:spPr>
          <a:xfrm>
            <a:off x="576072" y="4151376"/>
            <a:ext cx="329184" cy="310896"/>
          </a:xfrm>
          <a:prstGeom prst="rect">
            <a:avLst/>
          </a:prstGeom>
          <a:noFill/>
          <a:ln/>
        </p:spPr>
        <p:txBody>
          <a:bodyPr wrap="square" lIns="0" tIns="0" rIns="0" bIns="0" rtlCol="0" anchor="ctr">
            <a:normAutofit/>
          </a:bodyPr>
          <a:lstStyle/>
          <a:p>
            <a:pPr marL="0" indent="0" algn="ctr">
              <a:buNone/>
            </a:pPr>
            <a:r>
              <a:rPr lang="en-US" sz="1000" b="1" dirty="0">
                <a:solidFill>
                  <a:srgbClr val="FFFFFF"/>
                </a:solidFill>
                <a:latin typeface="Calibri" pitchFamily="34" charset="0"/>
                <a:ea typeface="Calibri" pitchFamily="34" charset="-122"/>
                <a:cs typeface="Calibri" pitchFamily="34" charset="-120"/>
              </a:rPr>
              <a:t>5</a:t>
            </a:r>
            <a:endParaRPr lang="en-US" sz="1000" dirty="0"/>
          </a:p>
        </p:txBody>
      </p:sp>
      <p:sp>
        <p:nvSpPr>
          <p:cNvPr id="20" name="Text 18"/>
          <p:cNvSpPr/>
          <p:nvPr/>
        </p:nvSpPr>
        <p:spPr>
          <a:xfrm>
            <a:off x="1078992" y="4133088"/>
            <a:ext cx="4160520" cy="365760"/>
          </a:xfrm>
          <a:prstGeom prst="rect">
            <a:avLst/>
          </a:prstGeom>
          <a:noFill/>
          <a:ln/>
        </p:spPr>
        <p:txBody>
          <a:bodyPr wrap="square" lIns="0" tIns="0" rIns="0" bIns="0" rtlCol="0" anchor="ctr">
            <a:normAutofit/>
          </a:bodyPr>
          <a:lstStyle/>
          <a:p>
            <a:pPr marL="0" indent="0" algn="l">
              <a:buNone/>
            </a:pPr>
            <a:r>
              <a:rPr lang="en-US" sz="1120" b="1" dirty="0">
                <a:solidFill>
                  <a:srgbClr val="07172A"/>
                </a:solidFill>
                <a:latin typeface="Calibri" pitchFamily="34" charset="0"/>
                <a:ea typeface="Calibri" pitchFamily="34" charset="-122"/>
                <a:cs typeface="Calibri" pitchFamily="34" charset="-120"/>
              </a:rPr>
              <a:t>Dubbio per il tecnico</a:t>
            </a:r>
            <a:endParaRPr lang="en-US" sz="1120" dirty="0"/>
          </a:p>
        </p:txBody>
      </p:sp>
      <p:pic>
        <p:nvPicPr>
          <p:cNvPr id="21" name="Image 0" descr="/mnt/data/call3_assets/slide24/pic16_Immagine 50.png"/>
          <p:cNvPicPr>
            <a:picLocks noChangeAspect="1"/>
          </p:cNvPicPr>
          <p:nvPr/>
        </p:nvPicPr>
        <p:blipFill>
          <a:blip r:embed="rId3"/>
          <a:stretch>
            <a:fillRect/>
          </a:stretch>
        </p:blipFill>
        <p:spPr>
          <a:xfrm>
            <a:off x="7046485" y="1371600"/>
            <a:ext cx="3116037" cy="4407408"/>
          </a:xfrm>
          <a:prstGeom prst="rect">
            <a:avLst/>
          </a:prstGeom>
        </p:spPr>
      </p:pic>
      <p:sp>
        <p:nvSpPr>
          <p:cNvPr id="22" name="Shape 19"/>
          <p:cNvSpPr/>
          <p:nvPr/>
        </p:nvSpPr>
        <p:spPr>
          <a:xfrm>
            <a:off x="576072" y="4983480"/>
            <a:ext cx="4663440" cy="603504"/>
          </a:xfrm>
          <a:prstGeom prst="roundRect">
            <a:avLst>
              <a:gd name="adj" fmla="val 9091"/>
            </a:avLst>
          </a:prstGeom>
          <a:solidFill>
            <a:srgbClr val="EEF7F3"/>
          </a:solidFill>
          <a:ln w="12700">
            <a:solidFill>
              <a:srgbClr val="EEF7F3">
                <a:alpha val="0"/>
              </a:srgbClr>
            </a:solidFill>
            <a:prstDash val="solid"/>
          </a:ln>
        </p:spPr>
        <p:txBody>
          <a:bodyPr/>
          <a:lstStyle/>
          <a:p>
            <a:endParaRPr lang="it-IT"/>
          </a:p>
        </p:txBody>
      </p:sp>
      <p:sp>
        <p:nvSpPr>
          <p:cNvPr id="23" name="Text 20"/>
          <p:cNvSpPr/>
          <p:nvPr/>
        </p:nvSpPr>
        <p:spPr>
          <a:xfrm>
            <a:off x="758952" y="5102352"/>
            <a:ext cx="4297680" cy="219456"/>
          </a:xfrm>
          <a:prstGeom prst="rect">
            <a:avLst/>
          </a:prstGeom>
          <a:noFill/>
          <a:ln/>
        </p:spPr>
        <p:txBody>
          <a:bodyPr wrap="square" lIns="0" tIns="0" rIns="0" bIns="0" rtlCol="0" anchor="ctr">
            <a:normAutofit/>
          </a:bodyPr>
          <a:lstStyle/>
          <a:p>
            <a:pPr marL="0" indent="0" algn="ctr">
              <a:buNone/>
            </a:pPr>
            <a:r>
              <a:rPr lang="en-US" sz="1160" b="1" dirty="0">
                <a:solidFill>
                  <a:srgbClr val="128252"/>
                </a:solidFill>
                <a:latin typeface="Calibri" pitchFamily="34" charset="0"/>
                <a:ea typeface="Calibri" pitchFamily="34" charset="-122"/>
                <a:cs typeface="Calibri" pitchFamily="34" charset="-120"/>
              </a:rPr>
              <a:t>SCHEDA WORD · COMPILALA PRIMA DEL CAMPO</a:t>
            </a:r>
            <a:endParaRPr lang="en-US" sz="1160" dirty="0"/>
          </a:p>
        </p:txBody>
      </p:sp>
      <p:sp>
        <p:nvSpPr>
          <p:cNvPr id="24" name="Shape 21"/>
          <p:cNvSpPr/>
          <p:nvPr/>
        </p:nvSpPr>
        <p:spPr>
          <a:xfrm>
            <a:off x="411480" y="6016752"/>
            <a:ext cx="11365992" cy="310896"/>
          </a:xfrm>
          <a:prstGeom prst="rect">
            <a:avLst/>
          </a:prstGeom>
          <a:solidFill>
            <a:srgbClr val="00A66B"/>
          </a:solidFill>
          <a:ln w="12700">
            <a:solidFill>
              <a:srgbClr val="00A66B">
                <a:alpha val="0"/>
              </a:srgbClr>
            </a:solidFill>
            <a:prstDash val="solid"/>
          </a:ln>
        </p:spPr>
        <p:txBody>
          <a:bodyPr/>
          <a:lstStyle/>
          <a:p>
            <a:endParaRPr lang="it-IT"/>
          </a:p>
        </p:txBody>
      </p:sp>
      <p:sp>
        <p:nvSpPr>
          <p:cNvPr id="25" name="Text 22"/>
          <p:cNvSpPr/>
          <p:nvPr/>
        </p:nvSpPr>
        <p:spPr>
          <a:xfrm>
            <a:off x="502920" y="6035040"/>
            <a:ext cx="11183112" cy="256032"/>
          </a:xfrm>
          <a:prstGeom prst="rect">
            <a:avLst/>
          </a:prstGeom>
          <a:noFill/>
          <a:ln/>
        </p:spPr>
        <p:txBody>
          <a:bodyPr wrap="square" lIns="0" tIns="0" rIns="0" bIns="0" rtlCol="0" anchor="ctr">
            <a:normAutofit/>
          </a:bodyPr>
          <a:lstStyle/>
          <a:p>
            <a:pPr marL="0" indent="0" algn="ctr">
              <a:buNone/>
            </a:pPr>
            <a:r>
              <a:rPr lang="en-US" sz="900" b="1" dirty="0">
                <a:solidFill>
                  <a:srgbClr val="FFFFFF"/>
                </a:solidFill>
                <a:latin typeface="Calibri" pitchFamily="34" charset="0"/>
                <a:ea typeface="Calibri" pitchFamily="34" charset="-122"/>
                <a:cs typeface="Calibri" pitchFamily="34" charset="-120"/>
              </a:rPr>
              <a:t>OSSERVO → PIANIFICO → PARTO → GESTISCO → CORREGGO → CHIUDO E IMPARO</a:t>
            </a:r>
            <a:endParaRPr lang="en-US" sz="900" dirty="0"/>
          </a:p>
        </p:txBody>
      </p:sp>
      <p:sp>
        <p:nvSpPr>
          <p:cNvPr id="26" name="Text 23"/>
          <p:cNvSpPr/>
          <p:nvPr/>
        </p:nvSpPr>
        <p:spPr>
          <a:xfrm>
            <a:off x="411480" y="6510528"/>
            <a:ext cx="2468880" cy="164592"/>
          </a:xfrm>
          <a:prstGeom prst="rect">
            <a:avLst/>
          </a:prstGeom>
          <a:noFill/>
          <a:ln/>
        </p:spPr>
        <p:txBody>
          <a:bodyPr wrap="square" lIns="0" tIns="0" rIns="0" bIns="0" rtlCol="0" anchor="ctr">
            <a:normAutofit/>
          </a:bodyPr>
          <a:lstStyle/>
          <a:p>
            <a:pPr marL="0" indent="0" algn="l">
              <a:buNone/>
            </a:pPr>
            <a:r>
              <a:rPr lang="en-US" sz="850" b="1" dirty="0">
                <a:solidFill>
                  <a:srgbClr val="0A3952"/>
                </a:solidFill>
                <a:latin typeface="Calibri" pitchFamily="34" charset="0"/>
                <a:ea typeface="Calibri" pitchFamily="34" charset="-122"/>
                <a:cs typeface="Calibri" pitchFamily="34" charset="-120"/>
              </a:rPr>
              <a:t>CALL 3 · 7 SET 2026</a:t>
            </a:r>
            <a:endParaRPr lang="en-US" sz="850" dirty="0"/>
          </a:p>
        </p:txBody>
      </p:sp>
      <p:sp>
        <p:nvSpPr>
          <p:cNvPr id="27" name="Text 24"/>
          <p:cNvSpPr/>
          <p:nvPr/>
        </p:nvSpPr>
        <p:spPr>
          <a:xfrm>
            <a:off x="11338560" y="6510528"/>
            <a:ext cx="411480" cy="164592"/>
          </a:xfrm>
          <a:prstGeom prst="rect">
            <a:avLst/>
          </a:prstGeom>
          <a:noFill/>
          <a:ln/>
        </p:spPr>
        <p:txBody>
          <a:bodyPr wrap="square" lIns="0" tIns="0" rIns="0" bIns="0" rtlCol="0" anchor="ctr">
            <a:normAutofit/>
          </a:bodyPr>
          <a:lstStyle/>
          <a:p>
            <a:pPr marL="0" indent="0" algn="r">
              <a:buNone/>
            </a:pPr>
            <a:r>
              <a:rPr lang="en-US" sz="850" b="1" dirty="0">
                <a:solidFill>
                  <a:srgbClr val="0A3952"/>
                </a:solidFill>
                <a:latin typeface="Calibri" pitchFamily="34" charset="0"/>
                <a:ea typeface="Calibri" pitchFamily="34" charset="-122"/>
                <a:cs typeface="Calibri" pitchFamily="34" charset="-120"/>
              </a:rPr>
              <a:t>24</a:t>
            </a:r>
            <a:endParaRPr lang="en-US" sz="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5752</Words>
  <Application>Microsoft Office PowerPoint</Application>
  <PresentationFormat>Widescreen</PresentationFormat>
  <Paragraphs>1281</Paragraphs>
  <Slides>24</Slides>
  <Notes>24</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24</vt:i4>
      </vt:variant>
    </vt:vector>
  </HeadingPairs>
  <TitlesOfParts>
    <vt:vector size="27" baseType="lpstr">
      <vt:lpstr>Arial</vt:lpstr>
      <vt:lpstr>Calibri</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Ciclocross Giovanile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CALL 3 · GARA E TESTA · VERSIONE POTENZIATA</dc:title>
  <dc:subject>Call 3 - Gara e testa</dc:subject>
  <dc:creator>OpenAI</dc:creator>
  <cp:lastModifiedBy>Simone Petrucci - Sgarzi Packing</cp:lastModifiedBy>
  <cp:revision>1</cp:revision>
  <dcterms:created xsi:type="dcterms:W3CDTF">2026-09-05T10:10:15Z</dcterms:created>
  <dcterms:modified xsi:type="dcterms:W3CDTF">2026-09-05T10:22:01Z</dcterms:modified>
</cp:coreProperties>
</file>